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2"/>
  </p:notesMasterIdLst>
  <p:sldIdLst>
    <p:sldId id="278" r:id="rId2"/>
    <p:sldId id="256" r:id="rId3"/>
    <p:sldId id="259" r:id="rId4"/>
    <p:sldId id="262" r:id="rId5"/>
    <p:sldId id="263" r:id="rId6"/>
    <p:sldId id="258" r:id="rId7"/>
    <p:sldId id="267" r:id="rId8"/>
    <p:sldId id="266" r:id="rId9"/>
    <p:sldId id="265" r:id="rId10"/>
    <p:sldId id="276" r:id="rId11"/>
    <p:sldId id="270" r:id="rId12"/>
    <p:sldId id="269" r:id="rId13"/>
    <p:sldId id="271" r:id="rId14"/>
    <p:sldId id="272" r:id="rId15"/>
    <p:sldId id="273" r:id="rId16"/>
    <p:sldId id="274" r:id="rId17"/>
    <p:sldId id="268" r:id="rId18"/>
    <p:sldId id="275" r:id="rId19"/>
    <p:sldId id="264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E5930-E7BA-A9DB-5479-5B5D324E18DC}" v="15" dt="2023-08-30T13:14:30.339"/>
    <p1510:client id="{31545B91-3561-5121-2EEB-0659B754A870}" v="27" dt="2023-08-30T17:04:31.410"/>
    <p1510:client id="{EE2840AA-4ED7-4DC7-A77F-5686F0C24830}" v="57" dt="2023-08-29T20:09:20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ill" userId="S::christina.hill@gimmal.com::cdd5e34d-4915-453f-9440-41c80e90c69f" providerId="AD" clId="Web-{135E5930-E7BA-A9DB-5479-5B5D324E18DC}"/>
    <pc:docChg chg="modSld">
      <pc:chgData name="Christina Hill" userId="S::christina.hill@gimmal.com::cdd5e34d-4915-453f-9440-41c80e90c69f" providerId="AD" clId="Web-{135E5930-E7BA-A9DB-5479-5B5D324E18DC}" dt="2023-08-30T13:14:30.339" v="13" actId="1076"/>
      <pc:docMkLst>
        <pc:docMk/>
      </pc:docMkLst>
      <pc:sldChg chg="modSp">
        <pc:chgData name="Christina Hill" userId="S::christina.hill@gimmal.com::cdd5e34d-4915-453f-9440-41c80e90c69f" providerId="AD" clId="Web-{135E5930-E7BA-A9DB-5479-5B5D324E18DC}" dt="2023-08-30T13:14:15.604" v="11" actId="1076"/>
        <pc:sldMkLst>
          <pc:docMk/>
          <pc:sldMk cId="2907134922" sldId="266"/>
        </pc:sldMkLst>
        <pc:picChg chg="mod">
          <ac:chgData name="Christina Hill" userId="S::christina.hill@gimmal.com::cdd5e34d-4915-453f-9440-41c80e90c69f" providerId="AD" clId="Web-{135E5930-E7BA-A9DB-5479-5B5D324E18DC}" dt="2023-08-30T13:14:15.604" v="11" actId="1076"/>
          <ac:picMkLst>
            <pc:docMk/>
            <pc:sldMk cId="2907134922" sldId="266"/>
            <ac:picMk id="6" creationId="{06D1BBEE-92E2-EEF7-72BC-7818CB1A4AE3}"/>
          </ac:picMkLst>
        </pc:picChg>
      </pc:sldChg>
      <pc:sldChg chg="modSp">
        <pc:chgData name="Christina Hill" userId="S::christina.hill@gimmal.com::cdd5e34d-4915-453f-9440-41c80e90c69f" providerId="AD" clId="Web-{135E5930-E7BA-A9DB-5479-5B5D324E18DC}" dt="2023-08-30T13:14:07.479" v="8" actId="1076"/>
        <pc:sldMkLst>
          <pc:docMk/>
          <pc:sldMk cId="1021854299" sldId="270"/>
        </pc:sldMkLst>
        <pc:picChg chg="mod">
          <ac:chgData name="Christina Hill" userId="S::christina.hill@gimmal.com::cdd5e34d-4915-453f-9440-41c80e90c69f" providerId="AD" clId="Web-{135E5930-E7BA-A9DB-5479-5B5D324E18DC}" dt="2023-08-30T13:14:07.479" v="8" actId="1076"/>
          <ac:picMkLst>
            <pc:docMk/>
            <pc:sldMk cId="1021854299" sldId="270"/>
            <ac:picMk id="6" creationId="{06D1BBEE-92E2-EEF7-72BC-7818CB1A4AE3}"/>
          </ac:picMkLst>
        </pc:picChg>
      </pc:sldChg>
      <pc:sldChg chg="addSp modSp">
        <pc:chgData name="Christina Hill" userId="S::christina.hill@gimmal.com::cdd5e34d-4915-453f-9440-41c80e90c69f" providerId="AD" clId="Web-{135E5930-E7BA-A9DB-5479-5B5D324E18DC}" dt="2023-08-30T13:13:51.682" v="3" actId="1076"/>
        <pc:sldMkLst>
          <pc:docMk/>
          <pc:sldMk cId="1624210880" sldId="275"/>
        </pc:sldMkLst>
        <pc:picChg chg="add mod">
          <ac:chgData name="Christina Hill" userId="S::christina.hill@gimmal.com::cdd5e34d-4915-453f-9440-41c80e90c69f" providerId="AD" clId="Web-{135E5930-E7BA-A9DB-5479-5B5D324E18DC}" dt="2023-08-30T13:13:51.682" v="3" actId="1076"/>
          <ac:picMkLst>
            <pc:docMk/>
            <pc:sldMk cId="1624210880" sldId="275"/>
            <ac:picMk id="4" creationId="{0BA32A62-0772-F0FC-6E47-BFE39C52B5D9}"/>
          </ac:picMkLst>
        </pc:picChg>
      </pc:sldChg>
      <pc:sldChg chg="modSp">
        <pc:chgData name="Christina Hill" userId="S::christina.hill@gimmal.com::cdd5e34d-4915-453f-9440-41c80e90c69f" providerId="AD" clId="Web-{135E5930-E7BA-A9DB-5479-5B5D324E18DC}" dt="2023-08-30T13:13:59.119" v="5" actId="1076"/>
        <pc:sldMkLst>
          <pc:docMk/>
          <pc:sldMk cId="2828926297" sldId="276"/>
        </pc:sldMkLst>
        <pc:picChg chg="mod">
          <ac:chgData name="Christina Hill" userId="S::christina.hill@gimmal.com::cdd5e34d-4915-453f-9440-41c80e90c69f" providerId="AD" clId="Web-{135E5930-E7BA-A9DB-5479-5B5D324E18DC}" dt="2023-08-30T13:13:59.119" v="5" actId="1076"/>
          <ac:picMkLst>
            <pc:docMk/>
            <pc:sldMk cId="2828926297" sldId="276"/>
            <ac:picMk id="6" creationId="{06D1BBEE-92E2-EEF7-72BC-7818CB1A4AE3}"/>
          </ac:picMkLst>
        </pc:picChg>
      </pc:sldChg>
      <pc:sldChg chg="modSp">
        <pc:chgData name="Christina Hill" userId="S::christina.hill@gimmal.com::cdd5e34d-4915-453f-9440-41c80e90c69f" providerId="AD" clId="Web-{135E5930-E7BA-A9DB-5479-5B5D324E18DC}" dt="2023-08-30T13:14:30.339" v="13" actId="1076"/>
        <pc:sldMkLst>
          <pc:docMk/>
          <pc:sldMk cId="280133717" sldId="277"/>
        </pc:sldMkLst>
        <pc:picChg chg="mod">
          <ac:chgData name="Christina Hill" userId="S::christina.hill@gimmal.com::cdd5e34d-4915-453f-9440-41c80e90c69f" providerId="AD" clId="Web-{135E5930-E7BA-A9DB-5479-5B5D324E18DC}" dt="2023-08-30T13:14:30.339" v="13" actId="1076"/>
          <ac:picMkLst>
            <pc:docMk/>
            <pc:sldMk cId="280133717" sldId="277"/>
            <ac:picMk id="6" creationId="{74180908-0C47-45D5-BED6-C6891FC33F6A}"/>
          </ac:picMkLst>
        </pc:picChg>
      </pc:sldChg>
    </pc:docChg>
  </pc:docChgLst>
  <pc:docChgLst>
    <pc:chgData name="Christina Hill" userId="S::christina.hill@gimmal.com::cdd5e34d-4915-453f-9440-41c80e90c69f" providerId="AD" clId="Web-{31545B91-3561-5121-2EEB-0659B754A870}"/>
    <pc:docChg chg="modSld">
      <pc:chgData name="Christina Hill" userId="S::christina.hill@gimmal.com::cdd5e34d-4915-453f-9440-41c80e90c69f" providerId="AD" clId="Web-{31545B91-3561-5121-2EEB-0659B754A870}" dt="2023-08-30T17:04:30.551" v="12" actId="20577"/>
      <pc:docMkLst>
        <pc:docMk/>
      </pc:docMkLst>
      <pc:sldChg chg="modSp">
        <pc:chgData name="Christina Hill" userId="S::christina.hill@gimmal.com::cdd5e34d-4915-453f-9440-41c80e90c69f" providerId="AD" clId="Web-{31545B91-3561-5121-2EEB-0659B754A870}" dt="2023-08-30T17:04:30.551" v="12" actId="20577"/>
        <pc:sldMkLst>
          <pc:docMk/>
          <pc:sldMk cId="3337560163" sldId="259"/>
        </pc:sldMkLst>
        <pc:spChg chg="mod">
          <ac:chgData name="Christina Hill" userId="S::christina.hill@gimmal.com::cdd5e34d-4915-453f-9440-41c80e90c69f" providerId="AD" clId="Web-{31545B91-3561-5121-2EEB-0659B754A870}" dt="2023-08-30T17:04:30.551" v="12" actId="20577"/>
          <ac:spMkLst>
            <pc:docMk/>
            <pc:sldMk cId="3337560163" sldId="259"/>
            <ac:spMk id="16" creationId="{F9FC5F42-1C0A-A54D-490D-52905086048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AF-4035-BAF3-A3E53E2D0A17}"/>
              </c:ext>
            </c:extLst>
          </c:dPt>
          <c:cat>
            <c:numRef>
              <c:f>Sheet1!$A$2:$A$9</c:f>
              <c:numCache>
                <c:formatCode>General</c:formatCode>
                <c:ptCount val="3"/>
                <c:pt idx="0">
                  <c:v>2018</c:v>
                </c:pt>
                <c:pt idx="1">
                  <c:v>2020</c:v>
                </c:pt>
                <c:pt idx="2">
                  <c:v>2025</c:v>
                </c:pt>
              </c:numCache>
              <c:extLst/>
            </c:numRef>
          </c:cat>
          <c:val>
            <c:numRef>
              <c:f>Sheet1!$B$2:$B$9</c:f>
              <c:numCache>
                <c:formatCode>General</c:formatCode>
                <c:ptCount val="3"/>
                <c:pt idx="0">
                  <c:v>33</c:v>
                </c:pt>
                <c:pt idx="1">
                  <c:v>64.2</c:v>
                </c:pt>
                <c:pt idx="2">
                  <c:v>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3AF-4035-BAF3-A3E53E2D0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3448880"/>
        <c:axId val="19034476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2018</c:v>
                      </c:pt>
                      <c:pt idx="1">
                        <c:v>2020</c:v>
                      </c:pt>
                      <c:pt idx="2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63AF-4035-BAF3-A3E53E2D0A1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3"/>
                <c:pt idx="0">
                  <c:v>2018</c:v>
                </c:pt>
                <c:pt idx="1">
                  <c:v>2020</c:v>
                </c:pt>
                <c:pt idx="2">
                  <c:v>2025</c:v>
                </c:pt>
              </c:numCache>
              <c:extLst/>
            </c:numRef>
          </c:cat>
          <c:val>
            <c:numRef>
              <c:f>Sheet1!$D$2:$D$9</c:f>
              <c:numCache>
                <c:formatCode>General</c:formatCode>
                <c:ptCount val="3"/>
                <c:pt idx="0">
                  <c:v>33</c:v>
                </c:pt>
                <c:pt idx="1">
                  <c:v>64.2</c:v>
                </c:pt>
                <c:pt idx="2">
                  <c:v>175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63AF-4035-BAF3-A3E53E2D0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3448880"/>
        <c:axId val="1903447632"/>
      </c:lineChart>
      <c:catAx>
        <c:axId val="1903448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447632"/>
        <c:crosses val="autoZero"/>
        <c:auto val="1"/>
        <c:lblAlgn val="ctr"/>
        <c:lblOffset val="100"/>
        <c:noMultiLvlLbl val="0"/>
      </c:catAx>
      <c:valAx>
        <c:axId val="190344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Zettabyte (1 Billion Terabytes)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44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8F144-44FB-451F-BA23-E11D18050D7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7F4DA-B700-446E-9F64-CCD0DDD66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0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1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3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3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0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9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1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9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8BB1444-F638-A64C-968F-7B1FDDADB8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3F39474-0BC7-2147-92B6-F7E3B857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4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B30BA5-E0C1-5C37-7F73-7677B0248C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4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1320" cy="6858000"/>
          </a:xfrm>
          <a:prstGeom prst="rect">
            <a:avLst/>
          </a:prstGeom>
          <a:solidFill>
            <a:srgbClr val="00BAB3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180908-0C47-45D5-BED6-C6891FC33F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/>
        </p:blipFill>
        <p:spPr>
          <a:xfrm>
            <a:off x="8341397" y="5865540"/>
            <a:ext cx="674931" cy="886953"/>
          </a:xfrm>
          <a:prstGeom prst="rect">
            <a:avLst/>
          </a:prstGeom>
        </p:spPr>
      </p:pic>
      <p:pic>
        <p:nvPicPr>
          <p:cNvPr id="3" name="Picture 2" descr="A poster of a city street&#10;&#10;Description automatically generated">
            <a:extLst>
              <a:ext uri="{FF2B5EF4-FFF2-40B4-BE49-F238E27FC236}">
                <a16:creationId xmlns:a16="http://schemas.microsoft.com/office/drawing/2014/main" id="{5AB01FFD-EAC0-9396-24B3-E487E5920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56" y="683942"/>
            <a:ext cx="7332007" cy="54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4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DBF84-271B-F061-82CD-9213F708B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6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32" t="57103" r="132" b="13452"/>
          <a:stretch/>
        </p:blipFill>
        <p:spPr>
          <a:xfrm>
            <a:off x="-9572" y="19878"/>
            <a:ext cx="9166272" cy="1848678"/>
          </a:xfrm>
          <a:solidFill>
            <a:schemeClr val="accent1"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42492-2866-359D-173D-45948A6C7F60}"/>
              </a:ext>
            </a:extLst>
          </p:cNvPr>
          <p:cNvSpPr txBox="1"/>
          <p:nvPr/>
        </p:nvSpPr>
        <p:spPr>
          <a:xfrm>
            <a:off x="371734" y="550189"/>
            <a:ext cx="586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Report Permutation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1BBEE-92E2-EEF7-72BC-7818CB1A4A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88982" y="5497816"/>
            <a:ext cx="764185" cy="1007093"/>
          </a:xfrm>
          <a:prstGeom prst="rect">
            <a:avLst/>
          </a:prstGeom>
        </p:spPr>
      </p:pic>
      <p:sp>
        <p:nvSpPr>
          <p:cNvPr id="3" name="Freeform 48">
            <a:extLst>
              <a:ext uri="{FF2B5EF4-FFF2-40B4-BE49-F238E27FC236}">
                <a16:creationId xmlns:a16="http://schemas.microsoft.com/office/drawing/2014/main" id="{1F72ABBF-8929-1CFA-8A20-2D6F1D9A7572}"/>
              </a:ext>
            </a:extLst>
          </p:cNvPr>
          <p:cNvSpPr>
            <a:spLocks noEditPoints="1"/>
          </p:cNvSpPr>
          <p:nvPr/>
        </p:nvSpPr>
        <p:spPr bwMode="auto">
          <a:xfrm>
            <a:off x="1091386" y="2500339"/>
            <a:ext cx="320968" cy="33020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en-US">
              <a:solidFill>
                <a:srgbClr val="262626">
                  <a:lumMod val="75000"/>
                  <a:lumOff val="25000"/>
                </a:srgbClr>
              </a:solidFill>
              <a:latin typeface="Roboto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830AB7FB-67DE-172E-E0B6-C9A1A0DC24EC}"/>
              </a:ext>
            </a:extLst>
          </p:cNvPr>
          <p:cNvSpPr>
            <a:spLocks noEditPoints="1"/>
          </p:cNvSpPr>
          <p:nvPr/>
        </p:nvSpPr>
        <p:spPr bwMode="auto">
          <a:xfrm>
            <a:off x="1091386" y="3256250"/>
            <a:ext cx="320968" cy="33020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en-US">
              <a:solidFill>
                <a:srgbClr val="262626">
                  <a:lumMod val="75000"/>
                  <a:lumOff val="25000"/>
                </a:srgbClr>
              </a:solidFill>
              <a:latin typeface="Roboto"/>
            </a:endParaRPr>
          </a:p>
        </p:txBody>
      </p:sp>
      <p:sp>
        <p:nvSpPr>
          <p:cNvPr id="7" name="Freeform 48">
            <a:extLst>
              <a:ext uri="{FF2B5EF4-FFF2-40B4-BE49-F238E27FC236}">
                <a16:creationId xmlns:a16="http://schemas.microsoft.com/office/drawing/2014/main" id="{0D96CF59-F990-E22A-2642-D0CC5F6EAF49}"/>
              </a:ext>
            </a:extLst>
          </p:cNvPr>
          <p:cNvSpPr>
            <a:spLocks noEditPoints="1"/>
          </p:cNvSpPr>
          <p:nvPr/>
        </p:nvSpPr>
        <p:spPr bwMode="auto">
          <a:xfrm>
            <a:off x="1091386" y="4004099"/>
            <a:ext cx="320968" cy="33020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en-US">
              <a:solidFill>
                <a:srgbClr val="262626">
                  <a:lumMod val="75000"/>
                  <a:lumOff val="25000"/>
                </a:srgbClr>
              </a:solidFill>
              <a:latin typeface="Roboto"/>
            </a:endParaRPr>
          </a:p>
        </p:txBody>
      </p:sp>
      <p:sp>
        <p:nvSpPr>
          <p:cNvPr id="9" name="Freeform 48">
            <a:extLst>
              <a:ext uri="{FF2B5EF4-FFF2-40B4-BE49-F238E27FC236}">
                <a16:creationId xmlns:a16="http://schemas.microsoft.com/office/drawing/2014/main" id="{96E39841-60B1-4DA0-EE95-3723E42987C9}"/>
              </a:ext>
            </a:extLst>
          </p:cNvPr>
          <p:cNvSpPr>
            <a:spLocks noEditPoints="1"/>
          </p:cNvSpPr>
          <p:nvPr/>
        </p:nvSpPr>
        <p:spPr bwMode="auto">
          <a:xfrm>
            <a:off x="1091386" y="4751949"/>
            <a:ext cx="320968" cy="33020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en-US">
              <a:solidFill>
                <a:srgbClr val="262626">
                  <a:lumMod val="75000"/>
                  <a:lumOff val="25000"/>
                </a:srgbClr>
              </a:solidFill>
              <a:latin typeface="Roboto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1861AAB7-6478-FF45-1571-2C0F83A78F3F}"/>
              </a:ext>
            </a:extLst>
          </p:cNvPr>
          <p:cNvSpPr>
            <a:spLocks noEditPoints="1"/>
          </p:cNvSpPr>
          <p:nvPr/>
        </p:nvSpPr>
        <p:spPr bwMode="auto">
          <a:xfrm>
            <a:off x="1091386" y="5499799"/>
            <a:ext cx="320968" cy="33020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en-US">
              <a:solidFill>
                <a:srgbClr val="262626">
                  <a:lumMod val="75000"/>
                  <a:lumOff val="25000"/>
                </a:srgbClr>
              </a:solidFill>
              <a:latin typeface="Roboto"/>
            </a:endParaRPr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F698A6FF-C49A-627B-CA17-5EAFB1E6F99A}"/>
              </a:ext>
            </a:extLst>
          </p:cNvPr>
          <p:cNvSpPr txBox="1">
            <a:spLocks/>
          </p:cNvSpPr>
          <p:nvPr/>
        </p:nvSpPr>
        <p:spPr>
          <a:xfrm>
            <a:off x="1608437" y="2446887"/>
            <a:ext cx="4624197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05">
              <a:lnSpc>
                <a:spcPct val="150000"/>
              </a:lnSpc>
              <a:buNone/>
            </a:pPr>
            <a:r>
              <a:rPr lang="en-US" sz="1800" b="1">
                <a:solidFill>
                  <a:schemeClr val="bg2"/>
                </a:solidFill>
                <a:latin typeface="Roboto"/>
              </a:rPr>
              <a:t>Age Range (Extension | Folder | Owner)</a:t>
            </a:r>
            <a:endParaRPr lang="en-US" sz="1800">
              <a:solidFill>
                <a:schemeClr val="bg2"/>
              </a:solidFill>
              <a:latin typeface="Roboto"/>
            </a:endParaRP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2F0CD5AA-E7F3-E137-3240-83CFFD3C19CF}"/>
              </a:ext>
            </a:extLst>
          </p:cNvPr>
          <p:cNvSpPr txBox="1">
            <a:spLocks/>
          </p:cNvSpPr>
          <p:nvPr/>
        </p:nvSpPr>
        <p:spPr>
          <a:xfrm>
            <a:off x="1608437" y="3194736"/>
            <a:ext cx="4624197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05">
              <a:lnSpc>
                <a:spcPct val="150000"/>
              </a:lnSpc>
              <a:buNone/>
            </a:pPr>
            <a:r>
              <a:rPr lang="en-US" sz="1800" b="1">
                <a:solidFill>
                  <a:schemeClr val="bg2"/>
                </a:solidFill>
                <a:latin typeface="Roboto"/>
              </a:rPr>
              <a:t>Size Range (Extension | Folder | Owner)</a:t>
            </a:r>
            <a:endParaRPr lang="en-US" sz="1800">
              <a:solidFill>
                <a:schemeClr val="bg2"/>
              </a:solidFill>
              <a:latin typeface="Roboto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873F8FA9-1B0B-D6B5-0170-6C708F5ACEB6}"/>
              </a:ext>
            </a:extLst>
          </p:cNvPr>
          <p:cNvSpPr txBox="1">
            <a:spLocks/>
          </p:cNvSpPr>
          <p:nvPr/>
        </p:nvSpPr>
        <p:spPr>
          <a:xfrm>
            <a:off x="1608437" y="3942585"/>
            <a:ext cx="4624197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05">
              <a:lnSpc>
                <a:spcPct val="150000"/>
              </a:lnSpc>
              <a:buNone/>
            </a:pPr>
            <a:r>
              <a:rPr lang="en-US" sz="1800" b="1">
                <a:solidFill>
                  <a:schemeClr val="bg2"/>
                </a:solidFill>
                <a:latin typeface="Roboto"/>
              </a:rPr>
              <a:t>Extension (Age Range | Size Range)</a:t>
            </a:r>
            <a:endParaRPr lang="en-US" sz="1800">
              <a:solidFill>
                <a:schemeClr val="bg2"/>
              </a:solidFill>
              <a:latin typeface="Roboto"/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96814406-9AE7-8B82-F2DE-B5398E692343}"/>
              </a:ext>
            </a:extLst>
          </p:cNvPr>
          <p:cNvSpPr txBox="1">
            <a:spLocks/>
          </p:cNvSpPr>
          <p:nvPr/>
        </p:nvSpPr>
        <p:spPr>
          <a:xfrm>
            <a:off x="1608437" y="4690435"/>
            <a:ext cx="4624197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05">
              <a:lnSpc>
                <a:spcPct val="150000"/>
              </a:lnSpc>
              <a:buNone/>
            </a:pPr>
            <a:r>
              <a:rPr lang="en-US" sz="1800" b="1">
                <a:solidFill>
                  <a:schemeClr val="bg2"/>
                </a:solidFill>
                <a:latin typeface="Roboto"/>
              </a:rPr>
              <a:t>Folder (Age Range | Size Range)</a:t>
            </a:r>
            <a:endParaRPr lang="en-US" sz="1800">
              <a:solidFill>
                <a:schemeClr val="bg2"/>
              </a:solidFill>
              <a:latin typeface="Roboto"/>
            </a:endParaRP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6FF48C84-1197-F171-484D-E7F9F6E94758}"/>
              </a:ext>
            </a:extLst>
          </p:cNvPr>
          <p:cNvSpPr txBox="1">
            <a:spLocks/>
          </p:cNvSpPr>
          <p:nvPr/>
        </p:nvSpPr>
        <p:spPr>
          <a:xfrm>
            <a:off x="1608437" y="5438285"/>
            <a:ext cx="4624197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05">
              <a:lnSpc>
                <a:spcPct val="150000"/>
              </a:lnSpc>
              <a:buNone/>
            </a:pPr>
            <a:r>
              <a:rPr lang="en-US" sz="1800" b="1">
                <a:solidFill>
                  <a:schemeClr val="bg2"/>
                </a:solidFill>
                <a:latin typeface="Roboto"/>
              </a:rPr>
              <a:t>Owner (Age Range | Size Range)</a:t>
            </a:r>
            <a:endParaRPr lang="en-US" sz="1800">
              <a:solidFill>
                <a:schemeClr val="bg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289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DBF84-271B-F061-82CD-9213F708B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6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32" t="57103" r="132" b="13452"/>
          <a:stretch/>
        </p:blipFill>
        <p:spPr>
          <a:xfrm>
            <a:off x="-9572" y="19878"/>
            <a:ext cx="9166272" cy="1848678"/>
          </a:xfrm>
          <a:solidFill>
            <a:schemeClr val="accent1"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42492-2866-359D-173D-45948A6C7F60}"/>
              </a:ext>
            </a:extLst>
          </p:cNvPr>
          <p:cNvSpPr txBox="1"/>
          <p:nvPr/>
        </p:nvSpPr>
        <p:spPr>
          <a:xfrm>
            <a:off x="190832" y="528718"/>
            <a:ext cx="7742825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/>
              <a:t>Workflow for Credit Cards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1BBEE-92E2-EEF7-72BC-7818CB1A4A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36957" y="5473307"/>
            <a:ext cx="765074" cy="1003093"/>
          </a:xfrm>
          <a:prstGeom prst="rect">
            <a:avLst/>
          </a:prstGeom>
        </p:spPr>
      </p:pic>
      <p:pic>
        <p:nvPicPr>
          <p:cNvPr id="7" name="Picture 6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B29925A6-9363-5DA7-59F1-F79991B2E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639" y="1897307"/>
            <a:ext cx="5103766" cy="46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5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pic>
        <p:nvPicPr>
          <p:cNvPr id="5122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947EEE6D-20ED-8B2E-C216-381953C8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847"/>
            <a:ext cx="9144000" cy="55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1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pic>
        <p:nvPicPr>
          <p:cNvPr id="6146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111F3561-FD9A-9824-9600-CBACFE37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9574"/>
            <a:ext cx="9144000" cy="56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9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pic>
        <p:nvPicPr>
          <p:cNvPr id="7170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2D1DCE6E-9711-FB20-38D0-BE11C9C5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53"/>
            <a:ext cx="9144000" cy="571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1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pic>
        <p:nvPicPr>
          <p:cNvPr id="8194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4B1335B3-45BB-8595-380A-1C80BEB2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128"/>
            <a:ext cx="9144000" cy="54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72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pic>
        <p:nvPicPr>
          <p:cNvPr id="9218" name="Picture 2" descr="A graph with blue and white lines&#10;&#10;Description automatically generated">
            <a:extLst>
              <a:ext uri="{FF2B5EF4-FFF2-40B4-BE49-F238E27FC236}">
                <a16:creationId xmlns:a16="http://schemas.microsoft.com/office/drawing/2014/main" id="{BDFE4546-1162-04AB-CAD2-C5E4E6C4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669"/>
            <a:ext cx="9144000" cy="55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3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erson in glasses">
            <a:extLst>
              <a:ext uri="{FF2B5EF4-FFF2-40B4-BE49-F238E27FC236}">
                <a16:creationId xmlns:a16="http://schemas.microsoft.com/office/drawing/2014/main" id="{6B197B36-4270-F90D-FF76-7358A2A9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26" y="1868556"/>
            <a:ext cx="8391549" cy="47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DBF84-271B-F061-82CD-9213F708B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6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32" t="57103" r="132" b="13452"/>
          <a:stretch/>
        </p:blipFill>
        <p:spPr>
          <a:xfrm>
            <a:off x="-9572" y="19878"/>
            <a:ext cx="9166272" cy="1848678"/>
          </a:xfrm>
          <a:solidFill>
            <a:schemeClr val="accent1"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42492-2866-359D-173D-45948A6C7F60}"/>
              </a:ext>
            </a:extLst>
          </p:cNvPr>
          <p:cNvSpPr txBox="1"/>
          <p:nvPr/>
        </p:nvSpPr>
        <p:spPr>
          <a:xfrm>
            <a:off x="628576" y="344052"/>
            <a:ext cx="2898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Triage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13BAD-1300-69E1-0EBF-A202B40C7C4A}"/>
              </a:ext>
            </a:extLst>
          </p:cNvPr>
          <p:cNvSpPr txBox="1"/>
          <p:nvPr/>
        </p:nvSpPr>
        <p:spPr>
          <a:xfrm>
            <a:off x="144636" y="2042275"/>
            <a:ext cx="4243469" cy="447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redundant files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Remediate redundant files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a subset of your files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all files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content?</a:t>
            </a: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Using data owners?</a:t>
            </a: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Using folder structure?</a:t>
            </a: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Using extension?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all non-labeled files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Perpetual Policy to label all deltas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Perpetual report for all non-label files</a:t>
            </a:r>
          </a:p>
        </p:txBody>
      </p:sp>
    </p:spTree>
    <p:extLst>
      <p:ext uri="{BB962C8B-B14F-4D97-AF65-F5344CB8AC3E}">
        <p14:creationId xmlns:p14="http://schemas.microsoft.com/office/powerpoint/2010/main" val="4077559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18C86CA-BCA9-C805-F946-E3484B38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6" y="2047733"/>
            <a:ext cx="5180828" cy="43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DBF84-271B-F061-82CD-9213F708B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6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32" t="57103" r="132" b="13452"/>
          <a:stretch/>
        </p:blipFill>
        <p:spPr>
          <a:xfrm>
            <a:off x="-9572" y="19878"/>
            <a:ext cx="9166272" cy="1848678"/>
          </a:xfrm>
          <a:solidFill>
            <a:schemeClr val="accent1"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42492-2866-359D-173D-45948A6C7F60}"/>
              </a:ext>
            </a:extLst>
          </p:cNvPr>
          <p:cNvSpPr txBox="1"/>
          <p:nvPr/>
        </p:nvSpPr>
        <p:spPr>
          <a:xfrm>
            <a:off x="453725" y="390219"/>
            <a:ext cx="82365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All Results by Label</a:t>
            </a:r>
          </a:p>
        </p:txBody>
      </p:sp>
      <p:pic>
        <p:nvPicPr>
          <p:cNvPr id="4" name="Picture 3" descr="A logo with an umbrella&#10;&#10;Description automatically generated">
            <a:extLst>
              <a:ext uri="{FF2B5EF4-FFF2-40B4-BE49-F238E27FC236}">
                <a16:creationId xmlns:a16="http://schemas.microsoft.com/office/drawing/2014/main" id="{0BA32A62-0772-F0FC-6E47-BFE39C52B5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77239" y="5533732"/>
            <a:ext cx="644228" cy="8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B30BA5-E0C1-5C37-7F73-7677B0248C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4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1320" cy="6858000"/>
          </a:xfrm>
          <a:prstGeom prst="rect">
            <a:avLst/>
          </a:prstGeom>
          <a:solidFill>
            <a:srgbClr val="00BAB3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6D1559-D080-C4C9-62D9-218349EE90EC}"/>
              </a:ext>
            </a:extLst>
          </p:cNvPr>
          <p:cNvSpPr txBox="1"/>
          <p:nvPr/>
        </p:nvSpPr>
        <p:spPr>
          <a:xfrm>
            <a:off x="2681" y="1312857"/>
            <a:ext cx="91413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ATTENDING!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D3A22-3280-80CB-4C8B-934221ED399F}"/>
              </a:ext>
            </a:extLst>
          </p:cNvPr>
          <p:cNvSpPr txBox="1"/>
          <p:nvPr/>
        </p:nvSpPr>
        <p:spPr>
          <a:xfrm>
            <a:off x="-2680" y="5760557"/>
            <a:ext cx="6466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Arial" panose="020B0604020202020204" pitchFamily="34" charset="0"/>
              </a:rPr>
              <a:t>Be sure to follow us on LinkedIn! </a:t>
            </a:r>
            <a:r>
              <a:rPr lang="en-US" sz="2800" err="1">
                <a:cs typeface="Arial" panose="020B0604020202020204" pitchFamily="34" charset="0"/>
              </a:rPr>
              <a:t>InfoGov</a:t>
            </a:r>
            <a:r>
              <a:rPr lang="en-US" sz="2800">
                <a:cs typeface="Arial" panose="020B0604020202020204" pitchFamily="34" charset="0"/>
              </a:rPr>
              <a:t> World Magazine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80908-0C47-45D5-BED6-C6891FC33F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/>
        </p:blipFill>
        <p:spPr>
          <a:xfrm>
            <a:off x="7404686" y="4768922"/>
            <a:ext cx="1480621" cy="19457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EA52F0-0784-9725-5A5E-759F6A32FCB1}"/>
              </a:ext>
            </a:extLst>
          </p:cNvPr>
          <p:cNvSpPr txBox="1"/>
          <p:nvPr/>
        </p:nvSpPr>
        <p:spPr>
          <a:xfrm>
            <a:off x="1013841" y="378974"/>
            <a:ext cx="732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“Information Governance in Action”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510C7-89EF-B9BB-9203-8A7933C020FF}"/>
              </a:ext>
            </a:extLst>
          </p:cNvPr>
          <p:cNvSpPr txBox="1"/>
          <p:nvPr/>
        </p:nvSpPr>
        <p:spPr>
          <a:xfrm>
            <a:off x="1875518" y="3917484"/>
            <a:ext cx="5599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www.InfoGovWorldExpo.com </a:t>
            </a:r>
          </a:p>
        </p:txBody>
      </p:sp>
    </p:spTree>
    <p:extLst>
      <p:ext uri="{BB962C8B-B14F-4D97-AF65-F5344CB8AC3E}">
        <p14:creationId xmlns:p14="http://schemas.microsoft.com/office/powerpoint/2010/main" val="32032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B30BA5-E0C1-5C37-7F73-7677B0248C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0" y="0"/>
            <a:ext cx="9141320" cy="6858000"/>
          </a:xfrm>
          <a:prstGeom prst="rect">
            <a:avLst/>
          </a:prstGeom>
          <a:solidFill>
            <a:srgbClr val="00BAB3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62B369-A32F-2E85-8077-E76054DC59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/>
        </p:blipFill>
        <p:spPr>
          <a:xfrm>
            <a:off x="3739322" y="957155"/>
            <a:ext cx="1687653" cy="22178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CCABD1-FE8D-3E0F-E9DC-1C19572E5802}"/>
              </a:ext>
            </a:extLst>
          </p:cNvPr>
          <p:cNvSpPr txBox="1"/>
          <p:nvPr/>
        </p:nvSpPr>
        <p:spPr>
          <a:xfrm>
            <a:off x="1082029" y="5460524"/>
            <a:ext cx="7002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i="0">
                <a:effectLst/>
              </a:rPr>
              <a:t>Obsolete is typically the highest percentage, with </a:t>
            </a:r>
          </a:p>
          <a:p>
            <a:pPr algn="ctr"/>
            <a:r>
              <a:rPr lang="en-US" sz="2200" i="0">
                <a:effectLst/>
              </a:rPr>
              <a:t>Redundant the lowest.</a:t>
            </a:r>
            <a:endParaRPr lang="en-US" sz="2200"/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AC2D6D1-ECCC-2B47-2DEC-3C4B01688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761" y="6317351"/>
            <a:ext cx="1140183" cy="451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423E5-03C1-C81D-A1D3-B08BDD004272}"/>
              </a:ext>
            </a:extLst>
          </p:cNvPr>
          <p:cNvSpPr txBox="1"/>
          <p:nvPr/>
        </p:nvSpPr>
        <p:spPr>
          <a:xfrm>
            <a:off x="7736990" y="6076076"/>
            <a:ext cx="1375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Presented 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D1559-D080-C4C9-62D9-218349EE90EC}"/>
              </a:ext>
            </a:extLst>
          </p:cNvPr>
          <p:cNvSpPr txBox="1"/>
          <p:nvPr/>
        </p:nvSpPr>
        <p:spPr>
          <a:xfrm>
            <a:off x="439723" y="3242713"/>
            <a:ext cx="84609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 CAN CONSUME FROM </a:t>
            </a:r>
          </a:p>
          <a:p>
            <a:pPr algn="ctr"/>
            <a:r>
              <a:rPr lang="en-US" sz="4800" b="1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25% TO 75% </a:t>
            </a:r>
          </a:p>
          <a:p>
            <a:pPr algn="ctr"/>
            <a:r>
              <a:rPr lang="en-US" sz="4800" b="1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 FILE SHARE DATA.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F9C9D-24C6-2A43-3614-23EC84012FC3}"/>
              </a:ext>
            </a:extLst>
          </p:cNvPr>
          <p:cNvSpPr txBox="1"/>
          <p:nvPr/>
        </p:nvSpPr>
        <p:spPr>
          <a:xfrm>
            <a:off x="1008532" y="310824"/>
            <a:ext cx="732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“Information Governance in Action”</a:t>
            </a:r>
          </a:p>
        </p:txBody>
      </p:sp>
    </p:spTree>
    <p:extLst>
      <p:ext uri="{BB962C8B-B14F-4D97-AF65-F5344CB8AC3E}">
        <p14:creationId xmlns:p14="http://schemas.microsoft.com/office/powerpoint/2010/main" val="4166718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B30BA5-E0C1-5C37-7F73-7677B0248C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4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1320" cy="6858000"/>
          </a:xfrm>
          <a:prstGeom prst="rect">
            <a:avLst/>
          </a:prstGeom>
          <a:solidFill>
            <a:srgbClr val="00BAB3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180908-0C47-45D5-BED6-C6891FC33F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/>
        </p:blipFill>
        <p:spPr>
          <a:xfrm>
            <a:off x="8482383" y="5865540"/>
            <a:ext cx="584297" cy="776178"/>
          </a:xfrm>
          <a:prstGeom prst="rect">
            <a:avLst/>
          </a:prstGeom>
        </p:spPr>
      </p:pic>
      <p:pic>
        <p:nvPicPr>
          <p:cNvPr id="3" name="Picture 2" descr="A poster of a city street&#10;&#10;Description automatically generated">
            <a:extLst>
              <a:ext uri="{FF2B5EF4-FFF2-40B4-BE49-F238E27FC236}">
                <a16:creationId xmlns:a16="http://schemas.microsoft.com/office/drawing/2014/main" id="{5AB01FFD-EAC0-9396-24B3-E487E5920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56" y="480930"/>
            <a:ext cx="7332007" cy="5490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1D2FE3-B5AC-08BD-E672-6FF4DDE68731}"/>
              </a:ext>
            </a:extLst>
          </p:cNvPr>
          <p:cNvSpPr txBox="1"/>
          <p:nvPr/>
        </p:nvSpPr>
        <p:spPr>
          <a:xfrm>
            <a:off x="741727" y="6146326"/>
            <a:ext cx="76578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Use promocode “gml50” for 50% OFF your registration!</a:t>
            </a:r>
          </a:p>
        </p:txBody>
      </p:sp>
    </p:spTree>
    <p:extLst>
      <p:ext uri="{BB962C8B-B14F-4D97-AF65-F5344CB8AC3E}">
        <p14:creationId xmlns:p14="http://schemas.microsoft.com/office/powerpoint/2010/main" val="28013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7B5EC31-1C8F-318D-62DF-96E9AA269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6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32" t="57103" r="132" b="13452"/>
          <a:stretch/>
        </p:blipFill>
        <p:spPr>
          <a:xfrm>
            <a:off x="-9572" y="19878"/>
            <a:ext cx="9166272" cy="1848678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D957EE-80CE-1B2A-1B80-D459282EC241}"/>
              </a:ext>
            </a:extLst>
          </p:cNvPr>
          <p:cNvGrpSpPr/>
          <p:nvPr/>
        </p:nvGrpSpPr>
        <p:grpSpPr>
          <a:xfrm>
            <a:off x="529527" y="2445704"/>
            <a:ext cx="4089778" cy="3636221"/>
            <a:chOff x="3129638" y="2994336"/>
            <a:chExt cx="2477530" cy="22052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D1BBEE-92E2-EEF7-72BC-7818CB1A4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547555" y="2994336"/>
              <a:ext cx="1470354" cy="147198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06C2AB-3993-BF57-15C4-70160B22B76E}"/>
                </a:ext>
              </a:extLst>
            </p:cNvPr>
            <p:cNvSpPr txBox="1"/>
            <p:nvPr/>
          </p:nvSpPr>
          <p:spPr>
            <a:xfrm>
              <a:off x="3129638" y="4508933"/>
              <a:ext cx="2477530" cy="69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Jeff Tujetsch,</a:t>
              </a:r>
            </a:p>
            <a:p>
              <a:pPr algn="ctr"/>
              <a:r>
                <a:rPr lang="en-US" sz="20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 Engineer &amp; Solutions Architect at Gimmal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A3E2144-E2E8-071D-4E04-C84880FD92F9}"/>
              </a:ext>
            </a:extLst>
          </p:cNvPr>
          <p:cNvSpPr txBox="1"/>
          <p:nvPr/>
        </p:nvSpPr>
        <p:spPr>
          <a:xfrm>
            <a:off x="529527" y="436385"/>
            <a:ext cx="5583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Let’s talk ROT!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BF46FD-7714-D620-7919-FC2851969D4A}"/>
              </a:ext>
            </a:extLst>
          </p:cNvPr>
          <p:cNvGrpSpPr/>
          <p:nvPr/>
        </p:nvGrpSpPr>
        <p:grpSpPr>
          <a:xfrm>
            <a:off x="3891519" y="2445704"/>
            <a:ext cx="5466158" cy="3605446"/>
            <a:chOff x="3160333" y="3033525"/>
            <a:chExt cx="3311322" cy="218655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C7FE20D-9DA5-A83F-8F4D-4362A59D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080816" y="3033525"/>
              <a:ext cx="1470353" cy="1471985"/>
            </a:xfrm>
            <a:prstGeom prst="rect">
              <a:avLst/>
            </a:prstGeom>
            <a:solidFill>
              <a:schemeClr val="accent4">
                <a:alpha val="50175"/>
              </a:schemeClr>
            </a:solidFill>
            <a:ln w="25400">
              <a:solidFill>
                <a:schemeClr val="accent1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FC5F42-1C0A-A54D-490D-52905086048A}"/>
                </a:ext>
              </a:extLst>
            </p:cNvPr>
            <p:cNvSpPr txBox="1"/>
            <p:nvPr/>
          </p:nvSpPr>
          <p:spPr>
            <a:xfrm>
              <a:off x="3160333" y="4529459"/>
              <a:ext cx="3311322" cy="690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Jason Velasco,</a:t>
              </a:r>
            </a:p>
            <a:p>
              <a:pPr algn="ctr"/>
              <a:r>
                <a:rPr lang="en-US" sz="2000" b="1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Chief Executive Officer, </a:t>
              </a:r>
              <a:endParaRPr lang="en-US"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err="1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Kindato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DD5E48F-BA3C-4D89-84CC-2E602C18A69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rcRect/>
          <a:stretch/>
        </p:blipFill>
        <p:spPr>
          <a:xfrm>
            <a:off x="7566870" y="182946"/>
            <a:ext cx="1159731" cy="15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6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DBF84-271B-F061-82CD-9213F708B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6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32" t="57103" r="132" b="13452"/>
          <a:stretch/>
        </p:blipFill>
        <p:spPr>
          <a:xfrm>
            <a:off x="-9572" y="19878"/>
            <a:ext cx="9166272" cy="1848678"/>
          </a:xfrm>
          <a:solidFill>
            <a:schemeClr val="accent1"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02B9A-D85D-4920-800C-79BF329C83E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/>
        </p:blipFill>
        <p:spPr>
          <a:xfrm>
            <a:off x="7680976" y="182193"/>
            <a:ext cx="1159731" cy="152404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4B71E3-9496-CC7B-C639-525948F2A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279171"/>
              </p:ext>
            </p:extLst>
          </p:nvPr>
        </p:nvGraphicFramePr>
        <p:xfrm>
          <a:off x="176486" y="2134998"/>
          <a:ext cx="8664221" cy="427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D28CE23B-C7EA-5B6C-FED2-40A44B865B18}"/>
              </a:ext>
            </a:extLst>
          </p:cNvPr>
          <p:cNvSpPr txBox="1"/>
          <p:nvPr/>
        </p:nvSpPr>
        <p:spPr>
          <a:xfrm>
            <a:off x="5444359" y="6180891"/>
            <a:ext cx="352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u="none" strike="noStrike">
                <a:solidFill>
                  <a:schemeClr val="accent6"/>
                </a:solidFill>
                <a:effectLst/>
              </a:rPr>
              <a:t>IDC - Data Age 2025: The evolution of data to life critical</a:t>
            </a:r>
            <a:br>
              <a:rPr lang="en-US" sz="900">
                <a:solidFill>
                  <a:schemeClr val="accent6"/>
                </a:solidFill>
              </a:rPr>
            </a:br>
            <a:r>
              <a:rPr lang="en-US" sz="900" u="none" strike="noStrike">
                <a:solidFill>
                  <a:schemeClr val="accent6"/>
                </a:solidFill>
                <a:effectLst/>
              </a:rPr>
              <a:t>2IDC - Data Management Solutions Review</a:t>
            </a:r>
            <a:endParaRPr lang="en-US" sz="90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FF0F3-07C3-FAEE-72F0-C02A30E08D31}"/>
              </a:ext>
            </a:extLst>
          </p:cNvPr>
          <p:cNvSpPr txBox="1"/>
          <p:nvPr/>
        </p:nvSpPr>
        <p:spPr>
          <a:xfrm>
            <a:off x="303293" y="642826"/>
            <a:ext cx="72026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Unstructured Data Growth</a:t>
            </a:r>
          </a:p>
        </p:txBody>
      </p:sp>
    </p:spTree>
    <p:extLst>
      <p:ext uri="{BB962C8B-B14F-4D97-AF65-F5344CB8AC3E}">
        <p14:creationId xmlns:p14="http://schemas.microsoft.com/office/powerpoint/2010/main" val="194395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60C49647-A438-6D10-7DEF-09E90539F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76" y="1903511"/>
            <a:ext cx="4210050" cy="495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DBF84-271B-F061-82CD-9213F708B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6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32" t="57103" r="132" b="13452"/>
          <a:stretch/>
        </p:blipFill>
        <p:spPr>
          <a:xfrm>
            <a:off x="-9572" y="19878"/>
            <a:ext cx="9166272" cy="1848678"/>
          </a:xfrm>
          <a:solidFill>
            <a:schemeClr val="accent1">
              <a:alpha val="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3E2144-E2E8-071D-4E04-C84880FD92F9}"/>
              </a:ext>
            </a:extLst>
          </p:cNvPr>
          <p:cNvSpPr txBox="1"/>
          <p:nvPr/>
        </p:nvSpPr>
        <p:spPr>
          <a:xfrm>
            <a:off x="529527" y="436385"/>
            <a:ext cx="37705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/>
              <a:t>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25B6D-36BD-C6BD-538A-67B26B3F09C4}"/>
              </a:ext>
            </a:extLst>
          </p:cNvPr>
          <p:cNvSpPr txBox="1"/>
          <p:nvPr/>
        </p:nvSpPr>
        <p:spPr>
          <a:xfrm>
            <a:off x="4300111" y="2368421"/>
            <a:ext cx="209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915085-EE12-AD4B-9A52-8BCD54AB1B8F}"/>
              </a:ext>
            </a:extLst>
          </p:cNvPr>
          <p:cNvSpPr txBox="1"/>
          <p:nvPr/>
        </p:nvSpPr>
        <p:spPr>
          <a:xfrm>
            <a:off x="3892083" y="3190396"/>
            <a:ext cx="2575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3BC8C3-1E1C-4490-9E62-5E97B002AE2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/>
        </p:blipFill>
        <p:spPr>
          <a:xfrm>
            <a:off x="7566870" y="182946"/>
            <a:ext cx="1159731" cy="1524048"/>
          </a:xfrm>
          <a:prstGeom prst="rect">
            <a:avLst/>
          </a:prstGeom>
        </p:spPr>
      </p:pic>
      <p:sp>
        <p:nvSpPr>
          <p:cNvPr id="3" name="AutoShape 2" descr="Email with solid fill">
            <a:extLst>
              <a:ext uri="{FF2B5EF4-FFF2-40B4-BE49-F238E27FC236}">
                <a16:creationId xmlns:a16="http://schemas.microsoft.com/office/drawing/2014/main" id="{8B53BBE9-EFFF-E052-CE9E-05EF17D754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068196" cy="10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Email with solid fill">
            <a:extLst>
              <a:ext uri="{FF2B5EF4-FFF2-40B4-BE49-F238E27FC236}">
                <a16:creationId xmlns:a16="http://schemas.microsoft.com/office/drawing/2014/main" id="{9609CF36-4E7D-C9AB-8378-AEE89E1F8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169276" cy="11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Email with solid fill">
            <a:extLst>
              <a:ext uri="{FF2B5EF4-FFF2-40B4-BE49-F238E27FC236}">
                <a16:creationId xmlns:a16="http://schemas.microsoft.com/office/drawing/2014/main" id="{5AD76EB5-F8C5-3FD6-2058-DE01915D5C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222" y="3203746"/>
            <a:ext cx="3413513" cy="6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Desktops/Laptops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Shares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OneDrive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47EC0-C27D-203D-2726-B3CB40224E77}"/>
              </a:ext>
            </a:extLst>
          </p:cNvPr>
          <p:cNvSpPr txBox="1"/>
          <p:nvPr/>
        </p:nvSpPr>
        <p:spPr>
          <a:xfrm>
            <a:off x="529527" y="2368421"/>
            <a:ext cx="1590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</a:p>
        </p:txBody>
      </p:sp>
    </p:spTree>
    <p:extLst>
      <p:ext uri="{BB962C8B-B14F-4D97-AF65-F5344CB8AC3E}">
        <p14:creationId xmlns:p14="http://schemas.microsoft.com/office/powerpoint/2010/main" val="337633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B354835-7CDC-1D51-C5D9-1E4B391AD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2" r="15625"/>
          <a:stretch/>
        </p:blipFill>
        <p:spPr bwMode="auto">
          <a:xfrm>
            <a:off x="20" y="10"/>
            <a:ext cx="3149580" cy="685798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DBF84-271B-F061-82CD-9213F708B8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6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226" r="17358"/>
          <a:stretch/>
        </p:blipFill>
        <p:spPr>
          <a:xfrm>
            <a:off x="3162300" y="10"/>
            <a:ext cx="5981700" cy="6857989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</a:ln>
        </p:spPr>
      </p:pic>
      <p:sp>
        <p:nvSpPr>
          <p:cNvPr id="2059" name="Freeform 6">
            <a:extLst>
              <a:ext uri="{FF2B5EF4-FFF2-40B4-BE49-F238E27FC236}">
                <a16:creationId xmlns:a16="http://schemas.microsoft.com/office/drawing/2014/main" id="{64ADB620-3CD6-4600-99FE-69F2E0CD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06562" y="336390"/>
            <a:ext cx="4749312" cy="5838454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42492-2866-359D-173D-45948A6C7F60}"/>
              </a:ext>
            </a:extLst>
          </p:cNvPr>
          <p:cNvSpPr txBox="1"/>
          <p:nvPr/>
        </p:nvSpPr>
        <p:spPr>
          <a:xfrm>
            <a:off x="2453969" y="389638"/>
            <a:ext cx="4279899" cy="1354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72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RISKS</a:t>
            </a:r>
          </a:p>
        </p:txBody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B8F30CBE-4878-36F5-5D32-AD4C46F70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050" y="1185299"/>
            <a:ext cx="4279900" cy="31846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Data Leakage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Hacks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/>
              <a:t>#IGW23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2EEC1-C717-A265-5D4A-B3E9CFD82C9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/>
        </p:blipFill>
        <p:spPr>
          <a:xfrm>
            <a:off x="4151948" y="4745315"/>
            <a:ext cx="840104" cy="11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2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B354835-7CDC-1D51-C5D9-1E4B391AD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2" r="15625"/>
          <a:stretch/>
        </p:blipFill>
        <p:spPr bwMode="auto">
          <a:xfrm>
            <a:off x="20" y="10"/>
            <a:ext cx="3149580" cy="685798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DBF84-271B-F061-82CD-9213F708B8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6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226" r="17358"/>
          <a:stretch/>
        </p:blipFill>
        <p:spPr>
          <a:xfrm>
            <a:off x="3162300" y="10"/>
            <a:ext cx="5981700" cy="6857989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</a:ln>
        </p:spPr>
      </p:pic>
      <p:sp>
        <p:nvSpPr>
          <p:cNvPr id="2059" name="Freeform 6">
            <a:extLst>
              <a:ext uri="{FF2B5EF4-FFF2-40B4-BE49-F238E27FC236}">
                <a16:creationId xmlns:a16="http://schemas.microsoft.com/office/drawing/2014/main" id="{64ADB620-3CD6-4600-99FE-69F2E0CD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06562" y="336390"/>
            <a:ext cx="4749312" cy="5838454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42492-2866-359D-173D-45948A6C7F60}"/>
              </a:ext>
            </a:extLst>
          </p:cNvPr>
          <p:cNvSpPr txBox="1"/>
          <p:nvPr/>
        </p:nvSpPr>
        <p:spPr>
          <a:xfrm>
            <a:off x="2441268" y="264546"/>
            <a:ext cx="4279899" cy="1354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72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COSTS</a:t>
            </a:r>
          </a:p>
        </p:txBody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B8F30CBE-4878-36F5-5D32-AD4C46F70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990" y="1547369"/>
            <a:ext cx="4279900" cy="318463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Backups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Fines/Sanctions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Lawsuits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/>
              <a:t>#IGW23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2EEC1-C717-A265-5D4A-B3E9CFD82C9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/>
        </p:blipFill>
        <p:spPr>
          <a:xfrm>
            <a:off x="4217789" y="4806940"/>
            <a:ext cx="708422" cy="9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2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A7CD5A7-60B5-E3C9-1835-428B74B0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" y="1896832"/>
            <a:ext cx="3892756" cy="47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DBF84-271B-F061-82CD-9213F708B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6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32" t="57103" r="132" b="13452"/>
          <a:stretch/>
        </p:blipFill>
        <p:spPr>
          <a:xfrm>
            <a:off x="-9572" y="19878"/>
            <a:ext cx="9166272" cy="1848678"/>
          </a:xfrm>
          <a:solidFill>
            <a:schemeClr val="accent1">
              <a:alpha val="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D1BBEE-92E2-EEF7-72BC-7818CB1A4A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18008" y="5415183"/>
            <a:ext cx="818536" cy="1092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1DF57-0D10-5452-D1DA-0B9773CB8014}"/>
              </a:ext>
            </a:extLst>
          </p:cNvPr>
          <p:cNvSpPr txBox="1"/>
          <p:nvPr/>
        </p:nvSpPr>
        <p:spPr>
          <a:xfrm>
            <a:off x="592494" y="344052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E178C-99FD-F831-6075-A61D529281A7}"/>
              </a:ext>
            </a:extLst>
          </p:cNvPr>
          <p:cNvSpPr txBox="1"/>
          <p:nvPr/>
        </p:nvSpPr>
        <p:spPr>
          <a:xfrm>
            <a:off x="4057146" y="2038493"/>
            <a:ext cx="4929045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ROT vs. non-ROT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what can be used for decisions</a:t>
            </a:r>
          </a:p>
          <a:p>
            <a:pPr>
              <a:lnSpc>
                <a:spcPct val="150000"/>
              </a:lnSpc>
            </a:pPr>
            <a:r>
              <a:rPr lang="en-US" sz="1600" i="1" spc="5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Content, Folder Structure, Owner, Properties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6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what files needs to be secured 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6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what files need deletion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6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Data Owners</a:t>
            </a:r>
          </a:p>
          <a:p>
            <a:pPr>
              <a:lnSpc>
                <a:spcPct val="150000"/>
              </a:lnSpc>
            </a:pPr>
            <a:r>
              <a:rPr lang="en-US" sz="16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Areas and Departments</a:t>
            </a:r>
          </a:p>
          <a:p>
            <a:pPr marL="342900" indent="-342900">
              <a:lnSpc>
                <a:spcPct val="150000"/>
              </a:lnSpc>
              <a:buAutoNum type="arabicPeriod" startAt="6"/>
            </a:pPr>
            <a:r>
              <a:rPr lang="en-US" sz="16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Labeling </a:t>
            </a:r>
          </a:p>
          <a:p>
            <a:pPr>
              <a:lnSpc>
                <a:spcPct val="150000"/>
              </a:lnSpc>
            </a:pPr>
            <a:r>
              <a:rPr lang="en-US" sz="1600" i="1" spc="5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Content, Data Owner, Location</a:t>
            </a:r>
          </a:p>
        </p:txBody>
      </p:sp>
    </p:spTree>
    <p:extLst>
      <p:ext uri="{BB962C8B-B14F-4D97-AF65-F5344CB8AC3E}">
        <p14:creationId xmlns:p14="http://schemas.microsoft.com/office/powerpoint/2010/main" val="290713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2999CE9B-5343-51EA-0649-7BAE1BED4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13" y="1868555"/>
            <a:ext cx="42100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DBF84-271B-F061-82CD-9213F708B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62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32" t="57103" r="132" b="13452"/>
          <a:stretch/>
        </p:blipFill>
        <p:spPr>
          <a:xfrm>
            <a:off x="-9572" y="19878"/>
            <a:ext cx="9166272" cy="1848678"/>
          </a:xfrm>
          <a:solidFill>
            <a:schemeClr val="accent1"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35254-F28D-369E-37A9-7D5A93C517C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#IGW23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42492-2866-359D-173D-45948A6C7F60}"/>
              </a:ext>
            </a:extLst>
          </p:cNvPr>
          <p:cNvSpPr txBox="1"/>
          <p:nvPr/>
        </p:nvSpPr>
        <p:spPr>
          <a:xfrm>
            <a:off x="190832" y="528718"/>
            <a:ext cx="8762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Determining ROT vs. non-ROT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1BBEE-92E2-EEF7-72BC-7818CB1A4A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62238" y="5258859"/>
            <a:ext cx="1190929" cy="1565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8C517-3EBF-AED1-58D5-E53DDB103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47" y="2385751"/>
            <a:ext cx="4693022" cy="38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1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{1405ECAA-F84F-D747-B474-6DEF32F1362A}tf10001121</Template>
  <Application>Microsoft Office PowerPoint</Application>
  <PresentationFormat>On-screen Show (4:3)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Amyote</dc:creator>
  <cp:revision>1</cp:revision>
  <dcterms:created xsi:type="dcterms:W3CDTF">2022-09-01T17:31:14Z</dcterms:created>
  <dcterms:modified xsi:type="dcterms:W3CDTF">2023-08-30T17:04:36Z</dcterms:modified>
</cp:coreProperties>
</file>