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EBD_A096E06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 id="2147483729" r:id="rId5"/>
    <p:sldMasterId id="2147483704" r:id="rId6"/>
    <p:sldMasterId id="2147483674" r:id="rId7"/>
  </p:sldMasterIdLst>
  <p:notesMasterIdLst>
    <p:notesMasterId r:id="rId27"/>
  </p:notesMasterIdLst>
  <p:sldIdLst>
    <p:sldId id="258" r:id="rId8"/>
    <p:sldId id="3783" r:id="rId9"/>
    <p:sldId id="291" r:id="rId10"/>
    <p:sldId id="295" r:id="rId11"/>
    <p:sldId id="3773" r:id="rId12"/>
    <p:sldId id="3782" r:id="rId13"/>
    <p:sldId id="3774" r:id="rId14"/>
    <p:sldId id="3775" r:id="rId15"/>
    <p:sldId id="3776" r:id="rId16"/>
    <p:sldId id="3777" r:id="rId17"/>
    <p:sldId id="3778" r:id="rId18"/>
    <p:sldId id="3779" r:id="rId19"/>
    <p:sldId id="3780" r:id="rId20"/>
    <p:sldId id="3770" r:id="rId21"/>
    <p:sldId id="308" r:id="rId22"/>
    <p:sldId id="3781" r:id="rId23"/>
    <p:sldId id="294" r:id="rId24"/>
    <p:sldId id="28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42224-BC0E-64D5-23D0-5666D6BE7329}" name="Jason Velasco" initials="JV" userId="S::jason.velasco@kindato.com::8cc863d4-7f5a-46ea-99c9-11a81231ade9" providerId="AD"/>
  <p188:author id="{699DE187-3DB8-D069-7E51-FECECDF600B8}" name="DJ Tarana" initials="DT" userId="S::dj.tarana@gimmal.com::a833780e-911d-4e5c-a23a-d0e01208f472" providerId="AD"/>
  <p188:author id="{8A2F50AC-29E6-C607-590A-F885BBCCEFEF}" name="Guest User" initials="GU" userId="S::urn:spo:anon#3f0a68f1f520c63b8021b54e33e24ce808e66f18f35e3b698cd7757838c6536f::" providerId="AD"/>
  <p188:author id="{6C0680F8-2B14-95FD-912B-07463033B0E0}" name="Dean Misenhimer" initials="DM" userId="S::Dean.Misenhimer@gimmal.com::f8a8b9f5-a34a-4d46-9470-221cae5a3b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254"/>
    <a:srgbClr val="000B1A"/>
    <a:srgbClr val="001128"/>
    <a:srgbClr val="002A68"/>
    <a:srgbClr val="00337E"/>
    <a:srgbClr val="00193E"/>
    <a:srgbClr val="363672"/>
    <a:srgbClr val="1F1F42"/>
    <a:srgbClr val="002258"/>
    <a:srgbClr val="003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8A604-3330-4756-90B5-CA77505673EC}" v="1464" dt="2023-06-06T16:37:03.340"/>
    <p1510:client id="{74BB79D8-31EB-C2B6-80E9-6A65A8F69B82}" v="3" dt="2023-06-06T15:03:48.963"/>
    <p1510:client id="{8E189EDC-5612-4A66-B3BB-0831BEC3C414}" v="4104" dt="2023-06-06T14:53:33.934"/>
    <p1510:client id="{9B615E10-2DCA-4F77-91CA-1365764303E4}" v="88" dt="2023-06-06T10:53:49.169"/>
    <p1510:client id="{D1A940C5-C3E5-9CFD-3323-C6382AC056C6}" v="125" dt="2023-06-06T15:29:27.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94" autoAdjust="0"/>
  </p:normalViewPr>
  <p:slideViewPr>
    <p:cSldViewPr snapToGrid="0">
      <p:cViewPr>
        <p:scale>
          <a:sx n="89" d="100"/>
          <a:sy n="89" d="100"/>
        </p:scale>
        <p:origin x="851"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EBD_A096E068.xml><?xml version="1.0" encoding="utf-8"?>
<p188:cmLst xmlns:a="http://schemas.openxmlformats.org/drawingml/2006/main" xmlns:r="http://schemas.openxmlformats.org/officeDocument/2006/relationships" xmlns:p188="http://schemas.microsoft.com/office/powerpoint/2018/8/main">
  <p188:cm id="{C08A20CB-54A1-454C-A824-F87AB9538AEE}" authorId="{8A2F50AC-29E6-C607-590A-F885BBCCEFEF}" status="resolved" created="2023-06-04T20:20:07.974" complete="100000">
    <pc:sldMkLst xmlns:pc="http://schemas.microsoft.com/office/powerpoint/2013/main/command">
      <pc:docMk/>
      <pc:sldMk cId="1430884270" sldId="3768"/>
    </pc:sldMkLst>
    <p188:txBody>
      <a:bodyPr/>
      <a:lstStyle/>
      <a:p>
        <a:r>
          <a:rPr lang="en-US"/>
          <a:t>Raven, Can you put our About Us template here?  We need to make sure the contrast between the two slides isn't overly crazy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8A595-DD76-204D-B332-51F2824B0337}"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60256-64C9-D446-8B13-BBE5BEB1B843}" type="slidenum">
              <a:rPr lang="en-US" smtClean="0"/>
              <a:t>‹#›</a:t>
            </a:fld>
            <a:endParaRPr lang="en-US"/>
          </a:p>
        </p:txBody>
      </p:sp>
    </p:spTree>
    <p:extLst>
      <p:ext uri="{BB962C8B-B14F-4D97-AF65-F5344CB8AC3E}">
        <p14:creationId xmlns:p14="http://schemas.microsoft.com/office/powerpoint/2010/main" val="409014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JV – 10 seconds and move on</a:t>
            </a:r>
          </a:p>
          <a:p>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2</a:t>
            </a:fld>
            <a:endParaRPr lang="en-US"/>
          </a:p>
        </p:txBody>
      </p:sp>
    </p:spTree>
    <p:extLst>
      <p:ext uri="{BB962C8B-B14F-4D97-AF65-F5344CB8AC3E}">
        <p14:creationId xmlns:p14="http://schemas.microsoft.com/office/powerpoint/2010/main" val="201451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 – IT Team/DBA</a:t>
            </a:r>
          </a:p>
          <a:p>
            <a:r>
              <a:rPr lang="en-US" dirty="0"/>
              <a:t>JV – Legal</a:t>
            </a:r>
          </a:p>
          <a:p>
            <a:r>
              <a:rPr lang="en-US" dirty="0"/>
              <a:t>DM – Change </a:t>
            </a:r>
            <a:r>
              <a:rPr lang="en-US" dirty="0" err="1"/>
              <a:t>Mgmt</a:t>
            </a:r>
            <a:endParaRPr lang="en-US" dirty="0"/>
          </a:p>
          <a:p>
            <a:r>
              <a:rPr lang="en-US" dirty="0"/>
              <a:t>JV – Project Manager</a:t>
            </a:r>
          </a:p>
          <a:p>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12</a:t>
            </a:fld>
            <a:endParaRPr lang="en-US"/>
          </a:p>
        </p:txBody>
      </p:sp>
    </p:spTree>
    <p:extLst>
      <p:ext uri="{BB962C8B-B14F-4D97-AF65-F5344CB8AC3E}">
        <p14:creationId xmlns:p14="http://schemas.microsoft.com/office/powerpoint/2010/main" val="54611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JV – Walk through IG Maturity Model</a:t>
            </a:r>
          </a:p>
        </p:txBody>
      </p:sp>
      <p:sp>
        <p:nvSpPr>
          <p:cNvPr id="4" name="Slide Number Placeholder 3"/>
          <p:cNvSpPr>
            <a:spLocks noGrp="1"/>
          </p:cNvSpPr>
          <p:nvPr>
            <p:ph type="sldNum" sz="quarter" idx="5"/>
          </p:nvPr>
        </p:nvSpPr>
        <p:spPr/>
        <p:txBody>
          <a:bodyPr/>
          <a:lstStyle/>
          <a:p>
            <a:fld id="{2CA60256-64C9-D446-8B13-BBE5BEB1B843}" type="slidenum">
              <a:rPr lang="en-US" smtClean="0"/>
              <a:t>13</a:t>
            </a:fld>
            <a:endParaRPr lang="en-US"/>
          </a:p>
        </p:txBody>
      </p:sp>
    </p:spTree>
    <p:extLst>
      <p:ext uri="{BB962C8B-B14F-4D97-AF65-F5344CB8AC3E}">
        <p14:creationId xmlns:p14="http://schemas.microsoft.com/office/powerpoint/2010/main" val="198121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 Talking points:</a:t>
            </a:r>
          </a:p>
          <a:p>
            <a:pPr marL="171450" indent="-171450">
              <a:buFont typeface="Arial" panose="020B0604020202020204" pitchFamily="34" charset="0"/>
              <a:buChar char="•"/>
            </a:pPr>
            <a:r>
              <a:rPr lang="en-US" dirty="0"/>
              <a:t>Do you have site and library structures defined?</a:t>
            </a:r>
          </a:p>
          <a:p>
            <a:pPr marL="171450" indent="-171450">
              <a:buFont typeface="Arial" panose="020B0604020202020204" pitchFamily="34" charset="0"/>
              <a:buChar char="•"/>
            </a:pPr>
            <a:r>
              <a:rPr lang="en-US" dirty="0"/>
              <a:t>Content types and metadata to receive legacy system data?</a:t>
            </a:r>
          </a:p>
          <a:p>
            <a:pPr marL="171450" indent="-171450">
              <a:buFont typeface="Arial" panose="020B0604020202020204" pitchFamily="34" charset="0"/>
              <a:buChar char="•"/>
            </a:pPr>
            <a:r>
              <a:rPr lang="en-US" dirty="0"/>
              <a:t>How will you mange governance in M365? Purview? Third-party solution? Do you have the data you need to adequately apply governance?</a:t>
            </a:r>
          </a:p>
          <a:p>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14</a:t>
            </a:fld>
            <a:endParaRPr lang="en-US"/>
          </a:p>
        </p:txBody>
      </p:sp>
    </p:spTree>
    <p:extLst>
      <p:ext uri="{BB962C8B-B14F-4D97-AF65-F5344CB8AC3E}">
        <p14:creationId xmlns:p14="http://schemas.microsoft.com/office/powerpoint/2010/main" val="405442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DM kicks off and runs, JV will provide color commentary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Lift and shift approach? Some cleanup and data mapping? Or detailed analysis and cleanup during migration?</a:t>
            </a:r>
          </a:p>
          <a:p>
            <a:r>
              <a:rPr lang="en-US" dirty="0"/>
              <a:t>When is your renewal? Are you battling the clock? </a:t>
            </a:r>
          </a:p>
          <a:p>
            <a:r>
              <a:rPr lang="en-US" dirty="0"/>
              <a:t>Links to legacy content? How will you manage those?</a:t>
            </a:r>
          </a:p>
          <a:p>
            <a:r>
              <a:rPr lang="en-US" dirty="0"/>
              <a:t>Success is a combination of people, process and technology!</a:t>
            </a:r>
          </a:p>
          <a:p>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15</a:t>
            </a:fld>
            <a:endParaRPr lang="en-US"/>
          </a:p>
        </p:txBody>
      </p:sp>
    </p:spTree>
    <p:extLst>
      <p:ext uri="{BB962C8B-B14F-4D97-AF65-F5344CB8AC3E}">
        <p14:creationId xmlns:p14="http://schemas.microsoft.com/office/powerpoint/2010/main" val="71523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JV will lead and DM will  provide color commentary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16</a:t>
            </a:fld>
            <a:endParaRPr lang="en-US"/>
          </a:p>
        </p:txBody>
      </p:sp>
    </p:spTree>
    <p:extLst>
      <p:ext uri="{BB962C8B-B14F-4D97-AF65-F5344CB8AC3E}">
        <p14:creationId xmlns:p14="http://schemas.microsoft.com/office/powerpoint/2010/main" val="382031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do you start with? You can’t do everything in one weekend. Who’s open to migration and who’s resistant?</a:t>
            </a:r>
          </a:p>
          <a:p>
            <a:r>
              <a:rPr lang="en-US"/>
              <a:t>Test and validate. Capture and review logs, review results</a:t>
            </a:r>
          </a:p>
          <a:p>
            <a:r>
              <a:rPr lang="en-US"/>
              <a:t>Change management and communication is key! When do you do a content freeze? How long do you leave the legacy content available? </a:t>
            </a:r>
          </a:p>
          <a:p>
            <a:r>
              <a:rPr lang="en-US"/>
              <a:t>Validation: Pre-migration testing, Design Review, Migration, Validation of data, User acceptance testing</a:t>
            </a:r>
          </a:p>
          <a:p>
            <a:endParaRPr lang="en-US"/>
          </a:p>
          <a:p>
            <a:endParaRPr lang="en-US"/>
          </a:p>
        </p:txBody>
      </p:sp>
      <p:sp>
        <p:nvSpPr>
          <p:cNvPr id="4" name="Slide Number Placeholder 3"/>
          <p:cNvSpPr>
            <a:spLocks noGrp="1"/>
          </p:cNvSpPr>
          <p:nvPr>
            <p:ph type="sldNum" sz="quarter" idx="5"/>
          </p:nvPr>
        </p:nvSpPr>
        <p:spPr/>
        <p:txBody>
          <a:bodyPr/>
          <a:lstStyle/>
          <a:p>
            <a:fld id="{2CA60256-64C9-D446-8B13-BBE5BEB1B843}" type="slidenum">
              <a:rPr lang="en-US" smtClean="0"/>
              <a:t>17</a:t>
            </a:fld>
            <a:endParaRPr lang="en-US"/>
          </a:p>
        </p:txBody>
      </p:sp>
    </p:spTree>
    <p:extLst>
      <p:ext uri="{BB962C8B-B14F-4D97-AF65-F5344CB8AC3E}">
        <p14:creationId xmlns:p14="http://schemas.microsoft.com/office/powerpoint/2010/main" val="427910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57200">
              <a:lnSpc>
                <a:spcPct val="107000"/>
              </a:lnSpc>
              <a:spcBef>
                <a:spcPts val="800"/>
              </a:spcBef>
              <a:spcAft>
                <a:spcPts val="8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Sample Pre-Canned Questions: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457200">
              <a:lnSpc>
                <a:spcPct val="107000"/>
              </a:lnSpc>
              <a:spcBef>
                <a:spcPts val="80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 Question on Data Migration: In the context of a law firm, what are some common challenges faced during data migration to Microsoft 365 and how can we overcome these?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457200">
              <a:lnSpc>
                <a:spcPct val="107000"/>
              </a:lnSpc>
              <a:spcBef>
                <a:spcPts val="80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457200">
              <a:lnSpc>
                <a:spcPct val="107000"/>
              </a:lnSpc>
              <a:spcBef>
                <a:spcPts val="80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2. Question on Compliance: Given the nature of sensitive legal data, how can we ensure that our information governance practices meet all necessary regulatory and compliance requirements when migrating to a new platform?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457200">
              <a:lnSpc>
                <a:spcPct val="107000"/>
              </a:lnSpc>
              <a:spcBef>
                <a:spcPts val="80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457200">
              <a:lnSpc>
                <a:spcPct val="107000"/>
              </a:lnSpc>
              <a:spcBef>
                <a:spcPts val="80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3. Question on IG Maturity: Can you elaborate on the stages of the IG maturity model and provide some practical steps on how we can move our organization towards a more mature stage of information governance?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r>
              <a:rPr lang="en-US" dirty="0"/>
              <a:t>Talking Points Below: </a:t>
            </a:r>
          </a:p>
          <a:p>
            <a:endParaRPr lang="en-US" dirty="0"/>
          </a:p>
          <a:p>
            <a:pPr algn="l">
              <a:buFont typeface="+mj-lt"/>
              <a:buAutoNum type="arabicPeriod"/>
            </a:pPr>
            <a:r>
              <a:rPr lang="en-US" b="1" i="0" dirty="0">
                <a:solidFill>
                  <a:srgbClr val="374151"/>
                </a:solidFill>
                <a:effectLst/>
                <a:latin typeface="Söhne"/>
              </a:rPr>
              <a:t>Data Migration Challenges and Solutions in a Law Firm Context</a:t>
            </a:r>
            <a:r>
              <a:rPr lang="en-US" b="0" i="0" dirty="0">
                <a:solidFill>
                  <a:srgbClr val="374151"/>
                </a:solidFill>
                <a:effectLst/>
                <a:latin typeface="Söhne"/>
              </a:rPr>
              <a:t>:</a:t>
            </a:r>
          </a:p>
          <a:p>
            <a:pPr marL="742950" lvl="1" indent="-285750" algn="l">
              <a:buFont typeface="+mj-lt"/>
              <a:buAutoNum type="arabicPeriod"/>
            </a:pPr>
            <a:r>
              <a:rPr lang="en-US" b="1" i="0" dirty="0">
                <a:solidFill>
                  <a:srgbClr val="374151"/>
                </a:solidFill>
                <a:effectLst/>
                <a:latin typeface="Söhne"/>
              </a:rPr>
              <a:t>Challenge</a:t>
            </a:r>
            <a:r>
              <a:rPr lang="en-US" b="0" i="0" dirty="0">
                <a:solidFill>
                  <a:srgbClr val="374151"/>
                </a:solidFill>
                <a:effectLst/>
                <a:latin typeface="Söhne"/>
              </a:rPr>
              <a:t>: Legacy data and systems may not be compatible with M365, which can lead to technical difficulties during the migration process.</a:t>
            </a:r>
          </a:p>
          <a:p>
            <a:pPr marL="1143000" lvl="2" indent="-228600" algn="l">
              <a:buFont typeface="+mj-lt"/>
              <a:buAutoNum type="arabicPeriod"/>
            </a:pPr>
            <a:r>
              <a:rPr lang="en-US" b="1" i="0" dirty="0">
                <a:solidFill>
                  <a:srgbClr val="374151"/>
                </a:solidFill>
                <a:effectLst/>
                <a:latin typeface="Söhne"/>
              </a:rPr>
              <a:t>Solution</a:t>
            </a:r>
            <a:r>
              <a:rPr lang="en-US" b="0" i="0" dirty="0">
                <a:solidFill>
                  <a:srgbClr val="374151"/>
                </a:solidFill>
                <a:effectLst/>
                <a:latin typeface="Söhne"/>
              </a:rPr>
              <a:t>: Pre-migration assessments can help to identify potential incompatibilities and provide an opportunity to clean and structure data in preparation for migration.</a:t>
            </a:r>
          </a:p>
          <a:p>
            <a:pPr marL="742950" lvl="1" indent="-285750" algn="l">
              <a:buFont typeface="+mj-lt"/>
              <a:buAutoNum type="arabicPeriod"/>
            </a:pPr>
            <a:r>
              <a:rPr lang="en-US" b="1" i="0" dirty="0">
                <a:solidFill>
                  <a:srgbClr val="374151"/>
                </a:solidFill>
                <a:effectLst/>
                <a:latin typeface="Söhne"/>
              </a:rPr>
              <a:t>Challenge</a:t>
            </a:r>
            <a:r>
              <a:rPr lang="en-US" b="0" i="0" dirty="0">
                <a:solidFill>
                  <a:srgbClr val="374151"/>
                </a:solidFill>
                <a:effectLst/>
                <a:latin typeface="Söhne"/>
              </a:rPr>
              <a:t>: Law firms often deal with a large amount of sensitive information that needs to be securely transferred and properly classified in the new system.</a:t>
            </a:r>
          </a:p>
          <a:p>
            <a:pPr marL="1143000" lvl="2" indent="-228600" algn="l">
              <a:buFont typeface="+mj-lt"/>
              <a:buAutoNum type="arabicPeriod"/>
            </a:pPr>
            <a:r>
              <a:rPr lang="en-US" b="1" i="0" dirty="0">
                <a:solidFill>
                  <a:srgbClr val="374151"/>
                </a:solidFill>
                <a:effectLst/>
                <a:latin typeface="Söhne"/>
              </a:rPr>
              <a:t>Solution</a:t>
            </a:r>
            <a:r>
              <a:rPr lang="en-US" b="0" i="0" dirty="0">
                <a:solidFill>
                  <a:srgbClr val="374151"/>
                </a:solidFill>
                <a:effectLst/>
                <a:latin typeface="Söhne"/>
              </a:rPr>
              <a:t>: Using the right tools for the migration, such as those provided by Microsoft, and conducting comprehensive security and compliance checks can help ensure data is transferred securely and correctly classified.</a:t>
            </a:r>
          </a:p>
          <a:p>
            <a:pPr marL="742950" lvl="1" indent="-285750" algn="l">
              <a:buFont typeface="+mj-lt"/>
              <a:buAutoNum type="arabicPeriod"/>
            </a:pPr>
            <a:r>
              <a:rPr lang="en-US" b="1" i="0" dirty="0">
                <a:solidFill>
                  <a:srgbClr val="374151"/>
                </a:solidFill>
                <a:effectLst/>
                <a:latin typeface="Söhne"/>
              </a:rPr>
              <a:t>Challenge</a:t>
            </a:r>
            <a:r>
              <a:rPr lang="en-US" b="0" i="0" dirty="0">
                <a:solidFill>
                  <a:srgbClr val="374151"/>
                </a:solidFill>
                <a:effectLst/>
                <a:latin typeface="Söhne"/>
              </a:rPr>
              <a:t>: Training staff on how to use the new system can be a complex task that requires time and resources.</a:t>
            </a:r>
          </a:p>
          <a:p>
            <a:pPr marL="1143000" lvl="2" indent="-228600" algn="l">
              <a:buFont typeface="+mj-lt"/>
              <a:buAutoNum type="arabicPeriod"/>
            </a:pPr>
            <a:r>
              <a:rPr lang="en-US" b="1" i="0" dirty="0">
                <a:solidFill>
                  <a:srgbClr val="374151"/>
                </a:solidFill>
                <a:effectLst/>
                <a:latin typeface="Söhne"/>
              </a:rPr>
              <a:t>Solution</a:t>
            </a:r>
            <a:r>
              <a:rPr lang="en-US" b="0" i="0" dirty="0">
                <a:solidFill>
                  <a:srgbClr val="374151"/>
                </a:solidFill>
                <a:effectLst/>
                <a:latin typeface="Söhne"/>
              </a:rPr>
              <a:t>: Implementing a strong training program and providing ongoing support to staff can help facilitate a smooth transition to the new system.</a:t>
            </a:r>
          </a:p>
          <a:p>
            <a:pPr algn="l">
              <a:buFont typeface="+mj-lt"/>
              <a:buAutoNum type="arabicPeriod"/>
            </a:pPr>
            <a:r>
              <a:rPr lang="en-US" b="1" i="0" dirty="0">
                <a:solidFill>
                  <a:srgbClr val="374151"/>
                </a:solidFill>
                <a:effectLst/>
                <a:latin typeface="Söhne"/>
              </a:rPr>
              <a:t>Ensuring Compliance in Information Governance Practices During Migration</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Regular audits and assessments of the information governance program can help ensure ongoing compliance with regulatory requirements.</a:t>
            </a:r>
          </a:p>
          <a:p>
            <a:pPr marL="742950" lvl="1" indent="-285750" algn="l">
              <a:buFont typeface="+mj-lt"/>
              <a:buAutoNum type="arabicPeriod"/>
            </a:pPr>
            <a:r>
              <a:rPr lang="en-US" b="0" i="0" dirty="0">
                <a:solidFill>
                  <a:srgbClr val="374151"/>
                </a:solidFill>
                <a:effectLst/>
                <a:latin typeface="Söhne"/>
              </a:rPr>
              <a:t>Leveraging M365's inbuilt compliance tools, such as Advanced Data Governance and Compliance Manager, can help maintain and monitor compliance throughout the migration process.</a:t>
            </a:r>
          </a:p>
          <a:p>
            <a:pPr marL="742950" lvl="1" indent="-285750" algn="l">
              <a:buFont typeface="+mj-lt"/>
              <a:buAutoNum type="arabicPeriod"/>
            </a:pPr>
            <a:r>
              <a:rPr lang="en-US" b="0" i="0" dirty="0">
                <a:solidFill>
                  <a:srgbClr val="374151"/>
                </a:solidFill>
                <a:effectLst/>
                <a:latin typeface="Söhne"/>
              </a:rPr>
              <a:t>Collaborating with legal and compliance teams throughout the migration process can ensure that all decisions and processes are legally sound and meet all necessary compliance standards.</a:t>
            </a:r>
          </a:p>
          <a:p>
            <a:pPr marL="742950" lvl="1" indent="-285750" algn="l">
              <a:buFont typeface="+mj-lt"/>
              <a:buAutoNum type="arabicPeriod"/>
            </a:pPr>
            <a:r>
              <a:rPr lang="en-US" b="0" i="0" dirty="0">
                <a:solidFill>
                  <a:srgbClr val="374151"/>
                </a:solidFill>
                <a:effectLst/>
                <a:latin typeface="Söhne"/>
              </a:rPr>
              <a:t>Implementing strict data classification and protection policies can help safeguard sensitive data during and after migration.</a:t>
            </a:r>
          </a:p>
          <a:p>
            <a:pPr algn="l">
              <a:buFont typeface="+mj-lt"/>
              <a:buAutoNum type="arabicPeriod"/>
            </a:pPr>
            <a:r>
              <a:rPr lang="en-US" b="1" i="0" dirty="0">
                <a:solidFill>
                  <a:srgbClr val="374151"/>
                </a:solidFill>
                <a:effectLst/>
                <a:latin typeface="Söhne"/>
              </a:rPr>
              <a:t>Stages of the IG Maturity Model and Steps Towards More Mature IG</a:t>
            </a:r>
            <a:r>
              <a:rPr lang="en-US" b="0" i="0" dirty="0">
                <a:solidFill>
                  <a:srgbClr val="374151"/>
                </a:solidFill>
                <a:effectLst/>
                <a:latin typeface="Söhne"/>
              </a:rPr>
              <a:t>:</a:t>
            </a:r>
          </a:p>
          <a:p>
            <a:pPr marL="742950" lvl="1" indent="-285750" algn="l">
              <a:buFont typeface="+mj-lt"/>
              <a:buAutoNum type="arabicPeriod"/>
            </a:pPr>
            <a:r>
              <a:rPr lang="en-US" b="0" i="0" dirty="0">
                <a:solidFill>
                  <a:srgbClr val="374151"/>
                </a:solidFill>
                <a:effectLst/>
                <a:latin typeface="Söhne"/>
              </a:rPr>
              <a:t>The IG maturity model typically comprises several stages, from initial (reactive IG practices, ad-hoc policies) to transformational (proactive IG practices, integrated and automated policies).</a:t>
            </a:r>
          </a:p>
          <a:p>
            <a:pPr marL="742950" lvl="1" indent="-285750" algn="l">
              <a:buFont typeface="+mj-lt"/>
              <a:buAutoNum type="arabicPeriod"/>
            </a:pPr>
            <a:r>
              <a:rPr lang="en-US" b="0" i="0" dirty="0">
                <a:solidFill>
                  <a:srgbClr val="374151"/>
                </a:solidFill>
                <a:effectLst/>
                <a:latin typeface="Söhne"/>
              </a:rPr>
              <a:t>To move towards a more mature stage of IG, organizations can begin by conducting a thorough IG maturity assessment to understand their current position and identify areas for improvement.</a:t>
            </a:r>
          </a:p>
          <a:p>
            <a:pPr marL="742950" lvl="1" indent="-285750" algn="l">
              <a:buFont typeface="+mj-lt"/>
              <a:buAutoNum type="arabicPeriod"/>
            </a:pPr>
            <a:r>
              <a:rPr lang="en-US" b="0" i="0" dirty="0">
                <a:solidFill>
                  <a:srgbClr val="374151"/>
                </a:solidFill>
                <a:effectLst/>
                <a:latin typeface="Söhne"/>
              </a:rPr>
              <a:t>Developing a strategic plan for IG improvement, including clear objectives, responsibilities, and timelines, can provide a roadmap for progress.</a:t>
            </a:r>
          </a:p>
          <a:p>
            <a:pPr marL="742950" lvl="1" indent="-285750" algn="l">
              <a:buFont typeface="+mj-lt"/>
              <a:buAutoNum type="arabicPeriod"/>
            </a:pPr>
            <a:r>
              <a:rPr lang="en-US" b="0" i="0" dirty="0">
                <a:solidFill>
                  <a:srgbClr val="374151"/>
                </a:solidFill>
                <a:effectLst/>
                <a:latin typeface="Söhne"/>
              </a:rPr>
              <a:t>Implementing IG tools and technologies can help automate and streamline IG processes, facilitating a shift towards more proactive and integrated IG practices.</a:t>
            </a:r>
          </a:p>
          <a:p>
            <a:pPr marL="742950" lvl="1" indent="-285750" algn="l">
              <a:buFont typeface="+mj-lt"/>
              <a:buAutoNum type="arabicPeriod"/>
            </a:pPr>
            <a:r>
              <a:rPr lang="en-US" b="0" i="0" dirty="0">
                <a:solidFill>
                  <a:srgbClr val="374151"/>
                </a:solidFill>
                <a:effectLst/>
                <a:latin typeface="Söhne"/>
              </a:rPr>
              <a:t>Regular monitoring and review of IG practices can ensure ongoing improvement and movement towards a more mature stage of IG.</a:t>
            </a:r>
          </a:p>
          <a:p>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18</a:t>
            </a:fld>
            <a:endParaRPr lang="en-US"/>
          </a:p>
        </p:txBody>
      </p:sp>
    </p:spTree>
    <p:extLst>
      <p:ext uri="{BB962C8B-B14F-4D97-AF65-F5344CB8AC3E}">
        <p14:creationId xmlns:p14="http://schemas.microsoft.com/office/powerpoint/2010/main" val="126758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Dean provides overview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4</a:t>
            </a:fld>
            <a:endParaRPr lang="en-US"/>
          </a:p>
        </p:txBody>
      </p:sp>
    </p:spTree>
    <p:extLst>
      <p:ext uri="{BB962C8B-B14F-4D97-AF65-F5344CB8AC3E}">
        <p14:creationId xmlns:p14="http://schemas.microsoft.com/office/powerpoint/2010/main" val="200497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Jason V provides overview</a:t>
            </a:r>
          </a:p>
        </p:txBody>
      </p:sp>
      <p:sp>
        <p:nvSpPr>
          <p:cNvPr id="4" name="Slide Number Placeholder 3"/>
          <p:cNvSpPr>
            <a:spLocks noGrp="1"/>
          </p:cNvSpPr>
          <p:nvPr>
            <p:ph type="sldNum" sz="quarter" idx="5"/>
          </p:nvPr>
        </p:nvSpPr>
        <p:spPr/>
        <p:txBody>
          <a:bodyPr/>
          <a:lstStyle/>
          <a:p>
            <a:fld id="{2CA60256-64C9-D446-8B13-BBE5BEB1B843}" type="slidenum">
              <a:rPr lang="en-US" smtClean="0"/>
              <a:t>5</a:t>
            </a:fld>
            <a:endParaRPr lang="en-US"/>
          </a:p>
        </p:txBody>
      </p:sp>
    </p:spTree>
    <p:extLst>
      <p:ext uri="{BB962C8B-B14F-4D97-AF65-F5344CB8AC3E}">
        <p14:creationId xmlns:p14="http://schemas.microsoft.com/office/powerpoint/2010/main" val="221139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JV – Announces</a:t>
            </a:r>
          </a:p>
          <a:p>
            <a:pPr marL="171450" indent="-171450">
              <a:buFontTx/>
              <a:buChar char="-"/>
            </a:pPr>
            <a:r>
              <a:rPr lang="en-US" dirty="0"/>
              <a:t>DM – Provide color on types of migrations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6</a:t>
            </a:fld>
            <a:endParaRPr lang="en-US"/>
          </a:p>
        </p:txBody>
      </p:sp>
    </p:spTree>
    <p:extLst>
      <p:ext uri="{BB962C8B-B14F-4D97-AF65-F5344CB8AC3E}">
        <p14:creationId xmlns:p14="http://schemas.microsoft.com/office/powerpoint/2010/main" val="401272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dirty="0"/>
              <a:t>JV</a:t>
            </a:r>
          </a:p>
          <a:p>
            <a:pPr marL="742950" marR="0" lvl="2" indent="-285750" algn="l" defTabSz="914400" rtl="0" eaLnBrk="1" fontAlgn="auto" latinLnBrk="0" hangingPunct="1">
              <a:lnSpc>
                <a:spcPct val="100000"/>
              </a:lnSpc>
              <a:spcBef>
                <a:spcPts val="0"/>
              </a:spcBef>
              <a:spcAft>
                <a:spcPts val="0"/>
              </a:spcAft>
              <a:buClrTx/>
              <a:buSzTx/>
              <a:buFont typeface="Arial"/>
              <a:buChar char="•"/>
              <a:tabLst/>
              <a:defRPr/>
            </a:pPr>
            <a:r>
              <a:rPr lang="en-US" dirty="0"/>
              <a:t>IGRM – Found on EDRM site – Updated recently – Focus is on balancing value, risk, and cost </a:t>
            </a:r>
          </a:p>
          <a:p>
            <a:pPr marL="742950" lvl="2" indent="-285750">
              <a:buFont typeface="Arial"/>
              <a:buChar char="•"/>
            </a:pPr>
            <a:r>
              <a:rPr lang="en-US" dirty="0"/>
              <a:t>Define Information Governance (IG): "Information Governance (IG) is the strategic management of information within an organization. It encompasses policies, processes, and controls designed to manage information throughout its lifecycle."</a:t>
            </a:r>
            <a:endParaRPr lang="en-US" dirty="0">
              <a:cs typeface="Calibri"/>
            </a:endParaRPr>
          </a:p>
          <a:p>
            <a:pPr marL="742950" lvl="2" indent="-285750">
              <a:buFont typeface="Arial"/>
              <a:buChar char="•"/>
            </a:pPr>
            <a:r>
              <a:rPr lang="en-US" dirty="0"/>
              <a:t>Transition to the importance of IG: "In a world where data is becoming more abundant and complex, IG is no longer optional but critical. It allows organizations to extract value from their data, improve decision-making, reduce operational friction, and ensure compliance with laws and regulations."</a:t>
            </a:r>
            <a:endParaRPr lang="en-US" dirty="0">
              <a:cs typeface="Calibri" panose="020F0502020204030204"/>
            </a:endParaRPr>
          </a:p>
          <a:p>
            <a:pPr lvl="1"/>
            <a:r>
              <a:rPr lang="en-US" dirty="0"/>
              <a:t> </a:t>
            </a:r>
            <a:endParaRPr lang="en-US" dirty="0">
              <a:cs typeface="Calibri"/>
            </a:endParaRPr>
          </a:p>
          <a:p>
            <a:pPr marL="285750" indent="-285750">
              <a:buFont typeface="Arial"/>
              <a:buChar char="•"/>
            </a:pPr>
            <a:r>
              <a:rPr lang="en-US" dirty="0"/>
              <a:t>DM</a:t>
            </a:r>
          </a:p>
          <a:p>
            <a:pPr marL="742950" lvl="1" indent="-285750">
              <a:buFont typeface="Arial"/>
              <a:buChar char="•"/>
            </a:pPr>
            <a:r>
              <a:rPr lang="en-US" dirty="0"/>
              <a:t>The Intersection of IG, Law, and Technology</a:t>
            </a:r>
            <a:endParaRPr lang="en-US" dirty="0">
              <a:cs typeface="Calibri"/>
            </a:endParaRPr>
          </a:p>
          <a:p>
            <a:pPr marL="1200150" lvl="3" indent="-285750">
              <a:buFont typeface="Arial"/>
              <a:buChar char="•"/>
            </a:pPr>
            <a:r>
              <a:rPr lang="en-US" dirty="0"/>
              <a:t>Discuss how law and technology intersect with IG: "In the legal industry, IG has a unique intersection with law and technology. The law dictates the 'what' - what information must be retained, for how long, and who should have access. Technology, on the other hand, provides the 'how' - how we store, manage, protect, and access information. Balancing these two elements is the core of effective IG.“</a:t>
            </a:r>
            <a:endParaRPr lang="en-US" dirty="0">
              <a:cs typeface="Calibri" panose="020F0502020204030204"/>
            </a:endParaRPr>
          </a:p>
          <a:p>
            <a:pPr marL="1200150" lvl="3" indent="-285750">
              <a:buFont typeface="Arial"/>
              <a:buChar char="•"/>
            </a:pPr>
            <a:endParaRPr lang="en-US" dirty="0">
              <a:cs typeface="Calibri" panose="020F0502020204030204"/>
            </a:endParaRPr>
          </a:p>
          <a:p>
            <a:pPr marL="0" lvl="0" indent="-457200">
              <a:buFont typeface="Arial"/>
              <a:buNone/>
            </a:pPr>
            <a:r>
              <a:rPr lang="en-US" dirty="0" err="1">
                <a:cs typeface="Calibri" panose="020F0502020204030204"/>
              </a:rPr>
              <a:t>Add’l</a:t>
            </a:r>
            <a:r>
              <a:rPr lang="en-US" dirty="0">
                <a:cs typeface="Calibri" panose="020F0502020204030204"/>
              </a:rPr>
              <a:t> points if time</a:t>
            </a:r>
            <a:endParaRPr lang="en-US" dirty="0"/>
          </a:p>
          <a:p>
            <a:pPr lvl="1"/>
            <a:r>
              <a:rPr lang="en-US" dirty="0"/>
              <a:t> </a:t>
            </a:r>
            <a:endParaRPr lang="en-US" dirty="0">
              <a:cs typeface="Calibri"/>
            </a:endParaRPr>
          </a:p>
          <a:p>
            <a:pPr marL="285750" indent="-285750">
              <a:buFont typeface="Arial"/>
              <a:buChar char="•"/>
            </a:pPr>
            <a:r>
              <a:rPr lang="en-US" dirty="0"/>
              <a:t>How IG Impacts Legal Operations and Workflows</a:t>
            </a:r>
            <a:endParaRPr lang="en-US" dirty="0">
              <a:cs typeface="Calibri"/>
            </a:endParaRPr>
          </a:p>
          <a:p>
            <a:pPr marL="742950" lvl="2" indent="-285750">
              <a:buFont typeface="Arial"/>
              <a:buChar char="•"/>
            </a:pPr>
            <a:r>
              <a:rPr lang="en-US" dirty="0"/>
              <a:t>Talk about how IG affects operations: "IG has a significant impact on legal operations and workflows. Proper IG reduces risks related to non-compliance, litigation, and data breaches. It also enhances productivity by enabling efficient information access and use. Furthermore, effective IG can lead to improved client trust and satisfaction due to better data handling and protection."</a:t>
            </a:r>
            <a:endParaRPr lang="en-US" dirty="0">
              <a:cs typeface="Calibri" panose="020F0502020204030204"/>
            </a:endParaRPr>
          </a:p>
          <a:p>
            <a:pPr marL="742950" lvl="2" indent="-285750">
              <a:buFont typeface="Arial"/>
              <a:buChar char="•"/>
            </a:pPr>
            <a:r>
              <a:rPr lang="en-US" dirty="0"/>
              <a:t> IG is a key pillar in the legal industry. It’s not just about compliance or risk mitigation – it’s about leveraging our data to its full potential for a competitive edge.  This ties into how you can gain knowledge and insight about the data</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CA60256-64C9-D446-8B13-BBE5BEB1B843}" type="slidenum">
              <a:rPr lang="en-US" smtClean="0"/>
              <a:t>7</a:t>
            </a:fld>
            <a:endParaRPr lang="en-US"/>
          </a:p>
        </p:txBody>
      </p:sp>
    </p:spTree>
    <p:extLst>
      <p:ext uri="{BB962C8B-B14F-4D97-AF65-F5344CB8AC3E}">
        <p14:creationId xmlns:p14="http://schemas.microsoft.com/office/powerpoint/2010/main" val="111426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JV Sets  up </a:t>
            </a:r>
          </a:p>
          <a:p>
            <a:endParaRPr lang="en-US" dirty="0"/>
          </a:p>
          <a:p>
            <a:r>
              <a:rPr lang="en-US" dirty="0"/>
              <a:t>- DM – picks up Dark data talking points: original creators are long gone, current users afraid to delete data, sheer quantity makes it difficult to review</a:t>
            </a:r>
          </a:p>
        </p:txBody>
      </p:sp>
      <p:sp>
        <p:nvSpPr>
          <p:cNvPr id="4" name="Slide Number Placeholder 3"/>
          <p:cNvSpPr>
            <a:spLocks noGrp="1"/>
          </p:cNvSpPr>
          <p:nvPr>
            <p:ph type="sldNum" sz="quarter" idx="5"/>
          </p:nvPr>
        </p:nvSpPr>
        <p:spPr/>
        <p:txBody>
          <a:bodyPr/>
          <a:lstStyle/>
          <a:p>
            <a:fld id="{2CA60256-64C9-D446-8B13-BBE5BEB1B843}" type="slidenum">
              <a:rPr lang="en-US" smtClean="0"/>
              <a:t>8</a:t>
            </a:fld>
            <a:endParaRPr lang="en-US"/>
          </a:p>
        </p:txBody>
      </p:sp>
    </p:spTree>
    <p:extLst>
      <p:ext uri="{BB962C8B-B14F-4D97-AF65-F5344CB8AC3E}">
        <p14:creationId xmlns:p14="http://schemas.microsoft.com/office/powerpoint/2010/main" val="323162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DM – Importance of moving to cloud and why M365 in particular</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9</a:t>
            </a:fld>
            <a:endParaRPr lang="en-US"/>
          </a:p>
        </p:txBody>
      </p:sp>
    </p:spTree>
    <p:extLst>
      <p:ext uri="{BB962C8B-B14F-4D97-AF65-F5344CB8AC3E}">
        <p14:creationId xmlns:p14="http://schemas.microsoft.com/office/powerpoint/2010/main" val="28192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Who do you start with? You can’t do everything in one weekend. Who’s open to migration and who’s resistant?</a:t>
            </a:r>
          </a:p>
          <a:p>
            <a:pPr marL="171450" indent="-171450">
              <a:buFont typeface="Arial" panose="020B0604020202020204" pitchFamily="34" charset="0"/>
              <a:buChar char="•"/>
            </a:pPr>
            <a:r>
              <a:rPr lang="en-US" dirty="0"/>
              <a:t>Test and validate. Capture and review logs, review results</a:t>
            </a:r>
          </a:p>
          <a:p>
            <a:pPr marL="171450" indent="-171450">
              <a:buFont typeface="Arial" panose="020B0604020202020204" pitchFamily="34" charset="0"/>
              <a:buChar char="•"/>
            </a:pPr>
            <a:r>
              <a:rPr lang="en-US" dirty="0"/>
              <a:t>Change management and communication is key! When do you do a content freeze? How long do you leave the legacy content available? </a:t>
            </a:r>
          </a:p>
          <a:p>
            <a:pPr marL="171450" indent="-171450">
              <a:buFont typeface="Arial" panose="020B0604020202020204" pitchFamily="34" charset="0"/>
              <a:buChar char="•"/>
            </a:pPr>
            <a:r>
              <a:rPr lang="en-US" dirty="0"/>
              <a:t>Validation: Pre-migration testing, Design Review, Migration, Validation of data, User acceptance testing</a:t>
            </a:r>
          </a:p>
          <a:p>
            <a:endParaRPr lang="en-US" dirty="0"/>
          </a:p>
          <a:p>
            <a:endParaRPr lang="en-US" dirty="0"/>
          </a:p>
        </p:txBody>
      </p:sp>
      <p:sp>
        <p:nvSpPr>
          <p:cNvPr id="4" name="Slide Number Placeholder 3"/>
          <p:cNvSpPr>
            <a:spLocks noGrp="1"/>
          </p:cNvSpPr>
          <p:nvPr>
            <p:ph type="sldNum" sz="quarter" idx="5"/>
          </p:nvPr>
        </p:nvSpPr>
        <p:spPr/>
        <p:txBody>
          <a:bodyPr/>
          <a:lstStyle/>
          <a:p>
            <a:fld id="{2CA60256-64C9-D446-8B13-BBE5BEB1B843}" type="slidenum">
              <a:rPr lang="en-US" smtClean="0"/>
              <a:t>10</a:t>
            </a:fld>
            <a:endParaRPr lang="en-US"/>
          </a:p>
        </p:txBody>
      </p:sp>
    </p:spTree>
    <p:extLst>
      <p:ext uri="{BB962C8B-B14F-4D97-AF65-F5344CB8AC3E}">
        <p14:creationId xmlns:p14="http://schemas.microsoft.com/office/powerpoint/2010/main" val="67125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JV – IGO, DPO</a:t>
            </a:r>
          </a:p>
          <a:p>
            <a:r>
              <a:rPr lang="en-US" dirty="0"/>
              <a:t>DM – Data Stewards</a:t>
            </a:r>
          </a:p>
        </p:txBody>
      </p:sp>
      <p:sp>
        <p:nvSpPr>
          <p:cNvPr id="4" name="Slide Number Placeholder 3"/>
          <p:cNvSpPr>
            <a:spLocks noGrp="1"/>
          </p:cNvSpPr>
          <p:nvPr>
            <p:ph type="sldNum" sz="quarter" idx="5"/>
          </p:nvPr>
        </p:nvSpPr>
        <p:spPr/>
        <p:txBody>
          <a:bodyPr/>
          <a:lstStyle/>
          <a:p>
            <a:fld id="{2CA60256-64C9-D446-8B13-BBE5BEB1B843}" type="slidenum">
              <a:rPr lang="en-US" smtClean="0"/>
              <a:t>11</a:t>
            </a:fld>
            <a:endParaRPr lang="en-US"/>
          </a:p>
        </p:txBody>
      </p:sp>
    </p:spTree>
    <p:extLst>
      <p:ext uri="{BB962C8B-B14F-4D97-AF65-F5344CB8AC3E}">
        <p14:creationId xmlns:p14="http://schemas.microsoft.com/office/powerpoint/2010/main" val="17716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742E7A-1DDE-734F-9749-511563B0ADD0}"/>
              </a:ext>
            </a:extLst>
          </p:cNvPr>
          <p:cNvSpPr>
            <a:spLocks noGrp="1"/>
          </p:cNvSpPr>
          <p:nvPr>
            <p:ph type="ctrTitle"/>
          </p:nvPr>
        </p:nvSpPr>
        <p:spPr>
          <a:xfrm>
            <a:off x="429863" y="467675"/>
            <a:ext cx="5322755" cy="2350760"/>
          </a:xfrm>
          <a:prstGeom prst="rect">
            <a:avLst/>
          </a:prstGeom>
        </p:spPr>
        <p:txBody>
          <a:bodyPr anchor="t" anchorCtr="0">
            <a:noAutofit/>
          </a:bodyPr>
          <a:lstStyle>
            <a:lvl1pPr algn="l">
              <a:defRPr sz="6000" b="0" i="0" spc="-150">
                <a:solidFill>
                  <a:schemeClr val="tx1"/>
                </a:solidFill>
                <a:latin typeface="Haas Grot Text 65 Medium" panose="020D0504030502050203" pitchFamily="34" charset="77"/>
              </a:defRPr>
            </a:lvl1pPr>
          </a:lstStyle>
          <a:p>
            <a:r>
              <a:rPr lang="en-US"/>
              <a:t>Click to edit Master title style</a:t>
            </a:r>
          </a:p>
        </p:txBody>
      </p:sp>
      <p:sp>
        <p:nvSpPr>
          <p:cNvPr id="6" name="Subtitle 2">
            <a:extLst>
              <a:ext uri="{FF2B5EF4-FFF2-40B4-BE49-F238E27FC236}">
                <a16:creationId xmlns:a16="http://schemas.microsoft.com/office/drawing/2014/main" id="{6C9E9823-F11F-FA40-A666-9224870E3B2A}"/>
              </a:ext>
            </a:extLst>
          </p:cNvPr>
          <p:cNvSpPr>
            <a:spLocks noGrp="1"/>
          </p:cNvSpPr>
          <p:nvPr>
            <p:ph type="subTitle" idx="1"/>
          </p:nvPr>
        </p:nvSpPr>
        <p:spPr>
          <a:xfrm>
            <a:off x="429863" y="3173026"/>
            <a:ext cx="5322755" cy="426822"/>
          </a:xfrm>
          <a:prstGeom prst="rect">
            <a:avLst/>
          </a:prstGeom>
        </p:spPr>
        <p:txBody>
          <a:bodyPr>
            <a:normAutofit/>
          </a:bodyPr>
          <a:lstStyle>
            <a:lvl1pPr marL="0" indent="0" algn="l">
              <a:buNone/>
              <a:defRPr sz="2000" spc="-30" baseline="0">
                <a:solidFill>
                  <a:schemeClr val="tx1"/>
                </a:solidFill>
                <a:latin typeface="Haas Grot Text 55 Roman" panose="020D050403050205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Background pattern&#10;&#10;Description automatically generated">
            <a:extLst>
              <a:ext uri="{FF2B5EF4-FFF2-40B4-BE49-F238E27FC236}">
                <a16:creationId xmlns:a16="http://schemas.microsoft.com/office/drawing/2014/main" id="{B96996BC-A084-B21F-9C14-3D6D9A8FFAC3}"/>
              </a:ext>
            </a:extLst>
          </p:cNvPr>
          <p:cNvPicPr>
            <a:picLocks noChangeAspect="1"/>
          </p:cNvPicPr>
          <p:nvPr userDrawn="1"/>
        </p:nvPicPr>
        <p:blipFill rotWithShape="1">
          <a:blip r:embed="rId2"/>
          <a:srcRect t="9047" r="12644" b="10058"/>
          <a:stretch/>
        </p:blipFill>
        <p:spPr>
          <a:xfrm>
            <a:off x="6260747" y="0"/>
            <a:ext cx="5931254" cy="6858000"/>
          </a:xfrm>
          <a:prstGeom prst="rect">
            <a:avLst/>
          </a:prstGeom>
        </p:spPr>
      </p:pic>
    </p:spTree>
    <p:extLst>
      <p:ext uri="{BB962C8B-B14F-4D97-AF65-F5344CB8AC3E}">
        <p14:creationId xmlns:p14="http://schemas.microsoft.com/office/powerpoint/2010/main" val="32195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G - Circle Image &amp; Text (3)">
    <p:bg>
      <p:bgRef idx="1001">
        <a:schemeClr val="bg1"/>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5636871" y="220423"/>
            <a:ext cx="6337840" cy="18893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3"/>
            <a:ext cx="2655308" cy="5955640"/>
          </a:xfrm>
          <a:prstGeom prst="rect">
            <a:avLst/>
          </a:prstGeom>
        </p:spPr>
        <p:txBody>
          <a:bodyPr anchor="t">
            <a:normAutofit/>
          </a:bodyPr>
          <a:lstStyle>
            <a:lvl1pPr>
              <a:defRPr sz="3000">
                <a:solidFill>
                  <a:schemeClr val="tx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AE7F5B2B-26AD-1F67-BA46-E615760C77F0}"/>
              </a:ext>
            </a:extLst>
          </p:cNvPr>
          <p:cNvSpPr>
            <a:spLocks noGrp="1"/>
          </p:cNvSpPr>
          <p:nvPr>
            <p:ph sz="half" idx="10"/>
          </p:nvPr>
        </p:nvSpPr>
        <p:spPr>
          <a:xfrm>
            <a:off x="5636871" y="2253560"/>
            <a:ext cx="6337840" cy="18893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ACDDF930-E94B-A5A8-0748-56968E564F98}"/>
              </a:ext>
            </a:extLst>
          </p:cNvPr>
          <p:cNvSpPr>
            <a:spLocks noGrp="1"/>
          </p:cNvSpPr>
          <p:nvPr>
            <p:ph sz="half" idx="11"/>
          </p:nvPr>
        </p:nvSpPr>
        <p:spPr>
          <a:xfrm>
            <a:off x="5636871" y="4286699"/>
            <a:ext cx="6337840" cy="18893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7">
            <a:extLst>
              <a:ext uri="{FF2B5EF4-FFF2-40B4-BE49-F238E27FC236}">
                <a16:creationId xmlns:a16="http://schemas.microsoft.com/office/drawing/2014/main" id="{3D9BC5DF-DC1A-4C6E-B3EC-5092E67524E2}"/>
              </a:ext>
            </a:extLst>
          </p:cNvPr>
          <p:cNvSpPr>
            <a:spLocks noGrp="1"/>
          </p:cNvSpPr>
          <p:nvPr>
            <p:ph type="pic" sz="quarter" idx="36"/>
          </p:nvPr>
        </p:nvSpPr>
        <p:spPr>
          <a:xfrm>
            <a:off x="3524993" y="221691"/>
            <a:ext cx="1888098" cy="1888098"/>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bg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
        <p:nvSpPr>
          <p:cNvPr id="4" name="Picture Placeholder 17">
            <a:extLst>
              <a:ext uri="{FF2B5EF4-FFF2-40B4-BE49-F238E27FC236}">
                <a16:creationId xmlns:a16="http://schemas.microsoft.com/office/drawing/2014/main" id="{638747B6-6303-ADE6-0A6E-D742F4247A36}"/>
              </a:ext>
            </a:extLst>
          </p:cNvPr>
          <p:cNvSpPr>
            <a:spLocks noGrp="1"/>
          </p:cNvSpPr>
          <p:nvPr>
            <p:ph type="pic" sz="quarter" idx="37"/>
          </p:nvPr>
        </p:nvSpPr>
        <p:spPr>
          <a:xfrm>
            <a:off x="3524993" y="2253048"/>
            <a:ext cx="1888098" cy="1888098"/>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bg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
        <p:nvSpPr>
          <p:cNvPr id="6" name="Picture Placeholder 17">
            <a:extLst>
              <a:ext uri="{FF2B5EF4-FFF2-40B4-BE49-F238E27FC236}">
                <a16:creationId xmlns:a16="http://schemas.microsoft.com/office/drawing/2014/main" id="{522FBDE9-DBAD-1E67-41F3-E652BC932158}"/>
              </a:ext>
            </a:extLst>
          </p:cNvPr>
          <p:cNvSpPr>
            <a:spLocks noGrp="1"/>
          </p:cNvSpPr>
          <p:nvPr>
            <p:ph type="pic" sz="quarter" idx="38"/>
          </p:nvPr>
        </p:nvSpPr>
        <p:spPr>
          <a:xfrm>
            <a:off x="3524993" y="4287965"/>
            <a:ext cx="1888098" cy="1888098"/>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bg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Tree>
    <p:extLst>
      <p:ext uri="{BB962C8B-B14F-4D97-AF65-F5344CB8AC3E}">
        <p14:creationId xmlns:p14="http://schemas.microsoft.com/office/powerpoint/2010/main" val="30022440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G - Thumbs &amp; Text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8AC207-2C81-0B2E-C22C-B67DFF7C54DA}"/>
              </a:ext>
            </a:extLst>
          </p:cNvPr>
          <p:cNvSpPr/>
          <p:nvPr userDrawn="1"/>
        </p:nvSpPr>
        <p:spPr>
          <a:xfrm>
            <a:off x="0" y="0"/>
            <a:ext cx="12192000" cy="2540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465188" y="3886200"/>
            <a:ext cx="3453225" cy="22989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3"/>
            <a:ext cx="11721997" cy="909637"/>
          </a:xfrm>
          <a:prstGeom prst="rect">
            <a:avLst/>
          </a:prstGeom>
        </p:spPr>
        <p:txBody>
          <a:bodyPr anchor="t">
            <a:normAutofit/>
          </a:bodyPr>
          <a:lstStyle>
            <a:lvl1pPr algn="ctr">
              <a:defRPr sz="4000">
                <a:solidFill>
                  <a:schemeClr val="bg1"/>
                </a:solidFill>
              </a:defRPr>
            </a:lvl1pPr>
          </a:lstStyle>
          <a:p>
            <a:r>
              <a:rPr lang="en-US"/>
              <a:t>Click to edit Master title style</a:t>
            </a:r>
          </a:p>
        </p:txBody>
      </p:sp>
      <p:sp>
        <p:nvSpPr>
          <p:cNvPr id="21" name="Content Placeholder 2">
            <a:extLst>
              <a:ext uri="{FF2B5EF4-FFF2-40B4-BE49-F238E27FC236}">
                <a16:creationId xmlns:a16="http://schemas.microsoft.com/office/drawing/2014/main" id="{7677A3EA-1E02-BE4D-88FE-48A0816EA189}"/>
              </a:ext>
            </a:extLst>
          </p:cNvPr>
          <p:cNvSpPr>
            <a:spLocks noGrp="1"/>
          </p:cNvSpPr>
          <p:nvPr>
            <p:ph sz="half" idx="10"/>
          </p:nvPr>
        </p:nvSpPr>
        <p:spPr>
          <a:xfrm>
            <a:off x="6299388" y="3886200"/>
            <a:ext cx="3453225" cy="22989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2CE0599C-21CA-7281-28B6-DB1874E02228}"/>
              </a:ext>
            </a:extLst>
          </p:cNvPr>
          <p:cNvSpPr>
            <a:spLocks noGrp="1"/>
          </p:cNvSpPr>
          <p:nvPr>
            <p:ph type="pic" sz="quarter" idx="11"/>
          </p:nvPr>
        </p:nvSpPr>
        <p:spPr>
          <a:xfrm>
            <a:off x="2465189" y="1345272"/>
            <a:ext cx="3453223" cy="2298940"/>
          </a:xfrm>
          <a:prstGeom prst="roundRect">
            <a:avLst/>
          </a:prstGeom>
          <a:solidFill>
            <a:schemeClr val="bg2"/>
          </a:solidFill>
        </p:spPr>
        <p:txBody>
          <a:bodyPr anchor="ctr">
            <a:normAutofit/>
          </a:bodyPr>
          <a:lstStyle>
            <a:lvl1pPr marL="0" indent="0" algn="ctr">
              <a:buNone/>
              <a:defRPr sz="800"/>
            </a:lvl1pPr>
          </a:lstStyle>
          <a:p>
            <a:endParaRPr lang="en-US"/>
          </a:p>
        </p:txBody>
      </p:sp>
      <p:sp>
        <p:nvSpPr>
          <p:cNvPr id="4" name="Picture Placeholder 2">
            <a:extLst>
              <a:ext uri="{FF2B5EF4-FFF2-40B4-BE49-F238E27FC236}">
                <a16:creationId xmlns:a16="http://schemas.microsoft.com/office/drawing/2014/main" id="{749F9597-F761-7885-56E5-3CCF5AB9DA5E}"/>
              </a:ext>
            </a:extLst>
          </p:cNvPr>
          <p:cNvSpPr>
            <a:spLocks noGrp="1"/>
          </p:cNvSpPr>
          <p:nvPr>
            <p:ph type="pic" sz="quarter" idx="12"/>
          </p:nvPr>
        </p:nvSpPr>
        <p:spPr>
          <a:xfrm>
            <a:off x="6299390" y="1345272"/>
            <a:ext cx="3453223" cy="2298940"/>
          </a:xfrm>
          <a:prstGeom prst="roundRect">
            <a:avLst/>
          </a:prstGeom>
          <a:solidFill>
            <a:schemeClr val="bg2"/>
          </a:solidFill>
        </p:spPr>
        <p:txBody>
          <a:bodyPr anchor="ctr">
            <a:normAutofit/>
          </a:bodyPr>
          <a:lstStyle>
            <a:lvl1pPr marL="0" indent="0" algn="ctr">
              <a:buNone/>
              <a:defRPr sz="800"/>
            </a:lvl1pPr>
          </a:lstStyle>
          <a:p>
            <a:endParaRPr lang="en-US"/>
          </a:p>
        </p:txBody>
      </p:sp>
    </p:spTree>
    <p:extLst>
      <p:ext uri="{BB962C8B-B14F-4D97-AF65-F5344CB8AC3E}">
        <p14:creationId xmlns:p14="http://schemas.microsoft.com/office/powerpoint/2010/main" val="5936239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G - Thumbs &amp; Text (3)">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3354B4-72C0-4BB2-4EB0-5F286B98CA51}"/>
              </a:ext>
            </a:extLst>
          </p:cNvPr>
          <p:cNvSpPr/>
          <p:nvPr userDrawn="1"/>
        </p:nvSpPr>
        <p:spPr>
          <a:xfrm>
            <a:off x="0" y="0"/>
            <a:ext cx="12192000" cy="2540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535188" y="3951796"/>
            <a:ext cx="3453225" cy="22333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7677A3EA-1E02-BE4D-88FE-48A0816EA189}"/>
              </a:ext>
            </a:extLst>
          </p:cNvPr>
          <p:cNvSpPr>
            <a:spLocks noGrp="1"/>
          </p:cNvSpPr>
          <p:nvPr>
            <p:ph sz="half" idx="10"/>
          </p:nvPr>
        </p:nvSpPr>
        <p:spPr>
          <a:xfrm>
            <a:off x="4369388" y="3951796"/>
            <a:ext cx="3453225" cy="22333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A4D83D5-3059-B66E-4E15-4085826068A0}"/>
              </a:ext>
            </a:extLst>
          </p:cNvPr>
          <p:cNvSpPr>
            <a:spLocks noGrp="1"/>
          </p:cNvSpPr>
          <p:nvPr>
            <p:ph sz="half" idx="11"/>
          </p:nvPr>
        </p:nvSpPr>
        <p:spPr>
          <a:xfrm>
            <a:off x="8203588" y="3951796"/>
            <a:ext cx="3453225" cy="22333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2">
            <a:extLst>
              <a:ext uri="{FF2B5EF4-FFF2-40B4-BE49-F238E27FC236}">
                <a16:creationId xmlns:a16="http://schemas.microsoft.com/office/drawing/2014/main" id="{E9C8FF83-8D5E-E612-70B9-35EB2825D906}"/>
              </a:ext>
            </a:extLst>
          </p:cNvPr>
          <p:cNvSpPr>
            <a:spLocks noGrp="1"/>
          </p:cNvSpPr>
          <p:nvPr>
            <p:ph type="pic" sz="quarter" idx="12"/>
          </p:nvPr>
        </p:nvSpPr>
        <p:spPr>
          <a:xfrm>
            <a:off x="535188" y="1391458"/>
            <a:ext cx="3453223" cy="2298940"/>
          </a:xfrm>
          <a:prstGeom prst="roundRect">
            <a:avLst/>
          </a:prstGeom>
          <a:solidFill>
            <a:schemeClr val="bg2"/>
          </a:solidFill>
        </p:spPr>
        <p:txBody>
          <a:bodyPr anchor="ctr">
            <a:normAutofit/>
          </a:bodyPr>
          <a:lstStyle>
            <a:lvl1pPr marL="0" indent="0" algn="ctr">
              <a:buNone/>
              <a:defRPr sz="800"/>
            </a:lvl1pPr>
          </a:lstStyle>
          <a:p>
            <a:endParaRPr lang="en-US"/>
          </a:p>
        </p:txBody>
      </p:sp>
      <p:sp>
        <p:nvSpPr>
          <p:cNvPr id="3" name="Picture Placeholder 2">
            <a:extLst>
              <a:ext uri="{FF2B5EF4-FFF2-40B4-BE49-F238E27FC236}">
                <a16:creationId xmlns:a16="http://schemas.microsoft.com/office/drawing/2014/main" id="{62AA5E4F-6E02-E641-AF91-BCE9BBA2784C}"/>
              </a:ext>
            </a:extLst>
          </p:cNvPr>
          <p:cNvSpPr>
            <a:spLocks noGrp="1"/>
          </p:cNvSpPr>
          <p:nvPr>
            <p:ph type="pic" sz="quarter" idx="13"/>
          </p:nvPr>
        </p:nvSpPr>
        <p:spPr>
          <a:xfrm>
            <a:off x="4369388" y="1391458"/>
            <a:ext cx="3453223" cy="2298940"/>
          </a:xfrm>
          <a:prstGeom prst="roundRect">
            <a:avLst/>
          </a:prstGeom>
          <a:solidFill>
            <a:schemeClr val="bg2"/>
          </a:solidFill>
        </p:spPr>
        <p:txBody>
          <a:bodyPr anchor="ctr">
            <a:normAutofit/>
          </a:bodyPr>
          <a:lstStyle>
            <a:lvl1pPr marL="0" indent="0" algn="ctr">
              <a:buNone/>
              <a:defRPr sz="800"/>
            </a:lvl1pPr>
          </a:lstStyle>
          <a:p>
            <a:endParaRPr lang="en-US"/>
          </a:p>
        </p:txBody>
      </p:sp>
      <p:sp>
        <p:nvSpPr>
          <p:cNvPr id="4" name="Picture Placeholder 2">
            <a:extLst>
              <a:ext uri="{FF2B5EF4-FFF2-40B4-BE49-F238E27FC236}">
                <a16:creationId xmlns:a16="http://schemas.microsoft.com/office/drawing/2014/main" id="{ACE56364-3CFD-576F-95F8-7E5EFF4AE4D2}"/>
              </a:ext>
            </a:extLst>
          </p:cNvPr>
          <p:cNvSpPr>
            <a:spLocks noGrp="1"/>
          </p:cNvSpPr>
          <p:nvPr>
            <p:ph type="pic" sz="quarter" idx="14"/>
          </p:nvPr>
        </p:nvSpPr>
        <p:spPr>
          <a:xfrm>
            <a:off x="8203589" y="1391458"/>
            <a:ext cx="3453223" cy="2298940"/>
          </a:xfrm>
          <a:prstGeom prst="roundRect">
            <a:avLst/>
          </a:prstGeom>
          <a:solidFill>
            <a:schemeClr val="bg2"/>
          </a:solidFill>
        </p:spPr>
        <p:txBody>
          <a:bodyPr anchor="ctr">
            <a:normAutofit/>
          </a:bodyPr>
          <a:lstStyle>
            <a:lvl1pPr marL="0" indent="0" algn="ctr">
              <a:buNone/>
              <a:defRPr sz="800"/>
            </a:lvl1pPr>
          </a:lstStyle>
          <a:p>
            <a:endParaRPr lang="en-US"/>
          </a:p>
        </p:txBody>
      </p:sp>
      <p:sp>
        <p:nvSpPr>
          <p:cNvPr id="6" name="Title 1">
            <a:extLst>
              <a:ext uri="{FF2B5EF4-FFF2-40B4-BE49-F238E27FC236}">
                <a16:creationId xmlns:a16="http://schemas.microsoft.com/office/drawing/2014/main" id="{C2931001-D852-0191-91BF-3EA2A6DC9134}"/>
              </a:ext>
            </a:extLst>
          </p:cNvPr>
          <p:cNvSpPr>
            <a:spLocks noGrp="1"/>
          </p:cNvSpPr>
          <p:nvPr>
            <p:ph type="title"/>
          </p:nvPr>
        </p:nvSpPr>
        <p:spPr>
          <a:xfrm>
            <a:off x="217289" y="220423"/>
            <a:ext cx="11721997" cy="909637"/>
          </a:xfrm>
          <a:prstGeom prst="rect">
            <a:avLst/>
          </a:prstGeom>
        </p:spPr>
        <p:txBody>
          <a:bodyPr anchor="t">
            <a:normAutofit/>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195030470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G - Thumbs &amp; Text (4)">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103828D-B930-38C3-3C6D-D4DFBB806C10}"/>
              </a:ext>
            </a:extLst>
          </p:cNvPr>
          <p:cNvSpPr/>
          <p:nvPr userDrawn="1"/>
        </p:nvSpPr>
        <p:spPr>
          <a:xfrm>
            <a:off x="0" y="0"/>
            <a:ext cx="12192000" cy="2540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7" y="3951796"/>
            <a:ext cx="2780555" cy="22333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3"/>
            <a:ext cx="11721997" cy="909637"/>
          </a:xfrm>
          <a:prstGeom prst="rect">
            <a:avLst/>
          </a:prstGeom>
        </p:spPr>
        <p:txBody>
          <a:bodyPr anchor="t">
            <a:normAutofit/>
          </a:bodyPr>
          <a:lstStyle>
            <a:lvl1pPr algn="ctr">
              <a:defRPr sz="40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FB83E24-1E8C-D0CE-6813-D57291376407}"/>
              </a:ext>
            </a:extLst>
          </p:cNvPr>
          <p:cNvSpPr>
            <a:spLocks noGrp="1"/>
          </p:cNvSpPr>
          <p:nvPr>
            <p:ph type="pic" sz="quarter" idx="13"/>
          </p:nvPr>
        </p:nvSpPr>
        <p:spPr>
          <a:xfrm>
            <a:off x="217287" y="1391458"/>
            <a:ext cx="2780555" cy="2298940"/>
          </a:xfrm>
          <a:prstGeom prst="roundRect">
            <a:avLst/>
          </a:prstGeom>
          <a:solidFill>
            <a:schemeClr val="bg2"/>
          </a:solidFill>
        </p:spPr>
        <p:txBody>
          <a:bodyPr anchor="ctr">
            <a:normAutofit/>
          </a:bodyPr>
          <a:lstStyle>
            <a:lvl1pPr marL="0" indent="0" algn="ctr">
              <a:buNone/>
              <a:defRPr sz="800"/>
            </a:lvl1pPr>
          </a:lstStyle>
          <a:p>
            <a:endParaRPr lang="en-US"/>
          </a:p>
        </p:txBody>
      </p:sp>
      <p:sp>
        <p:nvSpPr>
          <p:cNvPr id="28" name="Content Placeholder 2">
            <a:extLst>
              <a:ext uri="{FF2B5EF4-FFF2-40B4-BE49-F238E27FC236}">
                <a16:creationId xmlns:a16="http://schemas.microsoft.com/office/drawing/2014/main" id="{8EBD1568-29C1-D177-3228-A4F0A7270745}"/>
              </a:ext>
            </a:extLst>
          </p:cNvPr>
          <p:cNvSpPr>
            <a:spLocks noGrp="1"/>
          </p:cNvSpPr>
          <p:nvPr>
            <p:ph sz="half" idx="14"/>
          </p:nvPr>
        </p:nvSpPr>
        <p:spPr>
          <a:xfrm>
            <a:off x="3189088" y="3951796"/>
            <a:ext cx="2780555" cy="22333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Picture Placeholder 2">
            <a:extLst>
              <a:ext uri="{FF2B5EF4-FFF2-40B4-BE49-F238E27FC236}">
                <a16:creationId xmlns:a16="http://schemas.microsoft.com/office/drawing/2014/main" id="{DE2A841A-4305-7814-5DA2-F62F0BB2D7BD}"/>
              </a:ext>
            </a:extLst>
          </p:cNvPr>
          <p:cNvSpPr>
            <a:spLocks noGrp="1"/>
          </p:cNvSpPr>
          <p:nvPr>
            <p:ph type="pic" sz="quarter" idx="15"/>
          </p:nvPr>
        </p:nvSpPr>
        <p:spPr>
          <a:xfrm>
            <a:off x="3189088" y="1391458"/>
            <a:ext cx="2780555" cy="2298940"/>
          </a:xfrm>
          <a:prstGeom prst="roundRect">
            <a:avLst/>
          </a:prstGeom>
          <a:solidFill>
            <a:schemeClr val="bg2"/>
          </a:solidFill>
        </p:spPr>
        <p:txBody>
          <a:bodyPr anchor="ctr">
            <a:normAutofit/>
          </a:bodyPr>
          <a:lstStyle>
            <a:lvl1pPr marL="0" indent="0" algn="ctr">
              <a:buNone/>
              <a:defRPr sz="800"/>
            </a:lvl1pPr>
          </a:lstStyle>
          <a:p>
            <a:endParaRPr lang="en-US"/>
          </a:p>
        </p:txBody>
      </p:sp>
      <p:sp>
        <p:nvSpPr>
          <p:cNvPr id="30" name="Content Placeholder 2">
            <a:extLst>
              <a:ext uri="{FF2B5EF4-FFF2-40B4-BE49-F238E27FC236}">
                <a16:creationId xmlns:a16="http://schemas.microsoft.com/office/drawing/2014/main" id="{1CB2CA3C-B969-D0AD-AF14-B2FDEB1728D2}"/>
              </a:ext>
            </a:extLst>
          </p:cNvPr>
          <p:cNvSpPr>
            <a:spLocks noGrp="1"/>
          </p:cNvSpPr>
          <p:nvPr>
            <p:ph sz="half" idx="16"/>
          </p:nvPr>
        </p:nvSpPr>
        <p:spPr>
          <a:xfrm>
            <a:off x="6186930" y="3951796"/>
            <a:ext cx="2780555" cy="22333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2">
            <a:extLst>
              <a:ext uri="{FF2B5EF4-FFF2-40B4-BE49-F238E27FC236}">
                <a16:creationId xmlns:a16="http://schemas.microsoft.com/office/drawing/2014/main" id="{B6023F39-D18F-C6AF-E18C-FAD6BB3179D0}"/>
              </a:ext>
            </a:extLst>
          </p:cNvPr>
          <p:cNvSpPr>
            <a:spLocks noGrp="1"/>
          </p:cNvSpPr>
          <p:nvPr>
            <p:ph type="pic" sz="quarter" idx="17"/>
          </p:nvPr>
        </p:nvSpPr>
        <p:spPr>
          <a:xfrm>
            <a:off x="6186930" y="1391458"/>
            <a:ext cx="2780555" cy="2298940"/>
          </a:xfrm>
          <a:prstGeom prst="roundRect">
            <a:avLst/>
          </a:prstGeom>
          <a:solidFill>
            <a:schemeClr val="bg2"/>
          </a:solidFill>
        </p:spPr>
        <p:txBody>
          <a:bodyPr anchor="ctr">
            <a:normAutofit/>
          </a:bodyPr>
          <a:lstStyle>
            <a:lvl1pPr marL="0" indent="0" algn="ctr">
              <a:buNone/>
              <a:defRPr sz="800"/>
            </a:lvl1pPr>
          </a:lstStyle>
          <a:p>
            <a:endParaRPr lang="en-US"/>
          </a:p>
        </p:txBody>
      </p:sp>
      <p:sp>
        <p:nvSpPr>
          <p:cNvPr id="32" name="Content Placeholder 2">
            <a:extLst>
              <a:ext uri="{FF2B5EF4-FFF2-40B4-BE49-F238E27FC236}">
                <a16:creationId xmlns:a16="http://schemas.microsoft.com/office/drawing/2014/main" id="{E2D8C4E8-20DA-2F19-D355-947C2D91CCF7}"/>
              </a:ext>
            </a:extLst>
          </p:cNvPr>
          <p:cNvSpPr>
            <a:spLocks noGrp="1"/>
          </p:cNvSpPr>
          <p:nvPr>
            <p:ph sz="half" idx="18"/>
          </p:nvPr>
        </p:nvSpPr>
        <p:spPr>
          <a:xfrm>
            <a:off x="9158731" y="3951796"/>
            <a:ext cx="2780555" cy="22333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Picture Placeholder 2">
            <a:extLst>
              <a:ext uri="{FF2B5EF4-FFF2-40B4-BE49-F238E27FC236}">
                <a16:creationId xmlns:a16="http://schemas.microsoft.com/office/drawing/2014/main" id="{791BD613-C5CD-DD07-1E1A-2875E0C4D4FE}"/>
              </a:ext>
            </a:extLst>
          </p:cNvPr>
          <p:cNvSpPr>
            <a:spLocks noGrp="1"/>
          </p:cNvSpPr>
          <p:nvPr>
            <p:ph type="pic" sz="quarter" idx="19"/>
          </p:nvPr>
        </p:nvSpPr>
        <p:spPr>
          <a:xfrm>
            <a:off x="9158731" y="1391458"/>
            <a:ext cx="2780555" cy="2298940"/>
          </a:xfrm>
          <a:prstGeom prst="roundRect">
            <a:avLst/>
          </a:prstGeom>
          <a:solidFill>
            <a:schemeClr val="bg2"/>
          </a:solidFill>
        </p:spPr>
        <p:txBody>
          <a:bodyPr anchor="ctr">
            <a:normAutofit/>
          </a:bodyPr>
          <a:lstStyle>
            <a:lvl1pPr marL="0" indent="0" algn="ctr">
              <a:buNone/>
              <a:defRPr sz="800"/>
            </a:lvl1pPr>
          </a:lstStyle>
          <a:p>
            <a:endParaRPr lang="en-US"/>
          </a:p>
        </p:txBody>
      </p:sp>
    </p:spTree>
    <p:extLst>
      <p:ext uri="{BB962C8B-B14F-4D97-AF65-F5344CB8AC3E}">
        <p14:creationId xmlns:p14="http://schemas.microsoft.com/office/powerpoint/2010/main" val="17965492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1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8" y="1545986"/>
            <a:ext cx="11754753"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4"/>
            <a:ext cx="11754752" cy="1263320"/>
          </a:xfrm>
          <a:prstGeom prst="rect">
            <a:avLst/>
          </a:prstGeom>
        </p:spPr>
        <p:txBody>
          <a:bodyPr anchor="t">
            <a:normAutofit/>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326378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1 Column &amp; Graphic">
    <p:bg>
      <p:bgRef idx="1001">
        <a:schemeClr val="bg1"/>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8" y="1545986"/>
            <a:ext cx="9089550"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8" y="220424"/>
            <a:ext cx="9089549" cy="1263320"/>
          </a:xfrm>
          <a:prstGeom prst="rect">
            <a:avLst/>
          </a:prstGeom>
        </p:spPr>
        <p:txBody>
          <a:bodyPr anchor="t">
            <a:normAutofit/>
          </a:bodyPr>
          <a:lstStyle>
            <a:lvl1pPr>
              <a:defRPr sz="4000">
                <a:solidFill>
                  <a:schemeClr val="tx1"/>
                </a:solidFill>
              </a:defRPr>
            </a:lvl1pPr>
          </a:lstStyle>
          <a:p>
            <a:r>
              <a:rPr lang="en-US"/>
              <a:t>Click to edit Master title style</a:t>
            </a:r>
          </a:p>
        </p:txBody>
      </p:sp>
      <p:pic>
        <p:nvPicPr>
          <p:cNvPr id="3" name="Picture 2" descr="A picture containing shape&#10;&#10;Description automatically generated">
            <a:extLst>
              <a:ext uri="{FF2B5EF4-FFF2-40B4-BE49-F238E27FC236}">
                <a16:creationId xmlns:a16="http://schemas.microsoft.com/office/drawing/2014/main" id="{AD2EDC88-FC05-B1A6-B93D-D3CE00FC0DDA}"/>
              </a:ext>
            </a:extLst>
          </p:cNvPr>
          <p:cNvPicPr>
            <a:picLocks noChangeAspect="1"/>
          </p:cNvPicPr>
          <p:nvPr userDrawn="1"/>
        </p:nvPicPr>
        <p:blipFill rotWithShape="1">
          <a:blip r:embed="rId2"/>
          <a:srcRect r="33729"/>
          <a:stretch/>
        </p:blipFill>
        <p:spPr>
          <a:xfrm>
            <a:off x="10544537" y="1176097"/>
            <a:ext cx="1647463" cy="4505805"/>
          </a:xfrm>
          <a:prstGeom prst="rect">
            <a:avLst/>
          </a:prstGeom>
        </p:spPr>
      </p:pic>
    </p:spTree>
    <p:extLst>
      <p:ext uri="{BB962C8B-B14F-4D97-AF65-F5344CB8AC3E}">
        <p14:creationId xmlns:p14="http://schemas.microsoft.com/office/powerpoint/2010/main" val="38367661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2 Column">
    <p:bg>
      <p:bgRef idx="1001">
        <a:schemeClr val="bg1"/>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8" y="1545986"/>
            <a:ext cx="5415761"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8" y="220423"/>
            <a:ext cx="11294471" cy="1263319"/>
          </a:xfrm>
          <a:prstGeom prst="rect">
            <a:avLst/>
          </a:prstGeom>
        </p:spPr>
        <p:txBody>
          <a:bodyPr anchor="t">
            <a:normAutofit/>
          </a:bodyPr>
          <a:lstStyle>
            <a:lvl1pPr>
              <a:defRPr sz="4000">
                <a:solidFill>
                  <a:schemeClr val="tx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7FEAC6F4-36D3-F649-981C-3080ED8EB735}"/>
              </a:ext>
            </a:extLst>
          </p:cNvPr>
          <p:cNvSpPr>
            <a:spLocks noGrp="1"/>
          </p:cNvSpPr>
          <p:nvPr>
            <p:ph sz="half" idx="10"/>
          </p:nvPr>
        </p:nvSpPr>
        <p:spPr>
          <a:xfrm>
            <a:off x="6095998" y="1545986"/>
            <a:ext cx="5415761"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6947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3 Column">
    <p:bg>
      <p:bgRef idx="1001">
        <a:schemeClr val="bg1"/>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8" y="1545986"/>
            <a:ext cx="3578335"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4685227-88BB-F946-9172-E1E51731E544}"/>
              </a:ext>
            </a:extLst>
          </p:cNvPr>
          <p:cNvSpPr>
            <a:spLocks noGrp="1"/>
          </p:cNvSpPr>
          <p:nvPr>
            <p:ph sz="half" idx="10"/>
          </p:nvPr>
        </p:nvSpPr>
        <p:spPr>
          <a:xfrm>
            <a:off x="7933424" y="1545986"/>
            <a:ext cx="3578335"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3AB4442-6A8E-454A-BBD1-3BDA95EF907E}"/>
              </a:ext>
            </a:extLst>
          </p:cNvPr>
          <p:cNvSpPr>
            <a:spLocks noGrp="1"/>
          </p:cNvSpPr>
          <p:nvPr>
            <p:ph sz="half" idx="11"/>
          </p:nvPr>
        </p:nvSpPr>
        <p:spPr>
          <a:xfrm>
            <a:off x="4075356" y="1545986"/>
            <a:ext cx="3578335"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0EEBA6C-7A07-A24F-BFBA-09DEAC5C8339}"/>
              </a:ext>
            </a:extLst>
          </p:cNvPr>
          <p:cNvSpPr>
            <a:spLocks noGrp="1"/>
          </p:cNvSpPr>
          <p:nvPr>
            <p:ph type="title"/>
          </p:nvPr>
        </p:nvSpPr>
        <p:spPr>
          <a:xfrm>
            <a:off x="217288" y="220423"/>
            <a:ext cx="11294471" cy="1263319"/>
          </a:xfrm>
          <a:prstGeom prst="rect">
            <a:avLst/>
          </a:prstGeom>
        </p:spPr>
        <p:txBody>
          <a:bodyPr anchor="t">
            <a:normAutofit/>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131473314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EEBA6C-7A07-A24F-BFBA-09DEAC5C8339}"/>
              </a:ext>
            </a:extLst>
          </p:cNvPr>
          <p:cNvSpPr>
            <a:spLocks noGrp="1"/>
          </p:cNvSpPr>
          <p:nvPr>
            <p:ph type="title"/>
          </p:nvPr>
        </p:nvSpPr>
        <p:spPr>
          <a:xfrm>
            <a:off x="217288" y="220424"/>
            <a:ext cx="11294471" cy="562454"/>
          </a:xfrm>
          <a:prstGeom prst="rect">
            <a:avLst/>
          </a:prstGeom>
        </p:spPr>
        <p:txBody>
          <a:bodyPr anchor="t">
            <a:normAutofit/>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265230376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2483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02">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2AAFBF7A-952F-54AB-F427-28CFD5BBFE77}"/>
              </a:ext>
            </a:extLst>
          </p:cNvPr>
          <p:cNvPicPr>
            <a:picLocks noChangeAspect="1"/>
          </p:cNvPicPr>
          <p:nvPr userDrawn="1"/>
        </p:nvPicPr>
        <p:blipFill>
          <a:blip r:embed="rId2"/>
          <a:stretch>
            <a:fillRect/>
          </a:stretch>
        </p:blipFill>
        <p:spPr>
          <a:xfrm>
            <a:off x="229559" y="5647790"/>
            <a:ext cx="3507422" cy="951550"/>
          </a:xfrm>
          <a:prstGeom prst="rect">
            <a:avLst/>
          </a:prstGeom>
        </p:spPr>
      </p:pic>
      <p:sp>
        <p:nvSpPr>
          <p:cNvPr id="12" name="Title 1">
            <a:extLst>
              <a:ext uri="{FF2B5EF4-FFF2-40B4-BE49-F238E27FC236}">
                <a16:creationId xmlns:a16="http://schemas.microsoft.com/office/drawing/2014/main" id="{72C1C681-F052-FEAE-5E6A-60E54EC25381}"/>
              </a:ext>
            </a:extLst>
          </p:cNvPr>
          <p:cNvSpPr>
            <a:spLocks noGrp="1"/>
          </p:cNvSpPr>
          <p:nvPr>
            <p:ph type="ctrTitle"/>
          </p:nvPr>
        </p:nvSpPr>
        <p:spPr>
          <a:xfrm>
            <a:off x="429863" y="467675"/>
            <a:ext cx="5322755" cy="2350760"/>
          </a:xfrm>
          <a:prstGeom prst="rect">
            <a:avLst/>
          </a:prstGeom>
        </p:spPr>
        <p:txBody>
          <a:bodyPr anchor="t" anchorCtr="0">
            <a:noAutofit/>
          </a:bodyPr>
          <a:lstStyle>
            <a:lvl1pPr algn="l">
              <a:defRPr sz="6000" b="0" i="0" spc="-150">
                <a:solidFill>
                  <a:schemeClr val="tx1"/>
                </a:solidFill>
                <a:latin typeface="Haas Grot Text 65 Medium" panose="020D0504030502050203" pitchFamily="34" charset="77"/>
              </a:defRPr>
            </a:lvl1pPr>
          </a:lstStyle>
          <a:p>
            <a:r>
              <a:rPr lang="en-US"/>
              <a:t>Click to edit Master title style</a:t>
            </a:r>
          </a:p>
        </p:txBody>
      </p:sp>
      <p:sp>
        <p:nvSpPr>
          <p:cNvPr id="13" name="Subtitle 2">
            <a:extLst>
              <a:ext uri="{FF2B5EF4-FFF2-40B4-BE49-F238E27FC236}">
                <a16:creationId xmlns:a16="http://schemas.microsoft.com/office/drawing/2014/main" id="{9017DECF-9145-7079-1C58-9595E68CC161}"/>
              </a:ext>
            </a:extLst>
          </p:cNvPr>
          <p:cNvSpPr>
            <a:spLocks noGrp="1"/>
          </p:cNvSpPr>
          <p:nvPr>
            <p:ph type="subTitle" idx="1"/>
          </p:nvPr>
        </p:nvSpPr>
        <p:spPr>
          <a:xfrm>
            <a:off x="429863" y="3173026"/>
            <a:ext cx="5322755" cy="426822"/>
          </a:xfrm>
          <a:prstGeom prst="rect">
            <a:avLst/>
          </a:prstGeom>
        </p:spPr>
        <p:txBody>
          <a:bodyPr>
            <a:normAutofit/>
          </a:bodyPr>
          <a:lstStyle>
            <a:lvl1pPr marL="0" indent="0" algn="l">
              <a:buNone/>
              <a:defRPr sz="2000" spc="-30" baseline="0">
                <a:solidFill>
                  <a:schemeClr val="tx1"/>
                </a:solidFill>
                <a:latin typeface="Haas Grot Text 55 Roman" panose="020D050403050205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7">
            <a:extLst>
              <a:ext uri="{FF2B5EF4-FFF2-40B4-BE49-F238E27FC236}">
                <a16:creationId xmlns:a16="http://schemas.microsoft.com/office/drawing/2014/main" id="{D3EE29E8-D0C7-7104-8D05-977C07CACAA0}"/>
              </a:ext>
            </a:extLst>
          </p:cNvPr>
          <p:cNvSpPr>
            <a:spLocks noGrp="1"/>
          </p:cNvSpPr>
          <p:nvPr>
            <p:ph type="pic" sz="quarter" idx="36"/>
          </p:nvPr>
        </p:nvSpPr>
        <p:spPr>
          <a:xfrm>
            <a:off x="5906278" y="463884"/>
            <a:ext cx="5893373" cy="5893373"/>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tx2"/>
          </a:solidFill>
          <a:ln>
            <a:noFill/>
          </a:ln>
          <a:effectLst/>
        </p:spPr>
        <p:style>
          <a:lnRef idx="2">
            <a:schemeClr val="accent1"/>
          </a:lnRef>
          <a:fillRef idx="1">
            <a:schemeClr val="lt1"/>
          </a:fillRef>
          <a:effectRef idx="0">
            <a:schemeClr val="accent1"/>
          </a:effectRef>
          <a:fontRef idx="none"/>
        </p:style>
        <p:txBody>
          <a:bodyPr wrap="square" tIns="0" bIns="365760" anchor="ctr">
            <a:noAutofit/>
          </a:bodyPr>
          <a:lstStyle>
            <a:lvl1pPr algn="ctr" rtl="0">
              <a:buNone/>
              <a:defRPr sz="700">
                <a:solidFill>
                  <a:schemeClr val="bg1">
                    <a:lumMod val="50000"/>
                  </a:schemeClr>
                </a:solidFill>
              </a:defRPr>
            </a:lvl1pPr>
          </a:lstStyle>
          <a:p>
            <a:endParaRPr lang="en-US"/>
          </a:p>
        </p:txBody>
      </p:sp>
    </p:spTree>
    <p:extLst>
      <p:ext uri="{BB962C8B-B14F-4D97-AF65-F5344CB8AC3E}">
        <p14:creationId xmlns:p14="http://schemas.microsoft.com/office/powerpoint/2010/main" val="274375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3D49-71AF-6143-8666-73BA4251C73F}"/>
              </a:ext>
            </a:extLst>
          </p:cNvPr>
          <p:cNvSpPr>
            <a:spLocks noGrp="1"/>
          </p:cNvSpPr>
          <p:nvPr>
            <p:ph type="ctrTitle"/>
          </p:nvPr>
        </p:nvSpPr>
        <p:spPr>
          <a:xfrm>
            <a:off x="217288" y="220424"/>
            <a:ext cx="11757423" cy="6029905"/>
          </a:xfrm>
          <a:prstGeom prst="rect">
            <a:avLst/>
          </a:prstGeom>
        </p:spPr>
        <p:txBody>
          <a:bodyPr anchor="ctr"/>
          <a:lstStyle>
            <a:lvl1pPr algn="ctr">
              <a:defRPr sz="6000"/>
            </a:lvl1pPr>
          </a:lstStyle>
          <a:p>
            <a:r>
              <a:rPr lang="en-US"/>
              <a:t>Click to edit Master title style</a:t>
            </a:r>
          </a:p>
        </p:txBody>
      </p:sp>
    </p:spTree>
    <p:extLst>
      <p:ext uri="{BB962C8B-B14F-4D97-AF65-F5344CB8AC3E}">
        <p14:creationId xmlns:p14="http://schemas.microsoft.com/office/powerpoint/2010/main" val="2951774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G - Large Image &amp; Tex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4"/>
            <a:ext cx="2642789" cy="5956540"/>
          </a:xfrm>
          <a:prstGeom prst="rect">
            <a:avLst/>
          </a:prstGeom>
        </p:spPr>
        <p:txBody>
          <a:bodyPr anchor="t">
            <a:normAutofit/>
          </a:bodyPr>
          <a:lstStyle>
            <a:lvl1pPr>
              <a:defRPr sz="3000">
                <a:solidFill>
                  <a:schemeClr val="tx1"/>
                </a:solidFill>
              </a:defRPr>
            </a:lvl1pPr>
          </a:lstStyle>
          <a:p>
            <a:r>
              <a:rPr lang="en-US"/>
              <a:t>Click to edit Master title style</a:t>
            </a:r>
          </a:p>
        </p:txBody>
      </p:sp>
      <p:sp>
        <p:nvSpPr>
          <p:cNvPr id="2" name="Picture Placeholder 5">
            <a:extLst>
              <a:ext uri="{FF2B5EF4-FFF2-40B4-BE49-F238E27FC236}">
                <a16:creationId xmlns:a16="http://schemas.microsoft.com/office/drawing/2014/main" id="{5167D13F-1881-E36D-98AD-F7C92A531267}"/>
              </a:ext>
            </a:extLst>
          </p:cNvPr>
          <p:cNvSpPr>
            <a:spLocks noGrp="1"/>
          </p:cNvSpPr>
          <p:nvPr>
            <p:ph type="pic" sz="quarter" idx="10"/>
          </p:nvPr>
        </p:nvSpPr>
        <p:spPr>
          <a:xfrm>
            <a:off x="3358509" y="220424"/>
            <a:ext cx="8833492" cy="5956540"/>
          </a:xfrm>
          <a:solidFill>
            <a:schemeClr val="tx2"/>
          </a:solidFill>
        </p:spPr>
        <p:txBody>
          <a:bodyPr anchor="ctr"/>
          <a:lstStyle>
            <a:lvl1pPr marL="0" indent="0" algn="ctr">
              <a:buNone/>
              <a:defRPr/>
            </a:lvl1pPr>
          </a:lstStyle>
          <a:p>
            <a:endParaRPr lang="en-US"/>
          </a:p>
        </p:txBody>
      </p:sp>
    </p:spTree>
    <p:extLst>
      <p:ext uri="{BB962C8B-B14F-4D97-AF65-F5344CB8AC3E}">
        <p14:creationId xmlns:p14="http://schemas.microsoft.com/office/powerpoint/2010/main" val="52185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G - Circle Image &amp; Tex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9" y="1825625"/>
            <a:ext cx="541349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3"/>
            <a:ext cx="5413490" cy="1325563"/>
          </a:xfrm>
          <a:prstGeom prst="rect">
            <a:avLst/>
          </a:prstGeom>
        </p:spPr>
        <p:txBody>
          <a:bodyPr anchor="t">
            <a:normAutofit/>
          </a:bodyPr>
          <a:lstStyle>
            <a:lvl1pPr>
              <a:defRPr sz="4000">
                <a:solidFill>
                  <a:schemeClr val="tx1"/>
                </a:solidFill>
              </a:defRPr>
            </a:lvl1pPr>
          </a:lstStyle>
          <a:p>
            <a:r>
              <a:rPr lang="en-US"/>
              <a:t>Click to edit Master title style</a:t>
            </a:r>
          </a:p>
        </p:txBody>
      </p:sp>
      <p:sp>
        <p:nvSpPr>
          <p:cNvPr id="2" name="Picture Placeholder 17">
            <a:extLst>
              <a:ext uri="{FF2B5EF4-FFF2-40B4-BE49-F238E27FC236}">
                <a16:creationId xmlns:a16="http://schemas.microsoft.com/office/drawing/2014/main" id="{BB5B56CC-9DF5-D433-C013-0BF598C8C16D}"/>
              </a:ext>
            </a:extLst>
          </p:cNvPr>
          <p:cNvSpPr>
            <a:spLocks noGrp="1"/>
          </p:cNvSpPr>
          <p:nvPr>
            <p:ph type="pic" sz="quarter" idx="36"/>
          </p:nvPr>
        </p:nvSpPr>
        <p:spPr>
          <a:xfrm>
            <a:off x="5906278" y="463884"/>
            <a:ext cx="5893373" cy="5893373"/>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tx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Tree>
    <p:extLst>
      <p:ext uri="{BB962C8B-B14F-4D97-AF65-F5344CB8AC3E}">
        <p14:creationId xmlns:p14="http://schemas.microsoft.com/office/powerpoint/2010/main" val="3731907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G - Circle Image &amp; Text (2)">
    <p:bg>
      <p:bgPr>
        <a:solidFill>
          <a:schemeClr val="bg2"/>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6065487" y="220423"/>
            <a:ext cx="5909224" cy="27470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3"/>
            <a:ext cx="2655308" cy="5955640"/>
          </a:xfrm>
          <a:prstGeom prst="rect">
            <a:avLst/>
          </a:prstGeom>
        </p:spPr>
        <p:txBody>
          <a:bodyPr anchor="t">
            <a:normAutofit/>
          </a:bodyPr>
          <a:lstStyle>
            <a:lvl1pPr>
              <a:defRPr sz="3000">
                <a:solidFill>
                  <a:schemeClr val="tx1"/>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502DAD50-9214-6947-9981-9F29B443AE96}"/>
              </a:ext>
            </a:extLst>
          </p:cNvPr>
          <p:cNvSpPr>
            <a:spLocks noGrp="1"/>
          </p:cNvSpPr>
          <p:nvPr>
            <p:ph sz="half" idx="10"/>
          </p:nvPr>
        </p:nvSpPr>
        <p:spPr>
          <a:xfrm>
            <a:off x="6065487" y="3429000"/>
            <a:ext cx="5909224" cy="27470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7">
            <a:extLst>
              <a:ext uri="{FF2B5EF4-FFF2-40B4-BE49-F238E27FC236}">
                <a16:creationId xmlns:a16="http://schemas.microsoft.com/office/drawing/2014/main" id="{0D1876E3-7B86-8D92-D2E3-789C35780F68}"/>
              </a:ext>
            </a:extLst>
          </p:cNvPr>
          <p:cNvSpPr>
            <a:spLocks noGrp="1"/>
          </p:cNvSpPr>
          <p:nvPr>
            <p:ph type="pic" sz="quarter" idx="36"/>
          </p:nvPr>
        </p:nvSpPr>
        <p:spPr>
          <a:xfrm>
            <a:off x="3096143" y="221690"/>
            <a:ext cx="2745797" cy="2745797"/>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tx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
        <p:nvSpPr>
          <p:cNvPr id="3" name="Picture Placeholder 17">
            <a:extLst>
              <a:ext uri="{FF2B5EF4-FFF2-40B4-BE49-F238E27FC236}">
                <a16:creationId xmlns:a16="http://schemas.microsoft.com/office/drawing/2014/main" id="{19097370-B8F5-65A0-C259-42B333081816}"/>
              </a:ext>
            </a:extLst>
          </p:cNvPr>
          <p:cNvSpPr>
            <a:spLocks noGrp="1"/>
          </p:cNvSpPr>
          <p:nvPr>
            <p:ph type="pic" sz="quarter" idx="37"/>
          </p:nvPr>
        </p:nvSpPr>
        <p:spPr>
          <a:xfrm>
            <a:off x="3096143" y="3429000"/>
            <a:ext cx="2745797" cy="2745797"/>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tx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Tree>
    <p:extLst>
      <p:ext uri="{BB962C8B-B14F-4D97-AF65-F5344CB8AC3E}">
        <p14:creationId xmlns:p14="http://schemas.microsoft.com/office/powerpoint/2010/main" val="888599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G - Circle Image &amp; Text (3)">
    <p:bg>
      <p:bgPr>
        <a:solidFill>
          <a:schemeClr val="bg2"/>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2234DA-44BE-F356-747A-9BC5A7C9A3A1}"/>
              </a:ext>
            </a:extLst>
          </p:cNvPr>
          <p:cNvSpPr>
            <a:spLocks noGrp="1"/>
          </p:cNvSpPr>
          <p:nvPr>
            <p:ph sz="half" idx="1"/>
          </p:nvPr>
        </p:nvSpPr>
        <p:spPr>
          <a:xfrm>
            <a:off x="5636871" y="220423"/>
            <a:ext cx="6337840" cy="18893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9C6A63B2-671D-2265-D6ED-55F7AF9DECFE}"/>
              </a:ext>
            </a:extLst>
          </p:cNvPr>
          <p:cNvSpPr>
            <a:spLocks noGrp="1"/>
          </p:cNvSpPr>
          <p:nvPr>
            <p:ph type="title"/>
          </p:nvPr>
        </p:nvSpPr>
        <p:spPr>
          <a:xfrm>
            <a:off x="217289" y="220423"/>
            <a:ext cx="2655308" cy="5955640"/>
          </a:xfrm>
          <a:prstGeom prst="rect">
            <a:avLst/>
          </a:prstGeom>
        </p:spPr>
        <p:txBody>
          <a:bodyPr anchor="t">
            <a:normAutofit/>
          </a:bodyPr>
          <a:lstStyle>
            <a:lvl1pPr>
              <a:defRPr sz="3000">
                <a:solidFill>
                  <a:schemeClr val="tx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1C7B2BBD-42A6-42F6-65DE-BCA81C9526B3}"/>
              </a:ext>
            </a:extLst>
          </p:cNvPr>
          <p:cNvSpPr>
            <a:spLocks noGrp="1"/>
          </p:cNvSpPr>
          <p:nvPr>
            <p:ph sz="half" idx="10"/>
          </p:nvPr>
        </p:nvSpPr>
        <p:spPr>
          <a:xfrm>
            <a:off x="5636871" y="2253560"/>
            <a:ext cx="6337840" cy="18893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DE86DCD-35F9-C562-9430-A138E545D0CC}"/>
              </a:ext>
            </a:extLst>
          </p:cNvPr>
          <p:cNvSpPr>
            <a:spLocks noGrp="1"/>
          </p:cNvSpPr>
          <p:nvPr>
            <p:ph sz="half" idx="11"/>
          </p:nvPr>
        </p:nvSpPr>
        <p:spPr>
          <a:xfrm>
            <a:off x="5636871" y="4286699"/>
            <a:ext cx="6337840" cy="18893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7">
            <a:extLst>
              <a:ext uri="{FF2B5EF4-FFF2-40B4-BE49-F238E27FC236}">
                <a16:creationId xmlns:a16="http://schemas.microsoft.com/office/drawing/2014/main" id="{88EA0AD5-97C0-C097-7D56-8C15CCDC89A5}"/>
              </a:ext>
            </a:extLst>
          </p:cNvPr>
          <p:cNvSpPr>
            <a:spLocks noGrp="1"/>
          </p:cNvSpPr>
          <p:nvPr>
            <p:ph type="pic" sz="quarter" idx="36"/>
          </p:nvPr>
        </p:nvSpPr>
        <p:spPr>
          <a:xfrm>
            <a:off x="3524993" y="221691"/>
            <a:ext cx="1888098" cy="1888098"/>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tx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
        <p:nvSpPr>
          <p:cNvPr id="8" name="Picture Placeholder 17">
            <a:extLst>
              <a:ext uri="{FF2B5EF4-FFF2-40B4-BE49-F238E27FC236}">
                <a16:creationId xmlns:a16="http://schemas.microsoft.com/office/drawing/2014/main" id="{2F55A22F-061A-9314-7D03-B1D9CF283BFB}"/>
              </a:ext>
            </a:extLst>
          </p:cNvPr>
          <p:cNvSpPr>
            <a:spLocks noGrp="1"/>
          </p:cNvSpPr>
          <p:nvPr>
            <p:ph type="pic" sz="quarter" idx="37"/>
          </p:nvPr>
        </p:nvSpPr>
        <p:spPr>
          <a:xfrm>
            <a:off x="3524993" y="2253048"/>
            <a:ext cx="1888098" cy="1888098"/>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tx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
        <p:nvSpPr>
          <p:cNvPr id="13" name="Picture Placeholder 17">
            <a:extLst>
              <a:ext uri="{FF2B5EF4-FFF2-40B4-BE49-F238E27FC236}">
                <a16:creationId xmlns:a16="http://schemas.microsoft.com/office/drawing/2014/main" id="{43AC9E29-2480-BD90-3339-B0094817DD0B}"/>
              </a:ext>
            </a:extLst>
          </p:cNvPr>
          <p:cNvSpPr>
            <a:spLocks noGrp="1"/>
          </p:cNvSpPr>
          <p:nvPr>
            <p:ph type="pic" sz="quarter" idx="38"/>
          </p:nvPr>
        </p:nvSpPr>
        <p:spPr>
          <a:xfrm>
            <a:off x="3524993" y="4287965"/>
            <a:ext cx="1888098" cy="1888098"/>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tx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Tree>
    <p:extLst>
      <p:ext uri="{BB962C8B-B14F-4D97-AF65-F5344CB8AC3E}">
        <p14:creationId xmlns:p14="http://schemas.microsoft.com/office/powerpoint/2010/main" val="1722085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1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8" y="1545986"/>
            <a:ext cx="11754753"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4"/>
            <a:ext cx="11754752" cy="1263320"/>
          </a:xfrm>
          <a:prstGeom prst="rect">
            <a:avLst/>
          </a:prstGeom>
        </p:spPr>
        <p:txBody>
          <a:bodyPr anchor="t">
            <a:normAutofit/>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560685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1 Column &amp; Graphic">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A6E9E5B-5D39-C0C6-3F06-896DD6F78606}"/>
              </a:ext>
            </a:extLst>
          </p:cNvPr>
          <p:cNvSpPr>
            <a:spLocks noGrp="1"/>
          </p:cNvSpPr>
          <p:nvPr>
            <p:ph sz="half" idx="1"/>
          </p:nvPr>
        </p:nvSpPr>
        <p:spPr>
          <a:xfrm>
            <a:off x="217288" y="1545986"/>
            <a:ext cx="9095813"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899709B2-8A26-D6A1-84B9-B1A097B53F47}"/>
              </a:ext>
            </a:extLst>
          </p:cNvPr>
          <p:cNvSpPr>
            <a:spLocks noGrp="1"/>
          </p:cNvSpPr>
          <p:nvPr>
            <p:ph type="title"/>
          </p:nvPr>
        </p:nvSpPr>
        <p:spPr>
          <a:xfrm>
            <a:off x="217289" y="220424"/>
            <a:ext cx="9095812" cy="1263320"/>
          </a:xfrm>
          <a:prstGeom prst="rect">
            <a:avLst/>
          </a:prstGeom>
        </p:spPr>
        <p:txBody>
          <a:bodyPr anchor="t">
            <a:normAutofit/>
          </a:bodyPr>
          <a:lstStyle>
            <a:lvl1pPr>
              <a:defRPr sz="4000">
                <a:solidFill>
                  <a:schemeClr val="tx1"/>
                </a:solidFill>
              </a:defRPr>
            </a:lvl1pPr>
          </a:lstStyle>
          <a:p>
            <a:r>
              <a:rPr lang="en-US"/>
              <a:t>Click to edit Master title style</a:t>
            </a:r>
          </a:p>
        </p:txBody>
      </p:sp>
      <p:pic>
        <p:nvPicPr>
          <p:cNvPr id="4" name="Picture 3" descr="A picture containing shape&#10;&#10;Description automatically generated">
            <a:extLst>
              <a:ext uri="{FF2B5EF4-FFF2-40B4-BE49-F238E27FC236}">
                <a16:creationId xmlns:a16="http://schemas.microsoft.com/office/drawing/2014/main" id="{1EACC588-28E1-EE1A-8DA8-B31E3D92CC2C}"/>
              </a:ext>
            </a:extLst>
          </p:cNvPr>
          <p:cNvPicPr>
            <a:picLocks noChangeAspect="1"/>
          </p:cNvPicPr>
          <p:nvPr userDrawn="1"/>
        </p:nvPicPr>
        <p:blipFill rotWithShape="1">
          <a:blip r:embed="rId2"/>
          <a:srcRect r="33729"/>
          <a:stretch/>
        </p:blipFill>
        <p:spPr>
          <a:xfrm>
            <a:off x="10544537" y="1176097"/>
            <a:ext cx="1647463" cy="4505805"/>
          </a:xfrm>
          <a:prstGeom prst="rect">
            <a:avLst/>
          </a:prstGeom>
        </p:spPr>
      </p:pic>
    </p:spTree>
    <p:extLst>
      <p:ext uri="{BB962C8B-B14F-4D97-AF65-F5344CB8AC3E}">
        <p14:creationId xmlns:p14="http://schemas.microsoft.com/office/powerpoint/2010/main" val="1930104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2 Column">
    <p:bg>
      <p:bgPr>
        <a:solidFill>
          <a:schemeClr val="bg2"/>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8" y="1545986"/>
            <a:ext cx="5415761"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FEAC6F4-36D3-F649-981C-3080ED8EB735}"/>
              </a:ext>
            </a:extLst>
          </p:cNvPr>
          <p:cNvSpPr>
            <a:spLocks noGrp="1"/>
          </p:cNvSpPr>
          <p:nvPr>
            <p:ph sz="half" idx="10"/>
          </p:nvPr>
        </p:nvSpPr>
        <p:spPr>
          <a:xfrm>
            <a:off x="6095998" y="1545986"/>
            <a:ext cx="5415761"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0F78F76-3348-6A4F-9A51-5B02FB39C4AF}"/>
              </a:ext>
            </a:extLst>
          </p:cNvPr>
          <p:cNvSpPr>
            <a:spLocks noGrp="1"/>
          </p:cNvSpPr>
          <p:nvPr>
            <p:ph type="title"/>
          </p:nvPr>
        </p:nvSpPr>
        <p:spPr>
          <a:xfrm>
            <a:off x="217288" y="220423"/>
            <a:ext cx="11294471" cy="1263319"/>
          </a:xfrm>
          <a:prstGeom prst="rect">
            <a:avLst/>
          </a:prstGeom>
        </p:spPr>
        <p:txBody>
          <a:bodyPr anchor="t">
            <a:normAutofit/>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262784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3 Column">
    <p:bg>
      <p:bgPr>
        <a:solidFill>
          <a:schemeClr val="bg2"/>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8" y="1545986"/>
            <a:ext cx="3578335"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4685227-88BB-F946-9172-E1E51731E544}"/>
              </a:ext>
            </a:extLst>
          </p:cNvPr>
          <p:cNvSpPr>
            <a:spLocks noGrp="1"/>
          </p:cNvSpPr>
          <p:nvPr>
            <p:ph sz="half" idx="10"/>
          </p:nvPr>
        </p:nvSpPr>
        <p:spPr>
          <a:xfrm>
            <a:off x="7933424" y="1545986"/>
            <a:ext cx="3578335"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3AB4442-6A8E-454A-BBD1-3BDA95EF907E}"/>
              </a:ext>
            </a:extLst>
          </p:cNvPr>
          <p:cNvSpPr>
            <a:spLocks noGrp="1"/>
          </p:cNvSpPr>
          <p:nvPr>
            <p:ph sz="half" idx="11"/>
          </p:nvPr>
        </p:nvSpPr>
        <p:spPr>
          <a:xfrm>
            <a:off x="4075356" y="1545986"/>
            <a:ext cx="3578335" cy="46309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2EFB553-E5AA-734C-8DC7-8DE092AE702C}"/>
              </a:ext>
            </a:extLst>
          </p:cNvPr>
          <p:cNvSpPr>
            <a:spLocks noGrp="1"/>
          </p:cNvSpPr>
          <p:nvPr>
            <p:ph type="title"/>
          </p:nvPr>
        </p:nvSpPr>
        <p:spPr>
          <a:xfrm>
            <a:off x="217288" y="220423"/>
            <a:ext cx="11294471" cy="1263319"/>
          </a:xfrm>
          <a:prstGeom prst="rect">
            <a:avLst/>
          </a:prstGeom>
        </p:spPr>
        <p:txBody>
          <a:bodyPr anchor="t">
            <a:normAutofit/>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613892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647F-B939-5FF2-BB9B-071AAB7C24DE}"/>
              </a:ext>
            </a:extLst>
          </p:cNvPr>
          <p:cNvSpPr>
            <a:spLocks noGrp="1"/>
          </p:cNvSpPr>
          <p:nvPr>
            <p:ph type="title"/>
          </p:nvPr>
        </p:nvSpPr>
        <p:spPr>
          <a:xfrm>
            <a:off x="217288" y="220424"/>
            <a:ext cx="11294471" cy="562454"/>
          </a:xfrm>
          <a:prstGeom prst="rect">
            <a:avLst/>
          </a:prstGeom>
        </p:spPr>
        <p:txBody>
          <a:bodyPr anchor="t">
            <a:normAutofit/>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35854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30365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67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742E7A-1DDE-734F-9749-511563B0ADD0}"/>
              </a:ext>
            </a:extLst>
          </p:cNvPr>
          <p:cNvSpPr>
            <a:spLocks noGrp="1"/>
          </p:cNvSpPr>
          <p:nvPr>
            <p:ph type="ctrTitle"/>
          </p:nvPr>
        </p:nvSpPr>
        <p:spPr>
          <a:xfrm>
            <a:off x="429863" y="467675"/>
            <a:ext cx="5322755" cy="3371552"/>
          </a:xfrm>
          <a:prstGeom prst="rect">
            <a:avLst/>
          </a:prstGeom>
        </p:spPr>
        <p:txBody>
          <a:bodyPr anchor="t" anchorCtr="0">
            <a:noAutofit/>
          </a:bodyPr>
          <a:lstStyle>
            <a:lvl1pPr algn="l">
              <a:defRPr sz="6000" b="0" i="0" spc="-150">
                <a:solidFill>
                  <a:schemeClr val="tx1"/>
                </a:solidFill>
                <a:latin typeface="Haas Grot Text 65 Medium" panose="020D0504030502050203" pitchFamily="34" charset="77"/>
              </a:defRPr>
            </a:lvl1pPr>
          </a:lstStyle>
          <a:p>
            <a:r>
              <a:rPr lang="en-US"/>
              <a:t>Click to edit Master title style</a:t>
            </a:r>
          </a:p>
        </p:txBody>
      </p:sp>
    </p:spTree>
    <p:extLst>
      <p:ext uri="{BB962C8B-B14F-4D97-AF65-F5344CB8AC3E}">
        <p14:creationId xmlns:p14="http://schemas.microsoft.com/office/powerpoint/2010/main" val="160188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8CB9CA0-B9CD-73AA-85F5-821E3E68AEFE}"/>
              </a:ext>
            </a:extLst>
          </p:cNvPr>
          <p:cNvSpPr>
            <a:spLocks noGrp="1"/>
          </p:cNvSpPr>
          <p:nvPr>
            <p:ph type="pic" sz="quarter" idx="10"/>
          </p:nvPr>
        </p:nvSpPr>
        <p:spPr>
          <a:xfrm>
            <a:off x="0" y="0"/>
            <a:ext cx="12192001" cy="6858000"/>
          </a:xfrm>
          <a:solidFill>
            <a:schemeClr val="tx2"/>
          </a:solidFill>
        </p:spPr>
        <p:txBody>
          <a:bodyPr anchor="ctr"/>
          <a:lstStyle>
            <a:lvl1pPr marL="0" indent="0" algn="ctr">
              <a:buNone/>
              <a:defRPr/>
            </a:lvl1pPr>
          </a:lstStyle>
          <a:p>
            <a:endParaRPr lang="en-US"/>
          </a:p>
        </p:txBody>
      </p:sp>
      <p:sp>
        <p:nvSpPr>
          <p:cNvPr id="5" name="Title 1">
            <a:extLst>
              <a:ext uri="{FF2B5EF4-FFF2-40B4-BE49-F238E27FC236}">
                <a16:creationId xmlns:a16="http://schemas.microsoft.com/office/drawing/2014/main" id="{C5742E7A-1DDE-734F-9749-511563B0ADD0}"/>
              </a:ext>
            </a:extLst>
          </p:cNvPr>
          <p:cNvSpPr>
            <a:spLocks noGrp="1"/>
          </p:cNvSpPr>
          <p:nvPr>
            <p:ph type="ctrTitle"/>
          </p:nvPr>
        </p:nvSpPr>
        <p:spPr>
          <a:xfrm>
            <a:off x="429863" y="467674"/>
            <a:ext cx="11413496" cy="6008281"/>
          </a:xfrm>
          <a:prstGeom prst="rect">
            <a:avLst/>
          </a:prstGeom>
        </p:spPr>
        <p:txBody>
          <a:bodyPr anchor="ctr" anchorCtr="0">
            <a:noAutofit/>
          </a:bodyPr>
          <a:lstStyle>
            <a:lvl1pPr algn="ctr">
              <a:defRPr sz="6000" b="0" i="0" spc="-150">
                <a:solidFill>
                  <a:schemeClr val="tx1"/>
                </a:solidFill>
                <a:latin typeface="Haas Grot Text 65 Medium" panose="020D0504030502050203" pitchFamily="34" charset="77"/>
              </a:defRPr>
            </a:lvl1pPr>
          </a:lstStyle>
          <a:p>
            <a:r>
              <a:rPr lang="en-US"/>
              <a:t>Click to edit Master title style</a:t>
            </a:r>
          </a:p>
        </p:txBody>
      </p:sp>
    </p:spTree>
    <p:extLst>
      <p:ext uri="{BB962C8B-B14F-4D97-AF65-F5344CB8AC3E}">
        <p14:creationId xmlns:p14="http://schemas.microsoft.com/office/powerpoint/2010/main" val="230773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3D49-71AF-6143-8666-73BA4251C73F}"/>
              </a:ext>
            </a:extLst>
          </p:cNvPr>
          <p:cNvSpPr>
            <a:spLocks noGrp="1"/>
          </p:cNvSpPr>
          <p:nvPr>
            <p:ph type="ctrTitle"/>
          </p:nvPr>
        </p:nvSpPr>
        <p:spPr>
          <a:xfrm>
            <a:off x="217288" y="220424"/>
            <a:ext cx="11757423" cy="6029905"/>
          </a:xfrm>
          <a:prstGeom prst="rect">
            <a:avLst/>
          </a:prstGeom>
        </p:spPr>
        <p:txBody>
          <a:bodyPr anchor="ctr"/>
          <a:lstStyle>
            <a:lvl1pPr algn="ctr">
              <a:defRPr sz="6000"/>
            </a:lvl1pPr>
          </a:lstStyle>
          <a:p>
            <a:r>
              <a:rPr lang="en-US"/>
              <a:t>Click to edit Master title style</a:t>
            </a:r>
          </a:p>
        </p:txBody>
      </p:sp>
    </p:spTree>
    <p:extLst>
      <p:ext uri="{BB962C8B-B14F-4D97-AF65-F5344CB8AC3E}">
        <p14:creationId xmlns:p14="http://schemas.microsoft.com/office/powerpoint/2010/main" val="7804996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G - Large Image &amp; Text">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378650-C468-6A74-51D8-4C928FA72475}"/>
              </a:ext>
            </a:extLst>
          </p:cNvPr>
          <p:cNvSpPr>
            <a:spLocks noGrp="1"/>
          </p:cNvSpPr>
          <p:nvPr>
            <p:ph type="pic" sz="quarter" idx="10"/>
          </p:nvPr>
        </p:nvSpPr>
        <p:spPr>
          <a:xfrm>
            <a:off x="3358509" y="220424"/>
            <a:ext cx="8833492" cy="5956540"/>
          </a:xfrm>
          <a:solidFill>
            <a:schemeClr val="bg2"/>
          </a:solidFill>
          <a:effectLst>
            <a:outerShdw blurRad="50800" dist="50800" dir="5400000" algn="ctr" rotWithShape="0">
              <a:schemeClr val="bg2"/>
            </a:outerShdw>
          </a:effectLst>
        </p:spPr>
        <p:txBody>
          <a:bodyPr anchor="ctr"/>
          <a:lstStyle>
            <a:lvl1pPr marL="0" indent="0" algn="ctr">
              <a:buNone/>
              <a:defRPr/>
            </a:lvl1pPr>
          </a:lstStyle>
          <a:p>
            <a:endParaRPr lang="en-US"/>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4"/>
            <a:ext cx="2642789" cy="5956540"/>
          </a:xfrm>
          <a:prstGeom prst="rect">
            <a:avLst/>
          </a:prstGeom>
        </p:spPr>
        <p:txBody>
          <a:bodyPr anchor="t">
            <a:normAutofit/>
          </a:bodyPr>
          <a:lstStyle>
            <a:lvl1pPr>
              <a:defRPr sz="3000">
                <a:solidFill>
                  <a:schemeClr val="tx1"/>
                </a:solidFill>
              </a:defRPr>
            </a:lvl1pPr>
          </a:lstStyle>
          <a:p>
            <a:r>
              <a:rPr lang="en-US"/>
              <a:t>Click to edit Master title style</a:t>
            </a:r>
          </a:p>
        </p:txBody>
      </p:sp>
    </p:spTree>
    <p:extLst>
      <p:ext uri="{BB962C8B-B14F-4D97-AF65-F5344CB8AC3E}">
        <p14:creationId xmlns:p14="http://schemas.microsoft.com/office/powerpoint/2010/main" val="30176660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G - Circle Image &amp; Text ">
    <p:bg>
      <p:bgRef idx="1001">
        <a:schemeClr val="bg1"/>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217289" y="1825625"/>
            <a:ext cx="541349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3"/>
            <a:ext cx="5413490" cy="1325563"/>
          </a:xfrm>
          <a:prstGeom prst="rect">
            <a:avLst/>
          </a:prstGeom>
        </p:spPr>
        <p:txBody>
          <a:bodyPr anchor="t">
            <a:normAutofit/>
          </a:bodyPr>
          <a:lstStyle>
            <a:lvl1pPr>
              <a:defRPr sz="4000">
                <a:solidFill>
                  <a:schemeClr val="tx1"/>
                </a:solidFill>
              </a:defRPr>
            </a:lvl1pPr>
          </a:lstStyle>
          <a:p>
            <a:r>
              <a:rPr lang="en-US"/>
              <a:t>Click to edit Master title style</a:t>
            </a:r>
          </a:p>
        </p:txBody>
      </p:sp>
      <p:sp>
        <p:nvSpPr>
          <p:cNvPr id="3" name="Picture Placeholder 17">
            <a:extLst>
              <a:ext uri="{FF2B5EF4-FFF2-40B4-BE49-F238E27FC236}">
                <a16:creationId xmlns:a16="http://schemas.microsoft.com/office/drawing/2014/main" id="{99176795-2481-FC89-69DB-D910FF15B9F9}"/>
              </a:ext>
            </a:extLst>
          </p:cNvPr>
          <p:cNvSpPr>
            <a:spLocks noGrp="1"/>
          </p:cNvSpPr>
          <p:nvPr>
            <p:ph type="pic" sz="quarter" idx="36"/>
          </p:nvPr>
        </p:nvSpPr>
        <p:spPr>
          <a:xfrm>
            <a:off x="5906278" y="463884"/>
            <a:ext cx="5893373" cy="5893373"/>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bg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Tree>
    <p:extLst>
      <p:ext uri="{BB962C8B-B14F-4D97-AF65-F5344CB8AC3E}">
        <p14:creationId xmlns:p14="http://schemas.microsoft.com/office/powerpoint/2010/main" val="78611049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G - Circle Image &amp; Text (2)">
    <p:bg>
      <p:bgRef idx="1001">
        <a:schemeClr val="bg1"/>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B76AEBA-6368-284F-A8D4-BFC0B2E1D249}"/>
              </a:ext>
            </a:extLst>
          </p:cNvPr>
          <p:cNvSpPr>
            <a:spLocks noGrp="1"/>
          </p:cNvSpPr>
          <p:nvPr>
            <p:ph sz="half" idx="1"/>
          </p:nvPr>
        </p:nvSpPr>
        <p:spPr>
          <a:xfrm>
            <a:off x="6065487" y="220423"/>
            <a:ext cx="5909224" cy="27470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8D2DBBD-F5F1-B248-954D-605FC3EE5310}"/>
              </a:ext>
            </a:extLst>
          </p:cNvPr>
          <p:cNvSpPr>
            <a:spLocks noGrp="1"/>
          </p:cNvSpPr>
          <p:nvPr>
            <p:ph type="title"/>
          </p:nvPr>
        </p:nvSpPr>
        <p:spPr>
          <a:xfrm>
            <a:off x="217289" y="220423"/>
            <a:ext cx="2655308" cy="5955640"/>
          </a:xfrm>
          <a:prstGeom prst="rect">
            <a:avLst/>
          </a:prstGeom>
        </p:spPr>
        <p:txBody>
          <a:bodyPr anchor="t">
            <a:normAutofit/>
          </a:bodyPr>
          <a:lstStyle>
            <a:lvl1pPr>
              <a:defRPr sz="3000">
                <a:solidFill>
                  <a:schemeClr val="tx1"/>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502DAD50-9214-6947-9981-9F29B443AE96}"/>
              </a:ext>
            </a:extLst>
          </p:cNvPr>
          <p:cNvSpPr>
            <a:spLocks noGrp="1"/>
          </p:cNvSpPr>
          <p:nvPr>
            <p:ph sz="half" idx="10"/>
          </p:nvPr>
        </p:nvSpPr>
        <p:spPr>
          <a:xfrm>
            <a:off x="6065487" y="3429000"/>
            <a:ext cx="5909224" cy="27470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7">
            <a:extLst>
              <a:ext uri="{FF2B5EF4-FFF2-40B4-BE49-F238E27FC236}">
                <a16:creationId xmlns:a16="http://schemas.microsoft.com/office/drawing/2014/main" id="{76E0CE37-B423-855C-30D6-B605A529A588}"/>
              </a:ext>
            </a:extLst>
          </p:cNvPr>
          <p:cNvSpPr>
            <a:spLocks noGrp="1"/>
          </p:cNvSpPr>
          <p:nvPr>
            <p:ph type="pic" sz="quarter" idx="36"/>
          </p:nvPr>
        </p:nvSpPr>
        <p:spPr>
          <a:xfrm>
            <a:off x="3096143" y="221690"/>
            <a:ext cx="2745797" cy="2745797"/>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bg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
        <p:nvSpPr>
          <p:cNvPr id="3" name="Picture Placeholder 17">
            <a:extLst>
              <a:ext uri="{FF2B5EF4-FFF2-40B4-BE49-F238E27FC236}">
                <a16:creationId xmlns:a16="http://schemas.microsoft.com/office/drawing/2014/main" id="{CE914664-4EC7-D81B-E3B1-E60028E959FB}"/>
              </a:ext>
            </a:extLst>
          </p:cNvPr>
          <p:cNvSpPr>
            <a:spLocks noGrp="1"/>
          </p:cNvSpPr>
          <p:nvPr>
            <p:ph type="pic" sz="quarter" idx="37"/>
          </p:nvPr>
        </p:nvSpPr>
        <p:spPr>
          <a:xfrm>
            <a:off x="3096143" y="3429000"/>
            <a:ext cx="2745797" cy="2745797"/>
          </a:xfrm>
          <a:custGeom>
            <a:avLst/>
            <a:gdLst>
              <a:gd name="connsiteX0" fmla="*/ 753236 w 1506472"/>
              <a:gd name="connsiteY0" fmla="*/ 0 h 1506472"/>
              <a:gd name="connsiteX1" fmla="*/ 1506472 w 1506472"/>
              <a:gd name="connsiteY1" fmla="*/ 753236 h 1506472"/>
              <a:gd name="connsiteX2" fmla="*/ 753236 w 1506472"/>
              <a:gd name="connsiteY2" fmla="*/ 1506472 h 1506472"/>
              <a:gd name="connsiteX3" fmla="*/ 0 w 1506472"/>
              <a:gd name="connsiteY3" fmla="*/ 753236 h 1506472"/>
              <a:gd name="connsiteX4" fmla="*/ 753236 w 1506472"/>
              <a:gd name="connsiteY4" fmla="*/ 0 h 150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472" h="1506472">
                <a:moveTo>
                  <a:pt x="753236" y="0"/>
                </a:moveTo>
                <a:cubicBezTo>
                  <a:pt x="1169237" y="0"/>
                  <a:pt x="1506472" y="337235"/>
                  <a:pt x="1506472" y="753236"/>
                </a:cubicBezTo>
                <a:cubicBezTo>
                  <a:pt x="1506472" y="1169237"/>
                  <a:pt x="1169237" y="1506472"/>
                  <a:pt x="753236" y="1506472"/>
                </a:cubicBezTo>
                <a:cubicBezTo>
                  <a:pt x="337235" y="1506472"/>
                  <a:pt x="0" y="1169237"/>
                  <a:pt x="0" y="753236"/>
                </a:cubicBezTo>
                <a:cubicBezTo>
                  <a:pt x="0" y="337235"/>
                  <a:pt x="337235" y="0"/>
                  <a:pt x="753236" y="0"/>
                </a:cubicBezTo>
                <a:close/>
              </a:path>
            </a:pathLst>
          </a:custGeom>
          <a:solidFill>
            <a:schemeClr val="bg2"/>
          </a:solidFill>
          <a:ln>
            <a:noFill/>
          </a:ln>
          <a:effectLst/>
        </p:spPr>
        <p:style>
          <a:lnRef idx="2">
            <a:schemeClr val="accent1"/>
          </a:lnRef>
          <a:fillRef idx="1">
            <a:schemeClr val="lt1"/>
          </a:fillRef>
          <a:effectRef idx="0">
            <a:schemeClr val="accent1"/>
          </a:effectRef>
          <a:fontRef idx="none"/>
        </p:style>
        <p:txBody>
          <a:bodyPr wrap="square" tIns="0" bIns="365760" anchor="b">
            <a:noAutofit/>
          </a:bodyPr>
          <a:lstStyle>
            <a:lvl1pPr algn="ctr" rtl="0">
              <a:buNone/>
              <a:defRPr sz="700">
                <a:solidFill>
                  <a:schemeClr val="bg1">
                    <a:lumMod val="50000"/>
                  </a:schemeClr>
                </a:solidFill>
              </a:defRPr>
            </a:lvl1pPr>
          </a:lstStyle>
          <a:p>
            <a:endParaRPr lang="en-US"/>
          </a:p>
        </p:txBody>
      </p:sp>
    </p:spTree>
    <p:extLst>
      <p:ext uri="{BB962C8B-B14F-4D97-AF65-F5344CB8AC3E}">
        <p14:creationId xmlns:p14="http://schemas.microsoft.com/office/powerpoint/2010/main" val="3914682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96E85-A5AA-5745-8D66-02A789CFEC78}"/>
              </a:ext>
            </a:extLst>
          </p:cNvPr>
          <p:cNvSpPr>
            <a:spLocks noGrp="1"/>
          </p:cNvSpPr>
          <p:nvPr>
            <p:ph type="title"/>
          </p:nvPr>
        </p:nvSpPr>
        <p:spPr>
          <a:xfrm>
            <a:off x="232913" y="252982"/>
            <a:ext cx="117146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05A85-A942-1F4B-B83C-A517A5F47B49}"/>
              </a:ext>
            </a:extLst>
          </p:cNvPr>
          <p:cNvSpPr>
            <a:spLocks noGrp="1"/>
          </p:cNvSpPr>
          <p:nvPr>
            <p:ph type="body" idx="1"/>
          </p:nvPr>
        </p:nvSpPr>
        <p:spPr>
          <a:xfrm>
            <a:off x="232913" y="1713482"/>
            <a:ext cx="117146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830501"/>
      </p:ext>
    </p:extLst>
  </p:cSld>
  <p:clrMap bg1="dk1" tx1="lt1" bg2="dk2" tx2="lt2" accent1="accent1" accent2="accent2" accent3="accent3" accent4="accent4" accent5="accent5" accent6="accent6" hlink="hlink" folHlink="folHlink"/>
  <p:sldLayoutIdLst>
    <p:sldLayoutId id="2147483715" r:id="rId1"/>
    <p:sldLayoutId id="2147483694" r:id="rId2"/>
    <p:sldLayoutId id="2147483720" r:id="rId3"/>
  </p:sldLayoutIdLst>
  <p:hf sldNum="0" hdr="0" ftr="0" dt="0"/>
  <p:txStyles>
    <p:titleStyle>
      <a:lvl1pPr algn="l" defTabSz="914400" rtl="0" eaLnBrk="1" latinLnBrk="0" hangingPunct="1">
        <a:lnSpc>
          <a:spcPct val="90000"/>
        </a:lnSpc>
        <a:spcBef>
          <a:spcPct val="0"/>
        </a:spcBef>
        <a:buNone/>
        <a:defRPr sz="4400" b="0" i="0" kern="1200" spc="-30" baseline="0">
          <a:solidFill>
            <a:schemeClr val="tx1"/>
          </a:solidFill>
          <a:latin typeface="Haas Grot Text 65 Medium" panose="020D0504030502050203" pitchFamily="34" charset="77"/>
          <a:ea typeface="Roboto" panose="02000000000000000000"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spc="-30" baseline="0">
          <a:solidFill>
            <a:schemeClr val="tx1"/>
          </a:solidFill>
          <a:latin typeface="Haas Grot Text 55 Roman" panose="020D0504030502050203" pitchFamily="34"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spc="-30" baseline="0">
          <a:solidFill>
            <a:schemeClr val="tx1"/>
          </a:solidFill>
          <a:latin typeface="Haas Grot Text 55 Roman" panose="020D0504030502050203" pitchFamily="34" charset="77"/>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spc="-30" baseline="0">
          <a:solidFill>
            <a:schemeClr val="tx1"/>
          </a:solidFill>
          <a:latin typeface="Haas Grot Text 55 Roman" panose="020D0504030502050203" pitchFamily="34" charset="77"/>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spc="-30" baseline="0">
          <a:solidFill>
            <a:schemeClr val="tx1"/>
          </a:solidFill>
          <a:latin typeface="Haas Grot Text 55 Roman" panose="020D0504030502050203" pitchFamily="34" charset="77"/>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spc="-30" baseline="0">
          <a:solidFill>
            <a:schemeClr val="tx1"/>
          </a:solidFill>
          <a:latin typeface="Haas Grot Text 55 Roman" panose="020D05040305020502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96E85-A5AA-5745-8D66-02A789CFEC78}"/>
              </a:ext>
            </a:extLst>
          </p:cNvPr>
          <p:cNvSpPr>
            <a:spLocks noGrp="1"/>
          </p:cNvSpPr>
          <p:nvPr>
            <p:ph type="title"/>
          </p:nvPr>
        </p:nvSpPr>
        <p:spPr>
          <a:xfrm>
            <a:off x="232913" y="252982"/>
            <a:ext cx="117146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05A85-A942-1F4B-B83C-A517A5F47B49}"/>
              </a:ext>
            </a:extLst>
          </p:cNvPr>
          <p:cNvSpPr>
            <a:spLocks noGrp="1"/>
          </p:cNvSpPr>
          <p:nvPr>
            <p:ph type="body" idx="1"/>
          </p:nvPr>
        </p:nvSpPr>
        <p:spPr>
          <a:xfrm>
            <a:off x="232913" y="1713482"/>
            <a:ext cx="117146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303882"/>
      </p:ext>
    </p:extLst>
  </p:cSld>
  <p:clrMap bg1="dk1" tx1="lt1" bg2="dk2" tx2="lt2" accent1="accent1" accent2="accent2" accent3="accent3" accent4="accent4" accent5="accent5" accent6="accent6" hlink="hlink" folHlink="folHlink"/>
  <p:sldLayoutIdLst>
    <p:sldLayoutId id="2147483730" r:id="rId1"/>
    <p:sldLayoutId id="2147483731" r:id="rId2"/>
  </p:sldLayoutIdLst>
  <p:hf sldNum="0" hdr="0" ftr="0" dt="0"/>
  <p:txStyles>
    <p:titleStyle>
      <a:lvl1pPr algn="l" defTabSz="914400" rtl="0" eaLnBrk="1" latinLnBrk="0" hangingPunct="1">
        <a:lnSpc>
          <a:spcPct val="90000"/>
        </a:lnSpc>
        <a:spcBef>
          <a:spcPct val="0"/>
        </a:spcBef>
        <a:buNone/>
        <a:defRPr sz="4400" b="0" i="0" kern="1200" spc="-30" baseline="0">
          <a:solidFill>
            <a:schemeClr val="tx1"/>
          </a:solidFill>
          <a:latin typeface="Haas Grot Text 65 Medium" panose="020D0504030502050203" pitchFamily="34" charset="77"/>
          <a:ea typeface="Roboto" panose="02000000000000000000"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spc="-30" baseline="0">
          <a:solidFill>
            <a:schemeClr val="tx1"/>
          </a:solidFill>
          <a:latin typeface="Haas Grot Text 55 Roman" panose="020D0504030502050203" pitchFamily="34"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spc="-30" baseline="0">
          <a:solidFill>
            <a:schemeClr val="tx1"/>
          </a:solidFill>
          <a:latin typeface="Haas Grot Text 55 Roman" panose="020D0504030502050203" pitchFamily="34" charset="77"/>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spc="-30" baseline="0">
          <a:solidFill>
            <a:schemeClr val="tx1"/>
          </a:solidFill>
          <a:latin typeface="Haas Grot Text 55 Roman" panose="020D0504030502050203" pitchFamily="34" charset="77"/>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spc="-30" baseline="0">
          <a:solidFill>
            <a:schemeClr val="tx1"/>
          </a:solidFill>
          <a:latin typeface="Haas Grot Text 55 Roman" panose="020D0504030502050203" pitchFamily="34" charset="77"/>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spc="-30" baseline="0">
          <a:solidFill>
            <a:schemeClr val="tx1"/>
          </a:solidFill>
          <a:latin typeface="Haas Grot Text 55 Roman" panose="020D05040305020502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C05A85-A942-1F4B-B83C-A517A5F47B49}"/>
              </a:ext>
            </a:extLst>
          </p:cNvPr>
          <p:cNvSpPr>
            <a:spLocks noGrp="1"/>
          </p:cNvSpPr>
          <p:nvPr>
            <p:ph type="body" idx="1"/>
          </p:nvPr>
        </p:nvSpPr>
        <p:spPr>
          <a:xfrm>
            <a:off x="232913" y="1713482"/>
            <a:ext cx="117146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8B9C4789-D5AF-254F-A607-9CDA86BB7F8A}"/>
              </a:ext>
            </a:extLst>
          </p:cNvPr>
          <p:cNvSpPr txBox="1">
            <a:spLocks/>
          </p:cNvSpPr>
          <p:nvPr userDrawn="1"/>
        </p:nvSpPr>
        <p:spPr>
          <a:xfrm>
            <a:off x="11613054" y="6461736"/>
            <a:ext cx="446674" cy="255403"/>
          </a:xfrm>
          <a:prstGeom prst="rect">
            <a:avLst/>
          </a:prstGeom>
        </p:spPr>
        <p:txBody>
          <a:bodyPr/>
          <a:lstStyle>
            <a:defPPr>
              <a:defRPr lang="en-US"/>
            </a:defPPr>
            <a:lvl1pPr marL="0" algn="r"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8ABF37-F78C-634D-882F-9DADA92B53B5}" type="slidenum">
              <a:rPr lang="en-US" sz="1000" smtClean="0">
                <a:solidFill>
                  <a:schemeClr val="tx1"/>
                </a:solidFill>
                <a:latin typeface="Haas Grot Text 55 Roman" panose="020D0504030502050203" pitchFamily="34" charset="77"/>
              </a:rPr>
              <a:pPr/>
              <a:t>‹#›</a:t>
            </a:fld>
            <a:endParaRPr lang="en-US" sz="1000">
              <a:solidFill>
                <a:schemeClr val="tx1"/>
              </a:solidFill>
              <a:latin typeface="Haas Grot Text 55 Roman" panose="020D0504030502050203" pitchFamily="34" charset="77"/>
            </a:endParaRPr>
          </a:p>
        </p:txBody>
      </p:sp>
      <p:sp>
        <p:nvSpPr>
          <p:cNvPr id="10" name="Title Placeholder 1">
            <a:extLst>
              <a:ext uri="{FF2B5EF4-FFF2-40B4-BE49-F238E27FC236}">
                <a16:creationId xmlns:a16="http://schemas.microsoft.com/office/drawing/2014/main" id="{E540F65B-CA4C-0945-AE32-B07F26429B06}"/>
              </a:ext>
            </a:extLst>
          </p:cNvPr>
          <p:cNvSpPr>
            <a:spLocks noGrp="1"/>
          </p:cNvSpPr>
          <p:nvPr>
            <p:ph type="title"/>
          </p:nvPr>
        </p:nvSpPr>
        <p:spPr>
          <a:xfrm>
            <a:off x="232913" y="252982"/>
            <a:ext cx="11714672"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064701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6" r:id="rId4"/>
    <p:sldLayoutId id="2147483723" r:id="rId5"/>
    <p:sldLayoutId id="2147483725" r:id="rId6"/>
    <p:sldLayoutId id="2147483718" r:id="rId7"/>
    <p:sldLayoutId id="2147483728" r:id="rId8"/>
    <p:sldLayoutId id="2147483722" r:id="rId9"/>
    <p:sldLayoutId id="2147483708" r:id="rId10"/>
    <p:sldLayoutId id="2147483711" r:id="rId11"/>
    <p:sldLayoutId id="2147483713" r:id="rId12"/>
    <p:sldLayoutId id="2147483732" r:id="rId13"/>
    <p:sldLayoutId id="2147483709" r:id="rId14"/>
  </p:sldLayoutIdLst>
  <p:hf sldNum="0" hdr="0" ftr="0" dt="0"/>
  <p:txStyles>
    <p:titleStyle>
      <a:lvl1pPr algn="l" defTabSz="914400" rtl="0" eaLnBrk="1" latinLnBrk="0" hangingPunct="1">
        <a:lnSpc>
          <a:spcPct val="90000"/>
        </a:lnSpc>
        <a:spcBef>
          <a:spcPct val="0"/>
        </a:spcBef>
        <a:buNone/>
        <a:defRPr sz="4400" b="0" i="0" kern="1200" spc="-30" baseline="0">
          <a:solidFill>
            <a:schemeClr val="tx1"/>
          </a:solidFill>
          <a:latin typeface="Haas Grot Text 65 Medium" panose="020D0504030502050203" pitchFamily="34" charset="77"/>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96E85-A5AA-5745-8D66-02A789CFEC78}"/>
              </a:ext>
            </a:extLst>
          </p:cNvPr>
          <p:cNvSpPr>
            <a:spLocks noGrp="1"/>
          </p:cNvSpPr>
          <p:nvPr>
            <p:ph type="title"/>
          </p:nvPr>
        </p:nvSpPr>
        <p:spPr>
          <a:xfrm>
            <a:off x="232913" y="252982"/>
            <a:ext cx="11714672"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B30A55DB-0351-124D-8459-45E54D5FE84C}"/>
              </a:ext>
            </a:extLst>
          </p:cNvPr>
          <p:cNvSpPr>
            <a:spLocks noGrp="1"/>
          </p:cNvSpPr>
          <p:nvPr>
            <p:ph type="body" idx="1"/>
          </p:nvPr>
        </p:nvSpPr>
        <p:spPr>
          <a:xfrm>
            <a:off x="232913" y="1713482"/>
            <a:ext cx="117146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5CA28AD8-2AA7-EA45-BFFC-D62FD5A5164A}"/>
              </a:ext>
            </a:extLst>
          </p:cNvPr>
          <p:cNvSpPr txBox="1">
            <a:spLocks/>
          </p:cNvSpPr>
          <p:nvPr userDrawn="1"/>
        </p:nvSpPr>
        <p:spPr>
          <a:xfrm>
            <a:off x="11613054" y="6461736"/>
            <a:ext cx="446674" cy="255403"/>
          </a:xfrm>
          <a:prstGeom prst="rect">
            <a:avLst/>
          </a:prstGeom>
        </p:spPr>
        <p:txBody>
          <a:bodyPr/>
          <a:lstStyle>
            <a:defPPr>
              <a:defRPr lang="en-US"/>
            </a:defPPr>
            <a:lvl1pPr marL="0" algn="r"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8ABF37-F78C-634D-882F-9DADA92B53B5}" type="slidenum">
              <a:rPr lang="en-US" sz="1000" smtClean="0">
                <a:solidFill>
                  <a:schemeClr val="tx1"/>
                </a:solidFill>
                <a:latin typeface="Haas Grot Text 55 Roman" panose="020D0504030502050203" pitchFamily="34" charset="77"/>
              </a:rPr>
              <a:pPr/>
              <a:t>‹#›</a:t>
            </a:fld>
            <a:endParaRPr lang="en-US" sz="1000">
              <a:solidFill>
                <a:schemeClr val="tx1"/>
              </a:solidFill>
              <a:latin typeface="Haas Grot Text 55 Roman" panose="020D0504030502050203" pitchFamily="34" charset="77"/>
            </a:endParaRPr>
          </a:p>
        </p:txBody>
      </p:sp>
    </p:spTree>
    <p:extLst>
      <p:ext uri="{BB962C8B-B14F-4D97-AF65-F5344CB8AC3E}">
        <p14:creationId xmlns:p14="http://schemas.microsoft.com/office/powerpoint/2010/main" val="2007671900"/>
      </p:ext>
    </p:extLst>
  </p:cSld>
  <p:clrMap bg1="dk1" tx1="lt1" bg2="dk2" tx2="lt2" accent1="accent1" accent2="accent2" accent3="accent3" accent4="accent4" accent5="accent5" accent6="accent6" hlink="hlink" folHlink="folHlink"/>
  <p:sldLayoutIdLst>
    <p:sldLayoutId id="2147483679" r:id="rId1"/>
    <p:sldLayoutId id="2147483681" r:id="rId2"/>
    <p:sldLayoutId id="2147483683" r:id="rId3"/>
    <p:sldLayoutId id="2147483717" r:id="rId4"/>
    <p:sldLayoutId id="2147483724" r:id="rId5"/>
    <p:sldLayoutId id="2147483721" r:id="rId6"/>
    <p:sldLayoutId id="2147483686" r:id="rId7"/>
    <p:sldLayoutId id="2147483712" r:id="rId8"/>
    <p:sldLayoutId id="2147483714" r:id="rId9"/>
    <p:sldLayoutId id="2147483733" r:id="rId10"/>
    <p:sldLayoutId id="2147483710" r:id="rId11"/>
  </p:sldLayoutIdLst>
  <p:hf sldNum="0" hdr="0" ftr="0" dt="0"/>
  <p:txStyles>
    <p:titleStyle>
      <a:lvl1pPr algn="l" defTabSz="914400" rtl="0" eaLnBrk="1" latinLnBrk="0" hangingPunct="1">
        <a:lnSpc>
          <a:spcPct val="90000"/>
        </a:lnSpc>
        <a:spcBef>
          <a:spcPct val="0"/>
        </a:spcBef>
        <a:buNone/>
        <a:defRPr sz="4400" b="0" i="0" kern="1200" spc="-30" baseline="0">
          <a:solidFill>
            <a:schemeClr val="tx1"/>
          </a:solidFill>
          <a:latin typeface="Haas Grot Text 65 Medium" panose="020D0504030502050203" pitchFamily="34" charset="77"/>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strike="noStrike" kern="1200" spc="-30" baseline="0">
          <a:solidFill>
            <a:schemeClr val="tx1"/>
          </a:solidFill>
          <a:latin typeface="Haas Grot Text 55 Roman" panose="020D0504030502050203" pitchFamily="34" charset="77"/>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strike="noStrike" kern="1200" spc="-30" baseline="0">
          <a:solidFill>
            <a:schemeClr val="tx1"/>
          </a:solidFill>
          <a:latin typeface="Haas Grot Text 55 Roman" panose="020D0504030502050203" pitchFamily="34" charset="77"/>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strike="noStrike" kern="1200" spc="-30" baseline="0">
          <a:solidFill>
            <a:schemeClr val="tx1"/>
          </a:solidFill>
          <a:latin typeface="Haas Grot Text 55 Roman" panose="020D0504030502050203" pitchFamily="34" charset="77"/>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strike="noStrike" kern="1200" spc="-30" baseline="0">
          <a:solidFill>
            <a:schemeClr val="tx1"/>
          </a:solidFill>
          <a:latin typeface="Haas Grot Text 55 Roman" panose="020D0504030502050203" pitchFamily="34" charset="77"/>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strike="noStrike" kern="1200" spc="-30" baseline="0">
          <a:solidFill>
            <a:schemeClr val="tx1"/>
          </a:solidFill>
          <a:latin typeface="Haas Grot Text 55 Roman" panose="020D05040305020502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1.svg"/><Relationship Id="rId4" Type="http://schemas.openxmlformats.org/officeDocument/2006/relationships/image" Target="../media/image26.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kindato.com" TargetMode="External"/><Relationship Id="rId13" Type="http://schemas.openxmlformats.org/officeDocument/2006/relationships/hyperlink" Target="https://twitter.com/KindatoCorp" TargetMode="External"/><Relationship Id="rId3" Type="http://schemas.openxmlformats.org/officeDocument/2006/relationships/hyperlink" Target="https://twitter.com/GimmalSoftware" TargetMode="External"/><Relationship Id="rId7" Type="http://schemas.openxmlformats.org/officeDocument/2006/relationships/hyperlink" Target="mailto:Dean.Misenhimer@gimmal.com" TargetMode="External"/><Relationship Id="rId12" Type="http://schemas.openxmlformats.org/officeDocument/2006/relationships/hyperlink" Target="https://www.facebook.com/KindatoCorp" TargetMode="External"/><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Gimmal.com" TargetMode="External"/><Relationship Id="rId11" Type="http://schemas.openxmlformats.org/officeDocument/2006/relationships/image" Target="../media/image10.png"/><Relationship Id="rId5" Type="http://schemas.openxmlformats.org/officeDocument/2006/relationships/hyperlink" Target="https://www.youtube.com/@GimmalSolutions" TargetMode="External"/><Relationship Id="rId15" Type="http://schemas.openxmlformats.org/officeDocument/2006/relationships/hyperlink" Target="https://www.youtube.com/channel/UCGVsJ4wu8brY4ycsI2klmvQ" TargetMode="External"/><Relationship Id="rId10" Type="http://schemas.openxmlformats.org/officeDocument/2006/relationships/image" Target="../media/image2.png"/><Relationship Id="rId4" Type="http://schemas.openxmlformats.org/officeDocument/2006/relationships/hyperlink" Target="https://www.linkedin.com/company/gimmal/" TargetMode="External"/><Relationship Id="rId9" Type="http://schemas.openxmlformats.org/officeDocument/2006/relationships/hyperlink" Target="mailto:Jason.Velasco@kindato.com" TargetMode="External"/><Relationship Id="rId14" Type="http://schemas.openxmlformats.org/officeDocument/2006/relationships/hyperlink" Target="https://www.linkedin.com/company/71476787/adm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hyperlink" Target="https://kindato.com/infogov-m365/" TargetMode="External"/><Relationship Id="rId13" Type="http://schemas.openxmlformats.org/officeDocument/2006/relationships/image" Target="../media/image16.png"/><Relationship Id="rId3" Type="http://schemas.microsoft.com/office/2018/10/relationships/comments" Target="../comments/modernComment_EBD_A096E068.xml"/><Relationship Id="rId7" Type="http://schemas.openxmlformats.org/officeDocument/2006/relationships/image" Target="../media/image13.png"/><Relationship Id="rId12" Type="http://schemas.openxmlformats.org/officeDocument/2006/relationships/hyperlink" Target="https://kindato.com/migrate-as-a-service/"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hyperlink" Target="https://kindato.com/m365-ediscovery/" TargetMode="External"/><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hyperlink" Target="https://kindato.com/recquest/" TargetMode="External"/><Relationship Id="rId4" Type="http://schemas.openxmlformats.org/officeDocument/2006/relationships/image" Target="../media/image12.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5000">
              <a:schemeClr val="bg2"/>
            </a:gs>
            <a:gs pos="100000">
              <a:srgbClr val="003253"/>
            </a:gs>
          </a:gsLst>
          <a:lin ang="27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2A3BCF-E247-BB1A-940D-99DB945688F3}"/>
              </a:ext>
            </a:extLst>
          </p:cNvPr>
          <p:cNvSpPr/>
          <p:nvPr/>
        </p:nvSpPr>
        <p:spPr>
          <a:xfrm>
            <a:off x="0" y="0"/>
            <a:ext cx="12192000" cy="6858000"/>
          </a:xfrm>
          <a:prstGeom prst="rect">
            <a:avLst/>
          </a:prstGeom>
          <a:gradFill flip="none" rotWithShape="1">
            <a:gsLst>
              <a:gs pos="0">
                <a:schemeClr val="bg2"/>
              </a:gs>
              <a:gs pos="100000">
                <a:srgbClr val="001128">
                  <a:alpha val="18000"/>
                </a:srgb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28F5E04B-B4DD-BC4F-B950-1749FC233A3D}"/>
              </a:ext>
            </a:extLst>
          </p:cNvPr>
          <p:cNvSpPr>
            <a:spLocks noGrp="1"/>
          </p:cNvSpPr>
          <p:nvPr>
            <p:ph type="ctrTitle"/>
          </p:nvPr>
        </p:nvSpPr>
        <p:spPr>
          <a:xfrm>
            <a:off x="826103" y="1698907"/>
            <a:ext cx="7180612" cy="1303271"/>
          </a:xfrm>
        </p:spPr>
        <p:txBody>
          <a:bodyPr/>
          <a:lstStyle/>
          <a:p>
            <a:r>
              <a:rPr lang="en-US" sz="4000" b="1">
                <a:gradFill flip="none" rotWithShape="1">
                  <a:gsLst>
                    <a:gs pos="45000">
                      <a:schemeClr val="tx1"/>
                    </a:gs>
                    <a:gs pos="100000">
                      <a:schemeClr val="accent3">
                        <a:lumMod val="20000"/>
                        <a:lumOff val="80000"/>
                      </a:schemeClr>
                    </a:gs>
                  </a:gsLst>
                  <a:lin ang="5400000" scaled="1"/>
                  <a:tileRect/>
                </a:gradFill>
                <a:latin typeface="Arial" panose="020B0604020202020204" pitchFamily="34" charset="0"/>
              </a:rPr>
              <a:t>Who Owns IG Implementations In M365 Migrations? </a:t>
            </a:r>
          </a:p>
        </p:txBody>
      </p:sp>
      <p:sp>
        <p:nvSpPr>
          <p:cNvPr id="3" name="Subtitle 2">
            <a:extLst>
              <a:ext uri="{FF2B5EF4-FFF2-40B4-BE49-F238E27FC236}">
                <a16:creationId xmlns:a16="http://schemas.microsoft.com/office/drawing/2014/main" id="{6F2DB50E-FE8C-9140-9102-2B2EC5963196}"/>
              </a:ext>
            </a:extLst>
          </p:cNvPr>
          <p:cNvSpPr>
            <a:spLocks noGrp="1"/>
          </p:cNvSpPr>
          <p:nvPr>
            <p:ph type="subTitle" idx="1"/>
          </p:nvPr>
        </p:nvSpPr>
        <p:spPr>
          <a:xfrm>
            <a:off x="826103" y="3002178"/>
            <a:ext cx="5322755" cy="426822"/>
          </a:xfrm>
        </p:spPr>
        <p:txBody>
          <a:bodyPr vert="horz" lIns="91440" tIns="45720" rIns="91440" bIns="45720" rtlCol="0" anchor="t">
            <a:normAutofit/>
          </a:bodyPr>
          <a:lstStyle/>
          <a:p>
            <a:r>
              <a:rPr lang="en-US" dirty="0">
                <a:solidFill>
                  <a:schemeClr val="tx2">
                    <a:lumMod val="75000"/>
                  </a:schemeClr>
                </a:solidFill>
                <a:latin typeface="Arial"/>
                <a:cs typeface="Arial"/>
              </a:rPr>
              <a:t>Gimmal &amp; Kindato - ACEDS Webinar</a:t>
            </a:r>
          </a:p>
        </p:txBody>
      </p:sp>
      <p:sp>
        <p:nvSpPr>
          <p:cNvPr id="6" name="Rectangle 5">
            <a:extLst>
              <a:ext uri="{FF2B5EF4-FFF2-40B4-BE49-F238E27FC236}">
                <a16:creationId xmlns:a16="http://schemas.microsoft.com/office/drawing/2014/main" id="{273958D3-7890-CEEA-5AEF-670DFEEBB7EA}"/>
              </a:ext>
            </a:extLst>
          </p:cNvPr>
          <p:cNvSpPr/>
          <p:nvPr/>
        </p:nvSpPr>
        <p:spPr>
          <a:xfrm>
            <a:off x="0" y="1834727"/>
            <a:ext cx="93785" cy="141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BCAAA5EA-F183-8A5E-3E35-8E1CCAE5E7F0}"/>
              </a:ext>
            </a:extLst>
          </p:cNvPr>
          <p:cNvGrpSpPr/>
          <p:nvPr/>
        </p:nvGrpSpPr>
        <p:grpSpPr>
          <a:xfrm>
            <a:off x="826103" y="4213860"/>
            <a:ext cx="2980679" cy="1173060"/>
            <a:chOff x="826103" y="4732271"/>
            <a:chExt cx="3928778" cy="1546189"/>
          </a:xfrm>
        </p:grpSpPr>
        <p:pic>
          <p:nvPicPr>
            <p:cNvPr id="13" name="Graphic 12">
              <a:extLst>
                <a:ext uri="{FF2B5EF4-FFF2-40B4-BE49-F238E27FC236}">
                  <a16:creationId xmlns:a16="http://schemas.microsoft.com/office/drawing/2014/main" id="{4EF61A2A-DE91-E35B-EA46-ACE2EDB8A4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103" y="4732271"/>
              <a:ext cx="1938338" cy="1546189"/>
            </a:xfrm>
            <a:prstGeom prst="rect">
              <a:avLst/>
            </a:prstGeom>
          </p:spPr>
        </p:pic>
        <p:pic>
          <p:nvPicPr>
            <p:cNvPr id="15" name="Graphic 14">
              <a:extLst>
                <a:ext uri="{FF2B5EF4-FFF2-40B4-BE49-F238E27FC236}">
                  <a16:creationId xmlns:a16="http://schemas.microsoft.com/office/drawing/2014/main" id="{B222CF1A-4E4C-2BBE-6D67-0BC4FA26CE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2309" y="5074890"/>
              <a:ext cx="1822572" cy="1054794"/>
            </a:xfrm>
            <a:prstGeom prst="rect">
              <a:avLst/>
            </a:prstGeom>
          </p:spPr>
        </p:pic>
      </p:grpSp>
    </p:spTree>
    <p:extLst>
      <p:ext uri="{BB962C8B-B14F-4D97-AF65-F5344CB8AC3E}">
        <p14:creationId xmlns:p14="http://schemas.microsoft.com/office/powerpoint/2010/main" val="390131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E1E8BC-2D36-DC75-44EA-E269F381E6C9}"/>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1C9449EB-9133-3F68-4BAD-3BDA275D8C38}"/>
              </a:ext>
            </a:extLst>
          </p:cNvPr>
          <p:cNvSpPr>
            <a:spLocks noGrp="1"/>
          </p:cNvSpPr>
          <p:nvPr>
            <p:ph type="title"/>
          </p:nvPr>
        </p:nvSpPr>
        <p:spPr>
          <a:xfrm>
            <a:off x="217289" y="220424"/>
            <a:ext cx="11754752" cy="716981"/>
          </a:xfrm>
        </p:spPr>
        <p:txBody>
          <a:bodyPr/>
          <a:lstStyle/>
          <a:p>
            <a:r>
              <a:rPr lang="en-US" sz="3600" dirty="0">
                <a:latin typeface="Arial" panose="020B0604020202020204" pitchFamily="34" charset="0"/>
                <a:ea typeface="Roboto"/>
              </a:rPr>
              <a:t>M365 Migration Implementation Roadmap</a:t>
            </a:r>
            <a:endParaRPr lang="en-US" sz="3600" dirty="0">
              <a:solidFill>
                <a:srgbClr val="262626"/>
              </a:solidFill>
              <a:latin typeface="Arial" panose="020B0604020202020204" pitchFamily="34" charset="0"/>
              <a:ea typeface="Roboto"/>
            </a:endParaRPr>
          </a:p>
          <a:p>
            <a:endParaRPr lang="en-US" dirty="0">
              <a:latin typeface="Arial" panose="020B0604020202020204" pitchFamily="34" charset="0"/>
            </a:endParaRPr>
          </a:p>
        </p:txBody>
      </p:sp>
      <p:sp>
        <p:nvSpPr>
          <p:cNvPr id="2" name="Rectangle: Rounded Corners 1">
            <a:extLst>
              <a:ext uri="{FF2B5EF4-FFF2-40B4-BE49-F238E27FC236}">
                <a16:creationId xmlns:a16="http://schemas.microsoft.com/office/drawing/2014/main" id="{49EDE745-ADDE-5FA8-D1A3-9852C6F2E7BE}"/>
              </a:ext>
            </a:extLst>
          </p:cNvPr>
          <p:cNvSpPr/>
          <p:nvPr/>
        </p:nvSpPr>
        <p:spPr>
          <a:xfrm>
            <a:off x="864358" y="1165802"/>
            <a:ext cx="10463284" cy="4620686"/>
          </a:xfrm>
          <a:prstGeom prst="roundRect">
            <a:avLst>
              <a:gd name="adj" fmla="val 46801"/>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5">
            <a:extLst>
              <a:ext uri="{FF2B5EF4-FFF2-40B4-BE49-F238E27FC236}">
                <a16:creationId xmlns:a16="http://schemas.microsoft.com/office/drawing/2014/main" id="{069A69E3-E4A9-1DB3-3C23-A4128E815B31}"/>
              </a:ext>
            </a:extLst>
          </p:cNvPr>
          <p:cNvSpPr>
            <a:spLocks noChangeArrowheads="1"/>
          </p:cNvSpPr>
          <p:nvPr/>
        </p:nvSpPr>
        <p:spPr bwMode="auto">
          <a:xfrm>
            <a:off x="9928816" y="667786"/>
            <a:ext cx="1114991" cy="1114991"/>
          </a:xfrm>
          <a:prstGeom prst="ellipse">
            <a:avLst/>
          </a:prstGeom>
          <a:gradFill>
            <a:gsLst>
              <a:gs pos="100000">
                <a:srgbClr val="0044CC"/>
              </a:gs>
              <a:gs pos="37000">
                <a:schemeClr val="bg1">
                  <a:lumMod val="50000"/>
                  <a:lumOff val="50000"/>
                </a:schemeClr>
              </a:gs>
            </a:gsLst>
            <a:lin ang="5400000" scaled="0"/>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3" name="Freeform 9">
            <a:extLst>
              <a:ext uri="{FF2B5EF4-FFF2-40B4-BE49-F238E27FC236}">
                <a16:creationId xmlns:a16="http://schemas.microsoft.com/office/drawing/2014/main" id="{01B64D3C-91C0-EA34-BA6B-2A9908DDB927}"/>
              </a:ext>
            </a:extLst>
          </p:cNvPr>
          <p:cNvSpPr>
            <a:spLocks/>
          </p:cNvSpPr>
          <p:nvPr/>
        </p:nvSpPr>
        <p:spPr bwMode="auto">
          <a:xfrm>
            <a:off x="7423961" y="3122082"/>
            <a:ext cx="1538275" cy="678803"/>
          </a:xfrm>
          <a:custGeom>
            <a:avLst/>
            <a:gdLst>
              <a:gd name="T0" fmla="*/ 44 w 596"/>
              <a:gd name="T1" fmla="*/ 263 h 263"/>
              <a:gd name="T2" fmla="*/ 0 w 596"/>
              <a:gd name="T3" fmla="*/ 220 h 263"/>
              <a:gd name="T4" fmla="*/ 218 w 596"/>
              <a:gd name="T5" fmla="*/ 0 h 263"/>
              <a:gd name="T6" fmla="*/ 596 w 596"/>
              <a:gd name="T7" fmla="*/ 0 h 263"/>
              <a:gd name="T8" fmla="*/ 596 w 596"/>
              <a:gd name="T9" fmla="*/ 63 h 263"/>
              <a:gd name="T10" fmla="*/ 244 w 596"/>
              <a:gd name="T11" fmla="*/ 63 h 263"/>
              <a:gd name="T12" fmla="*/ 44 w 596"/>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596" h="263">
                <a:moveTo>
                  <a:pt x="44" y="263"/>
                </a:moveTo>
                <a:lnTo>
                  <a:pt x="0" y="220"/>
                </a:lnTo>
                <a:lnTo>
                  <a:pt x="218" y="0"/>
                </a:lnTo>
                <a:lnTo>
                  <a:pt x="596" y="0"/>
                </a:lnTo>
                <a:lnTo>
                  <a:pt x="596" y="63"/>
                </a:lnTo>
                <a:lnTo>
                  <a:pt x="244" y="63"/>
                </a:lnTo>
                <a:lnTo>
                  <a:pt x="44" y="263"/>
                </a:lnTo>
                <a:close/>
              </a:path>
            </a:pathLst>
          </a:custGeom>
          <a:solidFill>
            <a:srgbClr val="0062B8"/>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5" name="Oval 5">
            <a:extLst>
              <a:ext uri="{FF2B5EF4-FFF2-40B4-BE49-F238E27FC236}">
                <a16:creationId xmlns:a16="http://schemas.microsoft.com/office/drawing/2014/main" id="{6DE4715C-F69C-02ED-3B83-ACFAA4AA601C}"/>
              </a:ext>
            </a:extLst>
          </p:cNvPr>
          <p:cNvSpPr>
            <a:spLocks noChangeArrowheads="1"/>
          </p:cNvSpPr>
          <p:nvPr/>
        </p:nvSpPr>
        <p:spPr bwMode="auto">
          <a:xfrm>
            <a:off x="989536" y="3947166"/>
            <a:ext cx="1114991" cy="1114991"/>
          </a:xfrm>
          <a:prstGeom prst="ellipse">
            <a:avLst/>
          </a:prstGeom>
          <a:gradFill>
            <a:gsLst>
              <a:gs pos="0">
                <a:srgbClr val="ABFFFF"/>
              </a:gs>
              <a:gs pos="100000">
                <a:schemeClr val="accent2">
                  <a:lumMod val="60000"/>
                  <a:lumOff val="40000"/>
                </a:schemeClr>
              </a:gs>
            </a:gsLst>
            <a:lin ang="5400000" scaled="1"/>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7" name="Freeform 6">
            <a:extLst>
              <a:ext uri="{FF2B5EF4-FFF2-40B4-BE49-F238E27FC236}">
                <a16:creationId xmlns:a16="http://schemas.microsoft.com/office/drawing/2014/main" id="{171C16F3-A620-72D9-33E5-77F20D71853F}"/>
              </a:ext>
            </a:extLst>
          </p:cNvPr>
          <p:cNvSpPr>
            <a:spLocks/>
          </p:cNvSpPr>
          <p:nvPr/>
        </p:nvSpPr>
        <p:spPr bwMode="auto">
          <a:xfrm>
            <a:off x="1490250" y="5326899"/>
            <a:ext cx="1543436" cy="678803"/>
          </a:xfrm>
          <a:custGeom>
            <a:avLst/>
            <a:gdLst>
              <a:gd name="T0" fmla="*/ 44 w 598"/>
              <a:gd name="T1" fmla="*/ 263 h 263"/>
              <a:gd name="T2" fmla="*/ 0 w 598"/>
              <a:gd name="T3" fmla="*/ 219 h 263"/>
              <a:gd name="T4" fmla="*/ 218 w 598"/>
              <a:gd name="T5" fmla="*/ 0 h 263"/>
              <a:gd name="T6" fmla="*/ 598 w 598"/>
              <a:gd name="T7" fmla="*/ 0 h 263"/>
              <a:gd name="T8" fmla="*/ 598 w 598"/>
              <a:gd name="T9" fmla="*/ 63 h 263"/>
              <a:gd name="T10" fmla="*/ 246 w 598"/>
              <a:gd name="T11" fmla="*/ 63 h 263"/>
              <a:gd name="T12" fmla="*/ 44 w 598"/>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598" h="263">
                <a:moveTo>
                  <a:pt x="44" y="263"/>
                </a:moveTo>
                <a:lnTo>
                  <a:pt x="0" y="219"/>
                </a:lnTo>
                <a:lnTo>
                  <a:pt x="218" y="0"/>
                </a:lnTo>
                <a:lnTo>
                  <a:pt x="598" y="0"/>
                </a:lnTo>
                <a:lnTo>
                  <a:pt x="598" y="63"/>
                </a:lnTo>
                <a:lnTo>
                  <a:pt x="246" y="63"/>
                </a:lnTo>
                <a:lnTo>
                  <a:pt x="44" y="263"/>
                </a:lnTo>
                <a:close/>
              </a:path>
            </a:pathLst>
          </a:custGeom>
          <a:solidFill>
            <a:srgbClr val="ABFFFF"/>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9" name="Freeform 7">
            <a:extLst>
              <a:ext uri="{FF2B5EF4-FFF2-40B4-BE49-F238E27FC236}">
                <a16:creationId xmlns:a16="http://schemas.microsoft.com/office/drawing/2014/main" id="{1DDF9A0F-B392-967D-0F16-F42EF992372A}"/>
              </a:ext>
            </a:extLst>
          </p:cNvPr>
          <p:cNvSpPr>
            <a:spLocks/>
          </p:cNvSpPr>
          <p:nvPr/>
        </p:nvSpPr>
        <p:spPr bwMode="auto">
          <a:xfrm>
            <a:off x="2974324" y="4784889"/>
            <a:ext cx="1538275" cy="678803"/>
          </a:xfrm>
          <a:custGeom>
            <a:avLst/>
            <a:gdLst>
              <a:gd name="T0" fmla="*/ 43 w 596"/>
              <a:gd name="T1" fmla="*/ 263 h 263"/>
              <a:gd name="T2" fmla="*/ 0 w 596"/>
              <a:gd name="T3" fmla="*/ 219 h 263"/>
              <a:gd name="T4" fmla="*/ 218 w 596"/>
              <a:gd name="T5" fmla="*/ 0 h 263"/>
              <a:gd name="T6" fmla="*/ 596 w 596"/>
              <a:gd name="T7" fmla="*/ 0 h 263"/>
              <a:gd name="T8" fmla="*/ 596 w 596"/>
              <a:gd name="T9" fmla="*/ 63 h 263"/>
              <a:gd name="T10" fmla="*/ 245 w 596"/>
              <a:gd name="T11" fmla="*/ 63 h 263"/>
              <a:gd name="T12" fmla="*/ 43 w 596"/>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596" h="263">
                <a:moveTo>
                  <a:pt x="43" y="263"/>
                </a:moveTo>
                <a:lnTo>
                  <a:pt x="0" y="219"/>
                </a:lnTo>
                <a:lnTo>
                  <a:pt x="218" y="0"/>
                </a:lnTo>
                <a:lnTo>
                  <a:pt x="596" y="0"/>
                </a:lnTo>
                <a:lnTo>
                  <a:pt x="596" y="63"/>
                </a:lnTo>
                <a:lnTo>
                  <a:pt x="245" y="63"/>
                </a:lnTo>
                <a:lnTo>
                  <a:pt x="43" y="263"/>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1" name="Freeform 8">
            <a:extLst>
              <a:ext uri="{FF2B5EF4-FFF2-40B4-BE49-F238E27FC236}">
                <a16:creationId xmlns:a16="http://schemas.microsoft.com/office/drawing/2014/main" id="{E21B40C5-DAA6-DDA2-77EB-7F013D7F449E}"/>
              </a:ext>
            </a:extLst>
          </p:cNvPr>
          <p:cNvSpPr>
            <a:spLocks/>
          </p:cNvSpPr>
          <p:nvPr/>
        </p:nvSpPr>
        <p:spPr bwMode="auto">
          <a:xfrm>
            <a:off x="4458396" y="4242880"/>
            <a:ext cx="1535693" cy="678803"/>
          </a:xfrm>
          <a:custGeom>
            <a:avLst/>
            <a:gdLst>
              <a:gd name="T0" fmla="*/ 43 w 595"/>
              <a:gd name="T1" fmla="*/ 263 h 263"/>
              <a:gd name="T2" fmla="*/ 0 w 595"/>
              <a:gd name="T3" fmla="*/ 219 h 263"/>
              <a:gd name="T4" fmla="*/ 218 w 595"/>
              <a:gd name="T5" fmla="*/ 0 h 263"/>
              <a:gd name="T6" fmla="*/ 595 w 595"/>
              <a:gd name="T7" fmla="*/ 0 h 263"/>
              <a:gd name="T8" fmla="*/ 595 w 595"/>
              <a:gd name="T9" fmla="*/ 63 h 263"/>
              <a:gd name="T10" fmla="*/ 243 w 595"/>
              <a:gd name="T11" fmla="*/ 63 h 263"/>
              <a:gd name="T12" fmla="*/ 43 w 595"/>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595" h="263">
                <a:moveTo>
                  <a:pt x="43" y="263"/>
                </a:moveTo>
                <a:lnTo>
                  <a:pt x="0" y="219"/>
                </a:lnTo>
                <a:lnTo>
                  <a:pt x="218" y="0"/>
                </a:lnTo>
                <a:lnTo>
                  <a:pt x="595" y="0"/>
                </a:lnTo>
                <a:lnTo>
                  <a:pt x="595" y="63"/>
                </a:lnTo>
                <a:lnTo>
                  <a:pt x="243" y="63"/>
                </a:lnTo>
                <a:lnTo>
                  <a:pt x="43" y="263"/>
                </a:lnTo>
                <a:close/>
              </a:path>
            </a:pathLst>
          </a:custGeom>
          <a:solidFill>
            <a:srgbClr val="69A9E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3" name="Freeform 9">
            <a:extLst>
              <a:ext uri="{FF2B5EF4-FFF2-40B4-BE49-F238E27FC236}">
                <a16:creationId xmlns:a16="http://schemas.microsoft.com/office/drawing/2014/main" id="{CB56D0A2-BA39-5D7F-C688-1695B8A6ACA8}"/>
              </a:ext>
            </a:extLst>
          </p:cNvPr>
          <p:cNvSpPr>
            <a:spLocks/>
          </p:cNvSpPr>
          <p:nvPr/>
        </p:nvSpPr>
        <p:spPr bwMode="auto">
          <a:xfrm>
            <a:off x="5939888" y="3700871"/>
            <a:ext cx="1538275" cy="678803"/>
          </a:xfrm>
          <a:custGeom>
            <a:avLst/>
            <a:gdLst>
              <a:gd name="T0" fmla="*/ 44 w 596"/>
              <a:gd name="T1" fmla="*/ 263 h 263"/>
              <a:gd name="T2" fmla="*/ 0 w 596"/>
              <a:gd name="T3" fmla="*/ 220 h 263"/>
              <a:gd name="T4" fmla="*/ 218 w 596"/>
              <a:gd name="T5" fmla="*/ 0 h 263"/>
              <a:gd name="T6" fmla="*/ 596 w 596"/>
              <a:gd name="T7" fmla="*/ 0 h 263"/>
              <a:gd name="T8" fmla="*/ 596 w 596"/>
              <a:gd name="T9" fmla="*/ 63 h 263"/>
              <a:gd name="T10" fmla="*/ 244 w 596"/>
              <a:gd name="T11" fmla="*/ 63 h 263"/>
              <a:gd name="T12" fmla="*/ 44 w 596"/>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596" h="263">
                <a:moveTo>
                  <a:pt x="44" y="263"/>
                </a:moveTo>
                <a:lnTo>
                  <a:pt x="0" y="220"/>
                </a:lnTo>
                <a:lnTo>
                  <a:pt x="218" y="0"/>
                </a:lnTo>
                <a:lnTo>
                  <a:pt x="596" y="0"/>
                </a:lnTo>
                <a:lnTo>
                  <a:pt x="596" y="63"/>
                </a:lnTo>
                <a:lnTo>
                  <a:pt x="244" y="63"/>
                </a:lnTo>
                <a:lnTo>
                  <a:pt x="44" y="263"/>
                </a:lnTo>
                <a:close/>
              </a:path>
            </a:pathLst>
          </a:custGeom>
          <a:solidFill>
            <a:srgbClr val="5C98FF"/>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5" name="Oval 11">
            <a:extLst>
              <a:ext uri="{FF2B5EF4-FFF2-40B4-BE49-F238E27FC236}">
                <a16:creationId xmlns:a16="http://schemas.microsoft.com/office/drawing/2014/main" id="{42F3A0A9-3875-B5FB-D333-384C0FFBE1DA}"/>
              </a:ext>
            </a:extLst>
          </p:cNvPr>
          <p:cNvSpPr>
            <a:spLocks noChangeArrowheads="1"/>
          </p:cNvSpPr>
          <p:nvPr/>
        </p:nvSpPr>
        <p:spPr bwMode="auto">
          <a:xfrm>
            <a:off x="1376005" y="5763089"/>
            <a:ext cx="339472" cy="338111"/>
          </a:xfrm>
          <a:prstGeom prst="ellipse">
            <a:avLst/>
          </a:prstGeom>
          <a:solidFill>
            <a:srgbClr val="D1FFFF"/>
          </a:solidFill>
          <a:ln>
            <a:solidFill>
              <a:schemeClr val="bg1"/>
            </a:solidFill>
          </a:ln>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6" name="Freeform 12">
            <a:extLst>
              <a:ext uri="{FF2B5EF4-FFF2-40B4-BE49-F238E27FC236}">
                <a16:creationId xmlns:a16="http://schemas.microsoft.com/office/drawing/2014/main" id="{9416AADA-0F63-36D9-4E61-60F0B657E903}"/>
              </a:ext>
            </a:extLst>
          </p:cNvPr>
          <p:cNvSpPr>
            <a:spLocks noEditPoints="1"/>
          </p:cNvSpPr>
          <p:nvPr/>
        </p:nvSpPr>
        <p:spPr bwMode="auto">
          <a:xfrm>
            <a:off x="1335390" y="5721793"/>
            <a:ext cx="420703" cy="420703"/>
          </a:xfrm>
          <a:custGeom>
            <a:avLst/>
            <a:gdLst>
              <a:gd name="T0" fmla="*/ 51 w 101"/>
              <a:gd name="T1" fmla="*/ 101 h 101"/>
              <a:gd name="T2" fmla="*/ 0 w 101"/>
              <a:gd name="T3" fmla="*/ 50 h 101"/>
              <a:gd name="T4" fmla="*/ 51 w 101"/>
              <a:gd name="T5" fmla="*/ 0 h 101"/>
              <a:gd name="T6" fmla="*/ 101 w 101"/>
              <a:gd name="T7" fmla="*/ 50 h 101"/>
              <a:gd name="T8" fmla="*/ 51 w 101"/>
              <a:gd name="T9" fmla="*/ 101 h 101"/>
              <a:gd name="T10" fmla="*/ 51 w 101"/>
              <a:gd name="T11" fmla="*/ 20 h 101"/>
              <a:gd name="T12" fmla="*/ 20 w 101"/>
              <a:gd name="T13" fmla="*/ 50 h 101"/>
              <a:gd name="T14" fmla="*/ 51 w 101"/>
              <a:gd name="T15" fmla="*/ 81 h 101"/>
              <a:gd name="T16" fmla="*/ 81 w 101"/>
              <a:gd name="T17" fmla="*/ 50 h 101"/>
              <a:gd name="T18" fmla="*/ 51 w 101"/>
              <a:gd name="T19"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101"/>
                </a:moveTo>
                <a:cubicBezTo>
                  <a:pt x="23" y="101"/>
                  <a:pt x="0" y="78"/>
                  <a:pt x="0" y="50"/>
                </a:cubicBezTo>
                <a:cubicBezTo>
                  <a:pt x="0" y="23"/>
                  <a:pt x="23" y="0"/>
                  <a:pt x="51" y="0"/>
                </a:cubicBezTo>
                <a:cubicBezTo>
                  <a:pt x="78" y="0"/>
                  <a:pt x="101" y="23"/>
                  <a:pt x="101" y="50"/>
                </a:cubicBezTo>
                <a:cubicBezTo>
                  <a:pt x="101" y="78"/>
                  <a:pt x="78" y="101"/>
                  <a:pt x="51" y="101"/>
                </a:cubicBezTo>
                <a:close/>
                <a:moveTo>
                  <a:pt x="51" y="20"/>
                </a:moveTo>
                <a:cubicBezTo>
                  <a:pt x="34" y="20"/>
                  <a:pt x="20" y="34"/>
                  <a:pt x="20" y="50"/>
                </a:cubicBezTo>
                <a:cubicBezTo>
                  <a:pt x="20" y="67"/>
                  <a:pt x="34" y="81"/>
                  <a:pt x="51" y="81"/>
                </a:cubicBezTo>
                <a:cubicBezTo>
                  <a:pt x="67" y="81"/>
                  <a:pt x="81" y="67"/>
                  <a:pt x="81" y="50"/>
                </a:cubicBezTo>
                <a:cubicBezTo>
                  <a:pt x="81" y="34"/>
                  <a:pt x="67" y="20"/>
                  <a:pt x="51" y="20"/>
                </a:cubicBezTo>
                <a:close/>
              </a:path>
            </a:pathLst>
          </a:custGeom>
          <a:solidFill>
            <a:srgbClr val="ABFFFF"/>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9" name="Oval 13">
            <a:extLst>
              <a:ext uri="{FF2B5EF4-FFF2-40B4-BE49-F238E27FC236}">
                <a16:creationId xmlns:a16="http://schemas.microsoft.com/office/drawing/2014/main" id="{2235CAFB-2D28-4FCE-D4FD-5590EFFE65D9}"/>
              </a:ext>
            </a:extLst>
          </p:cNvPr>
          <p:cNvSpPr>
            <a:spLocks noChangeArrowheads="1"/>
          </p:cNvSpPr>
          <p:nvPr/>
        </p:nvSpPr>
        <p:spPr bwMode="auto">
          <a:xfrm>
            <a:off x="2468448" y="3411610"/>
            <a:ext cx="1114991" cy="1114991"/>
          </a:xfrm>
          <a:prstGeom prst="ellipse">
            <a:avLst/>
          </a:prstGeom>
          <a:gradFill>
            <a:gsLst>
              <a:gs pos="0">
                <a:srgbClr val="00B0F0"/>
              </a:gs>
              <a:gs pos="100000">
                <a:schemeClr val="bg1">
                  <a:lumMod val="50000"/>
                  <a:lumOff val="50000"/>
                </a:schemeClr>
              </a:gs>
            </a:gsLst>
            <a:lin ang="5400000" scaled="1"/>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51" name="Oval 15">
            <a:extLst>
              <a:ext uri="{FF2B5EF4-FFF2-40B4-BE49-F238E27FC236}">
                <a16:creationId xmlns:a16="http://schemas.microsoft.com/office/drawing/2014/main" id="{55DA451B-6BBA-B36C-EA5D-036D46EE1DEA}"/>
              </a:ext>
            </a:extLst>
          </p:cNvPr>
          <p:cNvSpPr>
            <a:spLocks noChangeArrowheads="1"/>
          </p:cNvSpPr>
          <p:nvPr/>
        </p:nvSpPr>
        <p:spPr bwMode="auto">
          <a:xfrm>
            <a:off x="2858789" y="5215235"/>
            <a:ext cx="339472" cy="339472"/>
          </a:xfrm>
          <a:prstGeom prst="ellipse">
            <a:avLst/>
          </a:prstGeom>
          <a:solidFill>
            <a:srgbClr val="3FCDFF"/>
          </a:solidFill>
          <a:ln>
            <a:solidFill>
              <a:schemeClr val="bg1"/>
            </a:solidFill>
          </a:ln>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52" name="Freeform 16">
            <a:extLst>
              <a:ext uri="{FF2B5EF4-FFF2-40B4-BE49-F238E27FC236}">
                <a16:creationId xmlns:a16="http://schemas.microsoft.com/office/drawing/2014/main" id="{91D90048-643F-9370-6415-7066383451F9}"/>
              </a:ext>
            </a:extLst>
          </p:cNvPr>
          <p:cNvSpPr>
            <a:spLocks noEditPoints="1"/>
          </p:cNvSpPr>
          <p:nvPr/>
        </p:nvSpPr>
        <p:spPr bwMode="auto">
          <a:xfrm>
            <a:off x="2819465" y="5177200"/>
            <a:ext cx="418121" cy="415541"/>
          </a:xfrm>
          <a:custGeom>
            <a:avLst/>
            <a:gdLst>
              <a:gd name="T0" fmla="*/ 50 w 100"/>
              <a:gd name="T1" fmla="*/ 100 h 100"/>
              <a:gd name="T2" fmla="*/ 0 w 100"/>
              <a:gd name="T3" fmla="*/ 50 h 100"/>
              <a:gd name="T4" fmla="*/ 50 w 100"/>
              <a:gd name="T5" fmla="*/ 0 h 100"/>
              <a:gd name="T6" fmla="*/ 100 w 100"/>
              <a:gd name="T7" fmla="*/ 50 h 100"/>
              <a:gd name="T8" fmla="*/ 50 w 100"/>
              <a:gd name="T9" fmla="*/ 100 h 100"/>
              <a:gd name="T10" fmla="*/ 50 w 100"/>
              <a:gd name="T11" fmla="*/ 19 h 100"/>
              <a:gd name="T12" fmla="*/ 19 w 100"/>
              <a:gd name="T13" fmla="*/ 50 h 100"/>
              <a:gd name="T14" fmla="*/ 50 w 100"/>
              <a:gd name="T15" fmla="*/ 80 h 100"/>
              <a:gd name="T16" fmla="*/ 80 w 100"/>
              <a:gd name="T17" fmla="*/ 50 h 100"/>
              <a:gd name="T18" fmla="*/ 50 w 100"/>
              <a:gd name="T19"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100"/>
                </a:moveTo>
                <a:cubicBezTo>
                  <a:pt x="22" y="100"/>
                  <a:pt x="0" y="77"/>
                  <a:pt x="0" y="50"/>
                </a:cubicBezTo>
                <a:cubicBezTo>
                  <a:pt x="0" y="22"/>
                  <a:pt x="22" y="0"/>
                  <a:pt x="50" y="0"/>
                </a:cubicBezTo>
                <a:cubicBezTo>
                  <a:pt x="77" y="0"/>
                  <a:pt x="100" y="22"/>
                  <a:pt x="100" y="50"/>
                </a:cubicBezTo>
                <a:cubicBezTo>
                  <a:pt x="100" y="77"/>
                  <a:pt x="77" y="100"/>
                  <a:pt x="50" y="100"/>
                </a:cubicBezTo>
                <a:close/>
                <a:moveTo>
                  <a:pt x="50" y="19"/>
                </a:moveTo>
                <a:cubicBezTo>
                  <a:pt x="33" y="19"/>
                  <a:pt x="19" y="33"/>
                  <a:pt x="19" y="50"/>
                </a:cubicBezTo>
                <a:cubicBezTo>
                  <a:pt x="19" y="67"/>
                  <a:pt x="33" y="80"/>
                  <a:pt x="50" y="80"/>
                </a:cubicBezTo>
                <a:cubicBezTo>
                  <a:pt x="67" y="80"/>
                  <a:pt x="80" y="67"/>
                  <a:pt x="80" y="50"/>
                </a:cubicBezTo>
                <a:cubicBezTo>
                  <a:pt x="80" y="33"/>
                  <a:pt x="67" y="19"/>
                  <a:pt x="50" y="19"/>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55" name="Oval 17">
            <a:extLst>
              <a:ext uri="{FF2B5EF4-FFF2-40B4-BE49-F238E27FC236}">
                <a16:creationId xmlns:a16="http://schemas.microsoft.com/office/drawing/2014/main" id="{E0020143-FB48-7DB2-D2FE-3ABA657BDBFA}"/>
              </a:ext>
            </a:extLst>
          </p:cNvPr>
          <p:cNvSpPr>
            <a:spLocks noChangeArrowheads="1"/>
          </p:cNvSpPr>
          <p:nvPr/>
        </p:nvSpPr>
        <p:spPr bwMode="auto">
          <a:xfrm>
            <a:off x="3947359" y="2864597"/>
            <a:ext cx="1114991" cy="1117257"/>
          </a:xfrm>
          <a:prstGeom prst="ellipse">
            <a:avLst/>
          </a:prstGeom>
          <a:gradFill>
            <a:gsLst>
              <a:gs pos="0">
                <a:srgbClr val="5C98FF"/>
              </a:gs>
              <a:gs pos="100000">
                <a:schemeClr val="bg1">
                  <a:lumMod val="50000"/>
                  <a:lumOff val="50000"/>
                </a:schemeClr>
              </a:gs>
            </a:gsLst>
            <a:lin ang="5400000" scaled="1"/>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57" name="Oval 19">
            <a:extLst>
              <a:ext uri="{FF2B5EF4-FFF2-40B4-BE49-F238E27FC236}">
                <a16:creationId xmlns:a16="http://schemas.microsoft.com/office/drawing/2014/main" id="{E10282D4-ECA4-17B0-4149-DE14D8F5F093}"/>
              </a:ext>
            </a:extLst>
          </p:cNvPr>
          <p:cNvSpPr>
            <a:spLocks noChangeArrowheads="1"/>
          </p:cNvSpPr>
          <p:nvPr/>
        </p:nvSpPr>
        <p:spPr bwMode="auto">
          <a:xfrm>
            <a:off x="4337698" y="4664192"/>
            <a:ext cx="339472" cy="339472"/>
          </a:xfrm>
          <a:prstGeom prst="ellipse">
            <a:avLst/>
          </a:prstGeom>
          <a:solidFill>
            <a:srgbClr val="9DC8EB"/>
          </a:solidFill>
          <a:ln>
            <a:solidFill>
              <a:schemeClr val="bg1"/>
            </a:solidFill>
          </a:ln>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58" name="Freeform 20">
            <a:extLst>
              <a:ext uri="{FF2B5EF4-FFF2-40B4-BE49-F238E27FC236}">
                <a16:creationId xmlns:a16="http://schemas.microsoft.com/office/drawing/2014/main" id="{B5CD9D9C-6385-DF4F-F3D5-17E92C4ABCA5}"/>
              </a:ext>
            </a:extLst>
          </p:cNvPr>
          <p:cNvSpPr>
            <a:spLocks noEditPoints="1"/>
          </p:cNvSpPr>
          <p:nvPr/>
        </p:nvSpPr>
        <p:spPr bwMode="auto">
          <a:xfrm>
            <a:off x="4298374" y="4624868"/>
            <a:ext cx="418121" cy="418121"/>
          </a:xfrm>
          <a:custGeom>
            <a:avLst/>
            <a:gdLst>
              <a:gd name="T0" fmla="*/ 50 w 100"/>
              <a:gd name="T1" fmla="*/ 100 h 100"/>
              <a:gd name="T2" fmla="*/ 0 w 100"/>
              <a:gd name="T3" fmla="*/ 50 h 100"/>
              <a:gd name="T4" fmla="*/ 50 w 100"/>
              <a:gd name="T5" fmla="*/ 0 h 100"/>
              <a:gd name="T6" fmla="*/ 100 w 100"/>
              <a:gd name="T7" fmla="*/ 50 h 100"/>
              <a:gd name="T8" fmla="*/ 50 w 100"/>
              <a:gd name="T9" fmla="*/ 100 h 100"/>
              <a:gd name="T10" fmla="*/ 50 w 100"/>
              <a:gd name="T11" fmla="*/ 19 h 100"/>
              <a:gd name="T12" fmla="*/ 19 w 100"/>
              <a:gd name="T13" fmla="*/ 50 h 100"/>
              <a:gd name="T14" fmla="*/ 50 w 100"/>
              <a:gd name="T15" fmla="*/ 80 h 100"/>
              <a:gd name="T16" fmla="*/ 81 w 100"/>
              <a:gd name="T17" fmla="*/ 50 h 100"/>
              <a:gd name="T18" fmla="*/ 50 w 100"/>
              <a:gd name="T19"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100"/>
                </a:moveTo>
                <a:cubicBezTo>
                  <a:pt x="22" y="100"/>
                  <a:pt x="0" y="77"/>
                  <a:pt x="0" y="50"/>
                </a:cubicBezTo>
                <a:cubicBezTo>
                  <a:pt x="0" y="22"/>
                  <a:pt x="22" y="0"/>
                  <a:pt x="50" y="0"/>
                </a:cubicBezTo>
                <a:cubicBezTo>
                  <a:pt x="78" y="0"/>
                  <a:pt x="100" y="22"/>
                  <a:pt x="100" y="50"/>
                </a:cubicBezTo>
                <a:cubicBezTo>
                  <a:pt x="100" y="77"/>
                  <a:pt x="78" y="100"/>
                  <a:pt x="50" y="100"/>
                </a:cubicBezTo>
                <a:close/>
                <a:moveTo>
                  <a:pt x="50" y="19"/>
                </a:moveTo>
                <a:cubicBezTo>
                  <a:pt x="33" y="19"/>
                  <a:pt x="19" y="33"/>
                  <a:pt x="19" y="50"/>
                </a:cubicBezTo>
                <a:cubicBezTo>
                  <a:pt x="19" y="67"/>
                  <a:pt x="33" y="80"/>
                  <a:pt x="50" y="80"/>
                </a:cubicBezTo>
                <a:cubicBezTo>
                  <a:pt x="67" y="80"/>
                  <a:pt x="81" y="67"/>
                  <a:pt x="81" y="50"/>
                </a:cubicBezTo>
                <a:cubicBezTo>
                  <a:pt x="81" y="33"/>
                  <a:pt x="67" y="19"/>
                  <a:pt x="50" y="19"/>
                </a:cubicBezTo>
                <a:close/>
              </a:path>
            </a:pathLst>
          </a:custGeom>
          <a:solidFill>
            <a:srgbClr val="69A9E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61" name="Oval 21">
            <a:extLst>
              <a:ext uri="{FF2B5EF4-FFF2-40B4-BE49-F238E27FC236}">
                <a16:creationId xmlns:a16="http://schemas.microsoft.com/office/drawing/2014/main" id="{F8411428-089A-7A28-76F2-3D055B637CE5}"/>
              </a:ext>
            </a:extLst>
          </p:cNvPr>
          <p:cNvSpPr>
            <a:spLocks noChangeArrowheads="1"/>
          </p:cNvSpPr>
          <p:nvPr/>
        </p:nvSpPr>
        <p:spPr bwMode="auto">
          <a:xfrm>
            <a:off x="5431432" y="2315978"/>
            <a:ext cx="1114991" cy="1114991"/>
          </a:xfrm>
          <a:prstGeom prst="ellipse">
            <a:avLst/>
          </a:prstGeom>
          <a:gradFill>
            <a:gsLst>
              <a:gs pos="0">
                <a:srgbClr val="5C98FF"/>
              </a:gs>
              <a:gs pos="100000">
                <a:schemeClr val="bg1">
                  <a:lumMod val="50000"/>
                  <a:lumOff val="50000"/>
                </a:schemeClr>
              </a:gs>
            </a:gsLst>
            <a:lin ang="5400000" scaled="1"/>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63" name="Oval 23">
            <a:extLst>
              <a:ext uri="{FF2B5EF4-FFF2-40B4-BE49-F238E27FC236}">
                <a16:creationId xmlns:a16="http://schemas.microsoft.com/office/drawing/2014/main" id="{BE6A1449-33B7-3A9A-F61F-FE19A845BAAF}"/>
              </a:ext>
            </a:extLst>
          </p:cNvPr>
          <p:cNvSpPr>
            <a:spLocks noChangeArrowheads="1"/>
          </p:cNvSpPr>
          <p:nvPr/>
        </p:nvSpPr>
        <p:spPr bwMode="auto">
          <a:xfrm>
            <a:off x="5817902" y="4114441"/>
            <a:ext cx="339472" cy="339472"/>
          </a:xfrm>
          <a:prstGeom prst="ellipse">
            <a:avLst/>
          </a:prstGeom>
          <a:solidFill>
            <a:srgbClr val="8BB4FF"/>
          </a:solidFill>
          <a:ln>
            <a:solidFill>
              <a:schemeClr val="bg1"/>
            </a:solidFill>
          </a:ln>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64" name="Freeform 24">
            <a:extLst>
              <a:ext uri="{FF2B5EF4-FFF2-40B4-BE49-F238E27FC236}">
                <a16:creationId xmlns:a16="http://schemas.microsoft.com/office/drawing/2014/main" id="{45DC8C60-378B-DFBA-99DF-F31D3A7C651E}"/>
              </a:ext>
            </a:extLst>
          </p:cNvPr>
          <p:cNvSpPr>
            <a:spLocks noEditPoints="1"/>
          </p:cNvSpPr>
          <p:nvPr/>
        </p:nvSpPr>
        <p:spPr bwMode="auto">
          <a:xfrm>
            <a:off x="5779867" y="4075117"/>
            <a:ext cx="415541" cy="418121"/>
          </a:xfrm>
          <a:custGeom>
            <a:avLst/>
            <a:gdLst>
              <a:gd name="T0" fmla="*/ 50 w 100"/>
              <a:gd name="T1" fmla="*/ 100 h 100"/>
              <a:gd name="T2" fmla="*/ 0 w 100"/>
              <a:gd name="T3" fmla="*/ 50 h 100"/>
              <a:gd name="T4" fmla="*/ 50 w 100"/>
              <a:gd name="T5" fmla="*/ 0 h 100"/>
              <a:gd name="T6" fmla="*/ 100 w 100"/>
              <a:gd name="T7" fmla="*/ 50 h 100"/>
              <a:gd name="T8" fmla="*/ 50 w 100"/>
              <a:gd name="T9" fmla="*/ 100 h 100"/>
              <a:gd name="T10" fmla="*/ 50 w 100"/>
              <a:gd name="T11" fmla="*/ 19 h 100"/>
              <a:gd name="T12" fmla="*/ 19 w 100"/>
              <a:gd name="T13" fmla="*/ 50 h 100"/>
              <a:gd name="T14" fmla="*/ 50 w 100"/>
              <a:gd name="T15" fmla="*/ 81 h 100"/>
              <a:gd name="T16" fmla="*/ 81 w 100"/>
              <a:gd name="T17" fmla="*/ 50 h 100"/>
              <a:gd name="T18" fmla="*/ 50 w 100"/>
              <a:gd name="T19"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100"/>
                </a:moveTo>
                <a:cubicBezTo>
                  <a:pt x="22" y="100"/>
                  <a:pt x="0" y="78"/>
                  <a:pt x="0" y="50"/>
                </a:cubicBezTo>
                <a:cubicBezTo>
                  <a:pt x="0" y="22"/>
                  <a:pt x="22" y="0"/>
                  <a:pt x="50" y="0"/>
                </a:cubicBezTo>
                <a:cubicBezTo>
                  <a:pt x="78" y="0"/>
                  <a:pt x="100" y="22"/>
                  <a:pt x="100" y="50"/>
                </a:cubicBezTo>
                <a:cubicBezTo>
                  <a:pt x="100" y="78"/>
                  <a:pt x="78" y="100"/>
                  <a:pt x="50" y="100"/>
                </a:cubicBezTo>
                <a:close/>
                <a:moveTo>
                  <a:pt x="50" y="19"/>
                </a:moveTo>
                <a:cubicBezTo>
                  <a:pt x="33" y="19"/>
                  <a:pt x="19" y="33"/>
                  <a:pt x="19" y="50"/>
                </a:cubicBezTo>
                <a:cubicBezTo>
                  <a:pt x="19" y="67"/>
                  <a:pt x="33" y="81"/>
                  <a:pt x="50" y="81"/>
                </a:cubicBezTo>
                <a:cubicBezTo>
                  <a:pt x="67" y="81"/>
                  <a:pt x="81" y="67"/>
                  <a:pt x="81" y="50"/>
                </a:cubicBezTo>
                <a:cubicBezTo>
                  <a:pt x="81" y="33"/>
                  <a:pt x="67" y="19"/>
                  <a:pt x="50" y="19"/>
                </a:cubicBezTo>
                <a:close/>
              </a:path>
            </a:pathLst>
          </a:custGeom>
          <a:solidFill>
            <a:srgbClr val="5C98FF"/>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67" name="Oval 25">
            <a:extLst>
              <a:ext uri="{FF2B5EF4-FFF2-40B4-BE49-F238E27FC236}">
                <a16:creationId xmlns:a16="http://schemas.microsoft.com/office/drawing/2014/main" id="{351F9A00-AD87-B4A1-1B19-37111BBFFC56}"/>
              </a:ext>
            </a:extLst>
          </p:cNvPr>
          <p:cNvSpPr>
            <a:spLocks noChangeArrowheads="1"/>
          </p:cNvSpPr>
          <p:nvPr/>
        </p:nvSpPr>
        <p:spPr bwMode="auto">
          <a:xfrm>
            <a:off x="6910343" y="1750740"/>
            <a:ext cx="1114991" cy="1114991"/>
          </a:xfrm>
          <a:prstGeom prst="ellipse">
            <a:avLst/>
          </a:prstGeom>
          <a:gradFill>
            <a:gsLst>
              <a:gs pos="0">
                <a:schemeClr val="accent1">
                  <a:lumMod val="60000"/>
                  <a:lumOff val="40000"/>
                </a:schemeClr>
              </a:gs>
              <a:gs pos="100000">
                <a:schemeClr val="bg1">
                  <a:lumMod val="50000"/>
                  <a:lumOff val="50000"/>
                </a:schemeClr>
              </a:gs>
            </a:gsLst>
            <a:lin ang="5400000" scaled="1"/>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69" name="Oval 27">
            <a:extLst>
              <a:ext uri="{FF2B5EF4-FFF2-40B4-BE49-F238E27FC236}">
                <a16:creationId xmlns:a16="http://schemas.microsoft.com/office/drawing/2014/main" id="{96C1C3A5-F5B3-2494-C9B5-7F51960AA9AB}"/>
              </a:ext>
            </a:extLst>
          </p:cNvPr>
          <p:cNvSpPr>
            <a:spLocks noChangeArrowheads="1"/>
          </p:cNvSpPr>
          <p:nvPr/>
        </p:nvSpPr>
        <p:spPr bwMode="auto">
          <a:xfrm>
            <a:off x="7296814" y="3564688"/>
            <a:ext cx="339472" cy="339472"/>
          </a:xfrm>
          <a:prstGeom prst="ellipse">
            <a:avLst/>
          </a:prstGeom>
          <a:solidFill>
            <a:srgbClr val="2195FF"/>
          </a:solidFill>
          <a:ln>
            <a:solidFill>
              <a:schemeClr val="bg1"/>
            </a:solidFill>
          </a:ln>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70" name="Freeform 28">
            <a:extLst>
              <a:ext uri="{FF2B5EF4-FFF2-40B4-BE49-F238E27FC236}">
                <a16:creationId xmlns:a16="http://schemas.microsoft.com/office/drawing/2014/main" id="{515858DB-C15D-1B53-0A64-9A02B85AF8A3}"/>
              </a:ext>
            </a:extLst>
          </p:cNvPr>
          <p:cNvSpPr>
            <a:spLocks noEditPoints="1"/>
          </p:cNvSpPr>
          <p:nvPr/>
        </p:nvSpPr>
        <p:spPr bwMode="auto">
          <a:xfrm>
            <a:off x="7258779" y="3525364"/>
            <a:ext cx="415541" cy="418121"/>
          </a:xfrm>
          <a:custGeom>
            <a:avLst/>
            <a:gdLst>
              <a:gd name="T0" fmla="*/ 50 w 100"/>
              <a:gd name="T1" fmla="*/ 100 h 100"/>
              <a:gd name="T2" fmla="*/ 0 w 100"/>
              <a:gd name="T3" fmla="*/ 50 h 100"/>
              <a:gd name="T4" fmla="*/ 50 w 100"/>
              <a:gd name="T5" fmla="*/ 0 h 100"/>
              <a:gd name="T6" fmla="*/ 100 w 100"/>
              <a:gd name="T7" fmla="*/ 50 h 100"/>
              <a:gd name="T8" fmla="*/ 50 w 100"/>
              <a:gd name="T9" fmla="*/ 100 h 100"/>
              <a:gd name="T10" fmla="*/ 50 w 100"/>
              <a:gd name="T11" fmla="*/ 19 h 100"/>
              <a:gd name="T12" fmla="*/ 20 w 100"/>
              <a:gd name="T13" fmla="*/ 50 h 100"/>
              <a:gd name="T14" fmla="*/ 50 w 100"/>
              <a:gd name="T15" fmla="*/ 81 h 100"/>
              <a:gd name="T16" fmla="*/ 81 w 100"/>
              <a:gd name="T17" fmla="*/ 50 h 100"/>
              <a:gd name="T18" fmla="*/ 50 w 100"/>
              <a:gd name="T19"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100"/>
                </a:moveTo>
                <a:cubicBezTo>
                  <a:pt x="23" y="100"/>
                  <a:pt x="0" y="78"/>
                  <a:pt x="0" y="50"/>
                </a:cubicBezTo>
                <a:cubicBezTo>
                  <a:pt x="0" y="22"/>
                  <a:pt x="23" y="0"/>
                  <a:pt x="50" y="0"/>
                </a:cubicBezTo>
                <a:cubicBezTo>
                  <a:pt x="78" y="0"/>
                  <a:pt x="100" y="22"/>
                  <a:pt x="100" y="50"/>
                </a:cubicBezTo>
                <a:cubicBezTo>
                  <a:pt x="100" y="78"/>
                  <a:pt x="78" y="100"/>
                  <a:pt x="50" y="100"/>
                </a:cubicBezTo>
                <a:close/>
                <a:moveTo>
                  <a:pt x="50" y="19"/>
                </a:moveTo>
                <a:cubicBezTo>
                  <a:pt x="33" y="19"/>
                  <a:pt x="20" y="33"/>
                  <a:pt x="20" y="50"/>
                </a:cubicBezTo>
                <a:cubicBezTo>
                  <a:pt x="20" y="67"/>
                  <a:pt x="33" y="81"/>
                  <a:pt x="50" y="81"/>
                </a:cubicBezTo>
                <a:cubicBezTo>
                  <a:pt x="67" y="81"/>
                  <a:pt x="81" y="67"/>
                  <a:pt x="81" y="50"/>
                </a:cubicBezTo>
                <a:cubicBezTo>
                  <a:pt x="81" y="33"/>
                  <a:pt x="67" y="19"/>
                  <a:pt x="50" y="19"/>
                </a:cubicBezTo>
                <a:close/>
              </a:path>
            </a:pathLst>
          </a:custGeom>
          <a:solidFill>
            <a:srgbClr val="0062B8"/>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2C2FD8AD-21DF-B5C8-3AF1-FB94EA429025}"/>
              </a:ext>
            </a:extLst>
          </p:cNvPr>
          <p:cNvCxnSpPr/>
          <p:nvPr/>
        </p:nvCxnSpPr>
        <p:spPr>
          <a:xfrm>
            <a:off x="1547030" y="5227530"/>
            <a:ext cx="0" cy="46458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58A45B3-254F-2B3A-8F73-93EFD187C1FC}"/>
              </a:ext>
            </a:extLst>
          </p:cNvPr>
          <p:cNvCxnSpPr/>
          <p:nvPr/>
        </p:nvCxnSpPr>
        <p:spPr>
          <a:xfrm>
            <a:off x="3025942" y="4674515"/>
            <a:ext cx="0" cy="46458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1F2AED7-E92A-804A-70C5-9C29210850AC}"/>
              </a:ext>
            </a:extLst>
          </p:cNvPr>
          <p:cNvCxnSpPr/>
          <p:nvPr/>
        </p:nvCxnSpPr>
        <p:spPr>
          <a:xfrm>
            <a:off x="4504853" y="4123545"/>
            <a:ext cx="0" cy="46458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FE35D4-6899-820A-7962-5A8A27E2EED4}"/>
              </a:ext>
            </a:extLst>
          </p:cNvPr>
          <p:cNvCxnSpPr/>
          <p:nvPr/>
        </p:nvCxnSpPr>
        <p:spPr>
          <a:xfrm>
            <a:off x="5988928" y="3582149"/>
            <a:ext cx="0" cy="46458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2B493D2-6BD0-6485-8E76-E798CE4C0ED3}"/>
              </a:ext>
            </a:extLst>
          </p:cNvPr>
          <p:cNvCxnSpPr/>
          <p:nvPr/>
        </p:nvCxnSpPr>
        <p:spPr>
          <a:xfrm>
            <a:off x="7467838" y="3019651"/>
            <a:ext cx="0" cy="46458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3" name="Inhaltsplatzhalter 4">
            <a:extLst>
              <a:ext uri="{FF2B5EF4-FFF2-40B4-BE49-F238E27FC236}">
                <a16:creationId xmlns:a16="http://schemas.microsoft.com/office/drawing/2014/main" id="{DB1C59E3-42B5-91C1-4492-5AC9AD940B79}"/>
              </a:ext>
            </a:extLst>
          </p:cNvPr>
          <p:cNvSpPr txBox="1">
            <a:spLocks/>
          </p:cNvSpPr>
          <p:nvPr/>
        </p:nvSpPr>
        <p:spPr>
          <a:xfrm>
            <a:off x="3577445" y="5256890"/>
            <a:ext cx="6470125" cy="28321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50000"/>
              </a:lnSpc>
              <a:spcBef>
                <a:spcPts val="0"/>
              </a:spcBef>
              <a:spcAft>
                <a:spcPts val="1000"/>
              </a:spcAft>
              <a:buClrTx/>
              <a:buSzTx/>
              <a:buFont typeface="Wingdings" panose="05000000000000000000" pitchFamily="2" charset="2"/>
              <a:buNone/>
              <a:tabLst/>
              <a:defRPr/>
            </a:pPr>
            <a:r>
              <a:rPr kumimoji="0" lang="en-US"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Communications and Change Management Activities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85" name="Inhaltsplatzhalter 4">
            <a:extLst>
              <a:ext uri="{FF2B5EF4-FFF2-40B4-BE49-F238E27FC236}">
                <a16:creationId xmlns:a16="http://schemas.microsoft.com/office/drawing/2014/main" id="{F8830496-80BA-5769-CBCF-4CACF9EF0CB5}"/>
              </a:ext>
            </a:extLst>
          </p:cNvPr>
          <p:cNvSpPr txBox="1">
            <a:spLocks/>
          </p:cNvSpPr>
          <p:nvPr/>
        </p:nvSpPr>
        <p:spPr>
          <a:xfrm>
            <a:off x="6546424" y="4152241"/>
            <a:ext cx="1973722" cy="28321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50000"/>
              </a:lnSpc>
              <a:spcBef>
                <a:spcPts val="0"/>
              </a:spcBef>
              <a:spcAft>
                <a:spcPts val="1000"/>
              </a:spcAft>
              <a:buClrTx/>
              <a:buSzTx/>
              <a:buFont typeface="Wingdings" panose="05000000000000000000" pitchFamily="2" charset="2"/>
              <a:buNone/>
              <a:tabLst/>
              <a:defRPr/>
            </a:pPr>
            <a:r>
              <a:rPr kumimoji="0" lang="en-US"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Pre-Migration Analysis</a:t>
            </a:r>
            <a:endParaRPr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grpSp>
        <p:nvGrpSpPr>
          <p:cNvPr id="95" name="Group 94">
            <a:extLst>
              <a:ext uri="{FF2B5EF4-FFF2-40B4-BE49-F238E27FC236}">
                <a16:creationId xmlns:a16="http://schemas.microsoft.com/office/drawing/2014/main" id="{E9E804B6-B597-1039-B3F9-356CF82B75D0}"/>
              </a:ext>
            </a:extLst>
          </p:cNvPr>
          <p:cNvGrpSpPr/>
          <p:nvPr/>
        </p:nvGrpSpPr>
        <p:grpSpPr>
          <a:xfrm>
            <a:off x="1311928" y="4211438"/>
            <a:ext cx="470308" cy="586604"/>
            <a:chOff x="3470275" y="1516063"/>
            <a:chExt cx="288925" cy="360362"/>
          </a:xfrm>
          <a:solidFill>
            <a:schemeClr val="bg2"/>
          </a:solidFill>
          <a:effectLst>
            <a:outerShdw blurRad="50800" dist="38100" dir="5400000" algn="t" rotWithShape="0">
              <a:prstClr val="black">
                <a:alpha val="40000"/>
              </a:prstClr>
            </a:outerShdw>
          </a:effectLst>
        </p:grpSpPr>
        <p:sp>
          <p:nvSpPr>
            <p:cNvPr id="87" name="Freeform 6">
              <a:extLst>
                <a:ext uri="{FF2B5EF4-FFF2-40B4-BE49-F238E27FC236}">
                  <a16:creationId xmlns:a16="http://schemas.microsoft.com/office/drawing/2014/main" id="{5DDDB631-DB93-7ABF-CF97-C9CEDBCABE66}"/>
                </a:ext>
              </a:extLst>
            </p:cNvPr>
            <p:cNvSpPr>
              <a:spLocks/>
            </p:cNvSpPr>
            <p:nvPr/>
          </p:nvSpPr>
          <p:spPr bwMode="auto">
            <a:xfrm>
              <a:off x="3470275" y="1655763"/>
              <a:ext cx="28575" cy="9525"/>
            </a:xfrm>
            <a:custGeom>
              <a:avLst/>
              <a:gdLst>
                <a:gd name="T0" fmla="*/ 51 w 266"/>
                <a:gd name="T1" fmla="*/ 0 h 99"/>
                <a:gd name="T2" fmla="*/ 216 w 266"/>
                <a:gd name="T3" fmla="*/ 0 h 99"/>
                <a:gd name="T4" fmla="*/ 232 w 266"/>
                <a:gd name="T5" fmla="*/ 2 h 99"/>
                <a:gd name="T6" fmla="*/ 245 w 266"/>
                <a:gd name="T7" fmla="*/ 9 h 99"/>
                <a:gd name="T8" fmla="*/ 257 w 266"/>
                <a:gd name="T9" fmla="*/ 19 h 99"/>
                <a:gd name="T10" fmla="*/ 263 w 266"/>
                <a:gd name="T11" fmla="*/ 34 h 99"/>
                <a:gd name="T12" fmla="*/ 266 w 266"/>
                <a:gd name="T13" fmla="*/ 49 h 99"/>
                <a:gd name="T14" fmla="*/ 263 w 266"/>
                <a:gd name="T15" fmla="*/ 65 h 99"/>
                <a:gd name="T16" fmla="*/ 257 w 266"/>
                <a:gd name="T17" fmla="*/ 78 h 99"/>
                <a:gd name="T18" fmla="*/ 245 w 266"/>
                <a:gd name="T19" fmla="*/ 89 h 99"/>
                <a:gd name="T20" fmla="*/ 232 w 266"/>
                <a:gd name="T21" fmla="*/ 97 h 99"/>
                <a:gd name="T22" fmla="*/ 216 w 266"/>
                <a:gd name="T23" fmla="*/ 99 h 99"/>
                <a:gd name="T24" fmla="*/ 51 w 266"/>
                <a:gd name="T25" fmla="*/ 99 h 99"/>
                <a:gd name="T26" fmla="*/ 34 w 266"/>
                <a:gd name="T27" fmla="*/ 97 h 99"/>
                <a:gd name="T28" fmla="*/ 21 w 266"/>
                <a:gd name="T29" fmla="*/ 89 h 99"/>
                <a:gd name="T30" fmla="*/ 10 w 266"/>
                <a:gd name="T31" fmla="*/ 78 h 99"/>
                <a:gd name="T32" fmla="*/ 3 w 266"/>
                <a:gd name="T33" fmla="*/ 65 h 99"/>
                <a:gd name="T34" fmla="*/ 0 w 266"/>
                <a:gd name="T35" fmla="*/ 49 h 99"/>
                <a:gd name="T36" fmla="*/ 3 w 266"/>
                <a:gd name="T37" fmla="*/ 34 h 99"/>
                <a:gd name="T38" fmla="*/ 10 w 266"/>
                <a:gd name="T39" fmla="*/ 19 h 99"/>
                <a:gd name="T40" fmla="*/ 21 w 266"/>
                <a:gd name="T41" fmla="*/ 9 h 99"/>
                <a:gd name="T42" fmla="*/ 34 w 266"/>
                <a:gd name="T43" fmla="*/ 2 h 99"/>
                <a:gd name="T44" fmla="*/ 51 w 266"/>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99">
                  <a:moveTo>
                    <a:pt x="51" y="0"/>
                  </a:moveTo>
                  <a:lnTo>
                    <a:pt x="216" y="0"/>
                  </a:lnTo>
                  <a:lnTo>
                    <a:pt x="232" y="2"/>
                  </a:lnTo>
                  <a:lnTo>
                    <a:pt x="245" y="9"/>
                  </a:lnTo>
                  <a:lnTo>
                    <a:pt x="257" y="19"/>
                  </a:lnTo>
                  <a:lnTo>
                    <a:pt x="263" y="34"/>
                  </a:lnTo>
                  <a:lnTo>
                    <a:pt x="266" y="49"/>
                  </a:lnTo>
                  <a:lnTo>
                    <a:pt x="263" y="65"/>
                  </a:lnTo>
                  <a:lnTo>
                    <a:pt x="257" y="78"/>
                  </a:lnTo>
                  <a:lnTo>
                    <a:pt x="245" y="89"/>
                  </a:lnTo>
                  <a:lnTo>
                    <a:pt x="232" y="97"/>
                  </a:lnTo>
                  <a:lnTo>
                    <a:pt x="216" y="99"/>
                  </a:lnTo>
                  <a:lnTo>
                    <a:pt x="51" y="99"/>
                  </a:lnTo>
                  <a:lnTo>
                    <a:pt x="34" y="97"/>
                  </a:lnTo>
                  <a:lnTo>
                    <a:pt x="21" y="89"/>
                  </a:lnTo>
                  <a:lnTo>
                    <a:pt x="10" y="78"/>
                  </a:lnTo>
                  <a:lnTo>
                    <a:pt x="3" y="65"/>
                  </a:lnTo>
                  <a:lnTo>
                    <a:pt x="0" y="49"/>
                  </a:lnTo>
                  <a:lnTo>
                    <a:pt x="3" y="34"/>
                  </a:lnTo>
                  <a:lnTo>
                    <a:pt x="10" y="19"/>
                  </a:lnTo>
                  <a:lnTo>
                    <a:pt x="21" y="9"/>
                  </a:lnTo>
                  <a:lnTo>
                    <a:pt x="34" y="2"/>
                  </a:lnTo>
                  <a:lnTo>
                    <a:pt x="5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88" name="Freeform 7">
              <a:extLst>
                <a:ext uri="{FF2B5EF4-FFF2-40B4-BE49-F238E27FC236}">
                  <a16:creationId xmlns:a16="http://schemas.microsoft.com/office/drawing/2014/main" id="{46DF4395-7248-3BB7-6623-3D453448EBBA}"/>
                </a:ext>
              </a:extLst>
            </p:cNvPr>
            <p:cNvSpPr>
              <a:spLocks/>
            </p:cNvSpPr>
            <p:nvPr/>
          </p:nvSpPr>
          <p:spPr bwMode="auto">
            <a:xfrm>
              <a:off x="3730625" y="1655763"/>
              <a:ext cx="28575" cy="9525"/>
            </a:xfrm>
            <a:custGeom>
              <a:avLst/>
              <a:gdLst>
                <a:gd name="T0" fmla="*/ 50 w 265"/>
                <a:gd name="T1" fmla="*/ 0 h 99"/>
                <a:gd name="T2" fmla="*/ 215 w 265"/>
                <a:gd name="T3" fmla="*/ 0 h 99"/>
                <a:gd name="T4" fmla="*/ 231 w 265"/>
                <a:gd name="T5" fmla="*/ 2 h 99"/>
                <a:gd name="T6" fmla="*/ 244 w 265"/>
                <a:gd name="T7" fmla="*/ 9 h 99"/>
                <a:gd name="T8" fmla="*/ 256 w 265"/>
                <a:gd name="T9" fmla="*/ 19 h 99"/>
                <a:gd name="T10" fmla="*/ 263 w 265"/>
                <a:gd name="T11" fmla="*/ 34 h 99"/>
                <a:gd name="T12" fmla="*/ 265 w 265"/>
                <a:gd name="T13" fmla="*/ 49 h 99"/>
                <a:gd name="T14" fmla="*/ 263 w 265"/>
                <a:gd name="T15" fmla="*/ 65 h 99"/>
                <a:gd name="T16" fmla="*/ 256 w 265"/>
                <a:gd name="T17" fmla="*/ 78 h 99"/>
                <a:gd name="T18" fmla="*/ 244 w 265"/>
                <a:gd name="T19" fmla="*/ 89 h 99"/>
                <a:gd name="T20" fmla="*/ 231 w 265"/>
                <a:gd name="T21" fmla="*/ 97 h 99"/>
                <a:gd name="T22" fmla="*/ 215 w 265"/>
                <a:gd name="T23" fmla="*/ 99 h 99"/>
                <a:gd name="T24" fmla="*/ 50 w 265"/>
                <a:gd name="T25" fmla="*/ 99 h 99"/>
                <a:gd name="T26" fmla="*/ 34 w 265"/>
                <a:gd name="T27" fmla="*/ 97 h 99"/>
                <a:gd name="T28" fmla="*/ 20 w 265"/>
                <a:gd name="T29" fmla="*/ 89 h 99"/>
                <a:gd name="T30" fmla="*/ 9 w 265"/>
                <a:gd name="T31" fmla="*/ 78 h 99"/>
                <a:gd name="T32" fmla="*/ 2 w 265"/>
                <a:gd name="T33" fmla="*/ 65 h 99"/>
                <a:gd name="T34" fmla="*/ 0 w 265"/>
                <a:gd name="T35" fmla="*/ 49 h 99"/>
                <a:gd name="T36" fmla="*/ 2 w 265"/>
                <a:gd name="T37" fmla="*/ 34 h 99"/>
                <a:gd name="T38" fmla="*/ 9 w 265"/>
                <a:gd name="T39" fmla="*/ 19 h 99"/>
                <a:gd name="T40" fmla="*/ 20 w 265"/>
                <a:gd name="T41" fmla="*/ 9 h 99"/>
                <a:gd name="T42" fmla="*/ 34 w 265"/>
                <a:gd name="T43" fmla="*/ 2 h 99"/>
                <a:gd name="T44" fmla="*/ 50 w 265"/>
                <a:gd name="T4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 h="99">
                  <a:moveTo>
                    <a:pt x="50" y="0"/>
                  </a:moveTo>
                  <a:lnTo>
                    <a:pt x="215" y="0"/>
                  </a:lnTo>
                  <a:lnTo>
                    <a:pt x="231" y="2"/>
                  </a:lnTo>
                  <a:lnTo>
                    <a:pt x="244" y="9"/>
                  </a:lnTo>
                  <a:lnTo>
                    <a:pt x="256" y="19"/>
                  </a:lnTo>
                  <a:lnTo>
                    <a:pt x="263" y="34"/>
                  </a:lnTo>
                  <a:lnTo>
                    <a:pt x="265" y="49"/>
                  </a:lnTo>
                  <a:lnTo>
                    <a:pt x="263" y="65"/>
                  </a:lnTo>
                  <a:lnTo>
                    <a:pt x="256" y="78"/>
                  </a:lnTo>
                  <a:lnTo>
                    <a:pt x="244" y="89"/>
                  </a:lnTo>
                  <a:lnTo>
                    <a:pt x="231" y="97"/>
                  </a:lnTo>
                  <a:lnTo>
                    <a:pt x="215" y="99"/>
                  </a:lnTo>
                  <a:lnTo>
                    <a:pt x="50" y="99"/>
                  </a:lnTo>
                  <a:lnTo>
                    <a:pt x="34" y="97"/>
                  </a:lnTo>
                  <a:lnTo>
                    <a:pt x="20" y="89"/>
                  </a:lnTo>
                  <a:lnTo>
                    <a:pt x="9" y="78"/>
                  </a:lnTo>
                  <a:lnTo>
                    <a:pt x="2" y="65"/>
                  </a:lnTo>
                  <a:lnTo>
                    <a:pt x="0" y="49"/>
                  </a:lnTo>
                  <a:lnTo>
                    <a:pt x="2" y="34"/>
                  </a:lnTo>
                  <a:lnTo>
                    <a:pt x="9" y="19"/>
                  </a:lnTo>
                  <a:lnTo>
                    <a:pt x="20" y="9"/>
                  </a:lnTo>
                  <a:lnTo>
                    <a:pt x="34" y="2"/>
                  </a:lnTo>
                  <a:lnTo>
                    <a:pt x="5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89" name="Freeform 8">
              <a:extLst>
                <a:ext uri="{FF2B5EF4-FFF2-40B4-BE49-F238E27FC236}">
                  <a16:creationId xmlns:a16="http://schemas.microsoft.com/office/drawing/2014/main" id="{D1622914-D9B8-2716-72AC-F14F8D7A25D4}"/>
                </a:ext>
              </a:extLst>
            </p:cNvPr>
            <p:cNvSpPr>
              <a:spLocks/>
            </p:cNvSpPr>
            <p:nvPr/>
          </p:nvSpPr>
          <p:spPr bwMode="auto">
            <a:xfrm>
              <a:off x="3511550" y="1741488"/>
              <a:ext cx="22225" cy="22225"/>
            </a:xfrm>
            <a:custGeom>
              <a:avLst/>
              <a:gdLst>
                <a:gd name="T0" fmla="*/ 159 w 215"/>
                <a:gd name="T1" fmla="*/ 0 h 214"/>
                <a:gd name="T2" fmla="*/ 174 w 215"/>
                <a:gd name="T3" fmla="*/ 0 h 214"/>
                <a:gd name="T4" fmla="*/ 189 w 215"/>
                <a:gd name="T5" fmla="*/ 4 h 214"/>
                <a:gd name="T6" fmla="*/ 202 w 215"/>
                <a:gd name="T7" fmla="*/ 13 h 214"/>
                <a:gd name="T8" fmla="*/ 211 w 215"/>
                <a:gd name="T9" fmla="*/ 26 h 214"/>
                <a:gd name="T10" fmla="*/ 215 w 215"/>
                <a:gd name="T11" fmla="*/ 41 h 214"/>
                <a:gd name="T12" fmla="*/ 215 w 215"/>
                <a:gd name="T13" fmla="*/ 56 h 214"/>
                <a:gd name="T14" fmla="*/ 211 w 215"/>
                <a:gd name="T15" fmla="*/ 71 h 214"/>
                <a:gd name="T16" fmla="*/ 202 w 215"/>
                <a:gd name="T17" fmla="*/ 83 h 214"/>
                <a:gd name="T18" fmla="*/ 84 w 215"/>
                <a:gd name="T19" fmla="*/ 201 h 214"/>
                <a:gd name="T20" fmla="*/ 72 w 215"/>
                <a:gd name="T21" fmla="*/ 210 h 214"/>
                <a:gd name="T22" fmla="*/ 57 w 215"/>
                <a:gd name="T23" fmla="*/ 214 h 214"/>
                <a:gd name="T24" fmla="*/ 42 w 215"/>
                <a:gd name="T25" fmla="*/ 214 h 214"/>
                <a:gd name="T26" fmla="*/ 27 w 215"/>
                <a:gd name="T27" fmla="*/ 210 h 214"/>
                <a:gd name="T28" fmla="*/ 14 w 215"/>
                <a:gd name="T29" fmla="*/ 201 h 214"/>
                <a:gd name="T30" fmla="*/ 4 w 215"/>
                <a:gd name="T31" fmla="*/ 187 h 214"/>
                <a:gd name="T32" fmla="*/ 0 w 215"/>
                <a:gd name="T33" fmla="*/ 173 h 214"/>
                <a:gd name="T34" fmla="*/ 0 w 215"/>
                <a:gd name="T35" fmla="*/ 157 h 214"/>
                <a:gd name="T36" fmla="*/ 4 w 215"/>
                <a:gd name="T37" fmla="*/ 143 h 214"/>
                <a:gd name="T38" fmla="*/ 14 w 215"/>
                <a:gd name="T39" fmla="*/ 130 h 214"/>
                <a:gd name="T40" fmla="*/ 131 w 215"/>
                <a:gd name="T41" fmla="*/ 13 h 214"/>
                <a:gd name="T42" fmla="*/ 144 w 215"/>
                <a:gd name="T43" fmla="*/ 4 h 214"/>
                <a:gd name="T44" fmla="*/ 159 w 215"/>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159" y="0"/>
                  </a:moveTo>
                  <a:lnTo>
                    <a:pt x="174" y="0"/>
                  </a:lnTo>
                  <a:lnTo>
                    <a:pt x="189" y="4"/>
                  </a:lnTo>
                  <a:lnTo>
                    <a:pt x="202" y="13"/>
                  </a:lnTo>
                  <a:lnTo>
                    <a:pt x="211" y="26"/>
                  </a:lnTo>
                  <a:lnTo>
                    <a:pt x="215" y="41"/>
                  </a:lnTo>
                  <a:lnTo>
                    <a:pt x="215" y="56"/>
                  </a:lnTo>
                  <a:lnTo>
                    <a:pt x="211" y="71"/>
                  </a:lnTo>
                  <a:lnTo>
                    <a:pt x="202" y="83"/>
                  </a:lnTo>
                  <a:lnTo>
                    <a:pt x="84" y="201"/>
                  </a:lnTo>
                  <a:lnTo>
                    <a:pt x="72" y="210"/>
                  </a:lnTo>
                  <a:lnTo>
                    <a:pt x="57" y="214"/>
                  </a:lnTo>
                  <a:lnTo>
                    <a:pt x="42" y="214"/>
                  </a:lnTo>
                  <a:lnTo>
                    <a:pt x="27" y="210"/>
                  </a:lnTo>
                  <a:lnTo>
                    <a:pt x="14" y="201"/>
                  </a:lnTo>
                  <a:lnTo>
                    <a:pt x="4" y="187"/>
                  </a:lnTo>
                  <a:lnTo>
                    <a:pt x="0" y="173"/>
                  </a:lnTo>
                  <a:lnTo>
                    <a:pt x="0" y="157"/>
                  </a:lnTo>
                  <a:lnTo>
                    <a:pt x="4" y="143"/>
                  </a:lnTo>
                  <a:lnTo>
                    <a:pt x="14" y="130"/>
                  </a:lnTo>
                  <a:lnTo>
                    <a:pt x="131" y="13"/>
                  </a:lnTo>
                  <a:lnTo>
                    <a:pt x="144" y="4"/>
                  </a:lnTo>
                  <a:lnTo>
                    <a:pt x="15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0" name="Freeform 9">
              <a:extLst>
                <a:ext uri="{FF2B5EF4-FFF2-40B4-BE49-F238E27FC236}">
                  <a16:creationId xmlns:a16="http://schemas.microsoft.com/office/drawing/2014/main" id="{407AA632-DC29-EC1A-B442-14E6D239B34B}"/>
                </a:ext>
              </a:extLst>
            </p:cNvPr>
            <p:cNvSpPr>
              <a:spLocks/>
            </p:cNvSpPr>
            <p:nvPr/>
          </p:nvSpPr>
          <p:spPr bwMode="auto">
            <a:xfrm>
              <a:off x="3609975" y="1516063"/>
              <a:ext cx="9525" cy="28575"/>
            </a:xfrm>
            <a:custGeom>
              <a:avLst/>
              <a:gdLst>
                <a:gd name="T0" fmla="*/ 49 w 99"/>
                <a:gd name="T1" fmla="*/ 0 h 265"/>
                <a:gd name="T2" fmla="*/ 65 w 99"/>
                <a:gd name="T3" fmla="*/ 3 h 265"/>
                <a:gd name="T4" fmla="*/ 78 w 99"/>
                <a:gd name="T5" fmla="*/ 11 h 265"/>
                <a:gd name="T6" fmla="*/ 90 w 99"/>
                <a:gd name="T7" fmla="*/ 21 h 265"/>
                <a:gd name="T8" fmla="*/ 97 w 99"/>
                <a:gd name="T9" fmla="*/ 34 h 265"/>
                <a:gd name="T10" fmla="*/ 99 w 99"/>
                <a:gd name="T11" fmla="*/ 51 h 265"/>
                <a:gd name="T12" fmla="*/ 99 w 99"/>
                <a:gd name="T13" fmla="*/ 216 h 265"/>
                <a:gd name="T14" fmla="*/ 97 w 99"/>
                <a:gd name="T15" fmla="*/ 231 h 265"/>
                <a:gd name="T16" fmla="*/ 90 w 99"/>
                <a:gd name="T17" fmla="*/ 245 h 265"/>
                <a:gd name="T18" fmla="*/ 78 w 99"/>
                <a:gd name="T19" fmla="*/ 256 h 265"/>
                <a:gd name="T20" fmla="*/ 65 w 99"/>
                <a:gd name="T21" fmla="*/ 263 h 265"/>
                <a:gd name="T22" fmla="*/ 49 w 99"/>
                <a:gd name="T23" fmla="*/ 265 h 265"/>
                <a:gd name="T24" fmla="*/ 34 w 99"/>
                <a:gd name="T25" fmla="*/ 263 h 265"/>
                <a:gd name="T26" fmla="*/ 19 w 99"/>
                <a:gd name="T27" fmla="*/ 256 h 265"/>
                <a:gd name="T28" fmla="*/ 9 w 99"/>
                <a:gd name="T29" fmla="*/ 245 h 265"/>
                <a:gd name="T30" fmla="*/ 2 w 99"/>
                <a:gd name="T31" fmla="*/ 231 h 265"/>
                <a:gd name="T32" fmla="*/ 0 w 99"/>
                <a:gd name="T33" fmla="*/ 216 h 265"/>
                <a:gd name="T34" fmla="*/ 0 w 99"/>
                <a:gd name="T35" fmla="*/ 51 h 265"/>
                <a:gd name="T36" fmla="*/ 2 w 99"/>
                <a:gd name="T37" fmla="*/ 34 h 265"/>
                <a:gd name="T38" fmla="*/ 9 w 99"/>
                <a:gd name="T39" fmla="*/ 21 h 265"/>
                <a:gd name="T40" fmla="*/ 19 w 99"/>
                <a:gd name="T41" fmla="*/ 11 h 265"/>
                <a:gd name="T42" fmla="*/ 34 w 99"/>
                <a:gd name="T43" fmla="*/ 3 h 265"/>
                <a:gd name="T44" fmla="*/ 49 w 99"/>
                <a:gd name="T4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265">
                  <a:moveTo>
                    <a:pt x="49" y="0"/>
                  </a:moveTo>
                  <a:lnTo>
                    <a:pt x="65" y="3"/>
                  </a:lnTo>
                  <a:lnTo>
                    <a:pt x="78" y="11"/>
                  </a:lnTo>
                  <a:lnTo>
                    <a:pt x="90" y="21"/>
                  </a:lnTo>
                  <a:lnTo>
                    <a:pt x="97" y="34"/>
                  </a:lnTo>
                  <a:lnTo>
                    <a:pt x="99" y="51"/>
                  </a:lnTo>
                  <a:lnTo>
                    <a:pt x="99" y="216"/>
                  </a:lnTo>
                  <a:lnTo>
                    <a:pt x="97" y="231"/>
                  </a:lnTo>
                  <a:lnTo>
                    <a:pt x="90" y="245"/>
                  </a:lnTo>
                  <a:lnTo>
                    <a:pt x="78" y="256"/>
                  </a:lnTo>
                  <a:lnTo>
                    <a:pt x="65" y="263"/>
                  </a:lnTo>
                  <a:lnTo>
                    <a:pt x="49" y="265"/>
                  </a:lnTo>
                  <a:lnTo>
                    <a:pt x="34" y="263"/>
                  </a:lnTo>
                  <a:lnTo>
                    <a:pt x="19" y="256"/>
                  </a:lnTo>
                  <a:lnTo>
                    <a:pt x="9" y="245"/>
                  </a:lnTo>
                  <a:lnTo>
                    <a:pt x="2" y="231"/>
                  </a:lnTo>
                  <a:lnTo>
                    <a:pt x="0" y="216"/>
                  </a:lnTo>
                  <a:lnTo>
                    <a:pt x="0" y="51"/>
                  </a:lnTo>
                  <a:lnTo>
                    <a:pt x="2" y="34"/>
                  </a:lnTo>
                  <a:lnTo>
                    <a:pt x="9" y="21"/>
                  </a:lnTo>
                  <a:lnTo>
                    <a:pt x="19" y="11"/>
                  </a:lnTo>
                  <a:lnTo>
                    <a:pt x="34" y="3"/>
                  </a:lnTo>
                  <a:lnTo>
                    <a:pt x="4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1" name="Freeform 10">
              <a:extLst>
                <a:ext uri="{FF2B5EF4-FFF2-40B4-BE49-F238E27FC236}">
                  <a16:creationId xmlns:a16="http://schemas.microsoft.com/office/drawing/2014/main" id="{D917F658-A9F4-1949-6767-C2CAE628501B}"/>
                </a:ext>
              </a:extLst>
            </p:cNvPr>
            <p:cNvSpPr>
              <a:spLocks/>
            </p:cNvSpPr>
            <p:nvPr/>
          </p:nvSpPr>
          <p:spPr bwMode="auto">
            <a:xfrm>
              <a:off x="3695700" y="1741488"/>
              <a:ext cx="22225" cy="22225"/>
            </a:xfrm>
            <a:custGeom>
              <a:avLst/>
              <a:gdLst>
                <a:gd name="T0" fmla="*/ 43 w 217"/>
                <a:gd name="T1" fmla="*/ 0 h 214"/>
                <a:gd name="T2" fmla="*/ 57 w 217"/>
                <a:gd name="T3" fmla="*/ 0 h 214"/>
                <a:gd name="T4" fmla="*/ 73 w 217"/>
                <a:gd name="T5" fmla="*/ 4 h 214"/>
                <a:gd name="T6" fmla="*/ 85 w 217"/>
                <a:gd name="T7" fmla="*/ 13 h 214"/>
                <a:gd name="T8" fmla="*/ 202 w 217"/>
                <a:gd name="T9" fmla="*/ 130 h 214"/>
                <a:gd name="T10" fmla="*/ 212 w 217"/>
                <a:gd name="T11" fmla="*/ 143 h 214"/>
                <a:gd name="T12" fmla="*/ 217 w 217"/>
                <a:gd name="T13" fmla="*/ 157 h 214"/>
                <a:gd name="T14" fmla="*/ 217 w 217"/>
                <a:gd name="T15" fmla="*/ 173 h 214"/>
                <a:gd name="T16" fmla="*/ 212 w 217"/>
                <a:gd name="T17" fmla="*/ 187 h 214"/>
                <a:gd name="T18" fmla="*/ 202 w 217"/>
                <a:gd name="T19" fmla="*/ 201 h 214"/>
                <a:gd name="T20" fmla="*/ 190 w 217"/>
                <a:gd name="T21" fmla="*/ 210 h 214"/>
                <a:gd name="T22" fmla="*/ 175 w 217"/>
                <a:gd name="T23" fmla="*/ 214 h 214"/>
                <a:gd name="T24" fmla="*/ 160 w 217"/>
                <a:gd name="T25" fmla="*/ 214 h 214"/>
                <a:gd name="T26" fmla="*/ 145 w 217"/>
                <a:gd name="T27" fmla="*/ 210 h 214"/>
                <a:gd name="T28" fmla="*/ 132 w 217"/>
                <a:gd name="T29" fmla="*/ 201 h 214"/>
                <a:gd name="T30" fmla="*/ 15 w 217"/>
                <a:gd name="T31" fmla="*/ 83 h 214"/>
                <a:gd name="T32" fmla="*/ 6 w 217"/>
                <a:gd name="T33" fmla="*/ 71 h 214"/>
                <a:gd name="T34" fmla="*/ 0 w 217"/>
                <a:gd name="T35" fmla="*/ 56 h 214"/>
                <a:gd name="T36" fmla="*/ 0 w 217"/>
                <a:gd name="T37" fmla="*/ 41 h 214"/>
                <a:gd name="T38" fmla="*/ 6 w 217"/>
                <a:gd name="T39" fmla="*/ 26 h 214"/>
                <a:gd name="T40" fmla="*/ 15 w 217"/>
                <a:gd name="T41" fmla="*/ 13 h 214"/>
                <a:gd name="T42" fmla="*/ 27 w 217"/>
                <a:gd name="T43" fmla="*/ 4 h 214"/>
                <a:gd name="T44" fmla="*/ 43 w 217"/>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214">
                  <a:moveTo>
                    <a:pt x="43" y="0"/>
                  </a:moveTo>
                  <a:lnTo>
                    <a:pt x="57" y="0"/>
                  </a:lnTo>
                  <a:lnTo>
                    <a:pt x="73" y="4"/>
                  </a:lnTo>
                  <a:lnTo>
                    <a:pt x="85" y="13"/>
                  </a:lnTo>
                  <a:lnTo>
                    <a:pt x="202" y="130"/>
                  </a:lnTo>
                  <a:lnTo>
                    <a:pt x="212" y="143"/>
                  </a:lnTo>
                  <a:lnTo>
                    <a:pt x="217" y="157"/>
                  </a:lnTo>
                  <a:lnTo>
                    <a:pt x="217" y="173"/>
                  </a:lnTo>
                  <a:lnTo>
                    <a:pt x="212" y="187"/>
                  </a:lnTo>
                  <a:lnTo>
                    <a:pt x="202" y="201"/>
                  </a:lnTo>
                  <a:lnTo>
                    <a:pt x="190" y="210"/>
                  </a:lnTo>
                  <a:lnTo>
                    <a:pt x="175" y="214"/>
                  </a:lnTo>
                  <a:lnTo>
                    <a:pt x="160" y="214"/>
                  </a:lnTo>
                  <a:lnTo>
                    <a:pt x="145" y="210"/>
                  </a:lnTo>
                  <a:lnTo>
                    <a:pt x="132" y="201"/>
                  </a:lnTo>
                  <a:lnTo>
                    <a:pt x="15" y="83"/>
                  </a:lnTo>
                  <a:lnTo>
                    <a:pt x="6" y="71"/>
                  </a:lnTo>
                  <a:lnTo>
                    <a:pt x="0" y="56"/>
                  </a:lnTo>
                  <a:lnTo>
                    <a:pt x="0" y="41"/>
                  </a:lnTo>
                  <a:lnTo>
                    <a:pt x="6" y="26"/>
                  </a:lnTo>
                  <a:lnTo>
                    <a:pt x="15" y="13"/>
                  </a:lnTo>
                  <a:lnTo>
                    <a:pt x="27" y="4"/>
                  </a:lnTo>
                  <a:lnTo>
                    <a:pt x="4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2" name="Freeform 11">
              <a:extLst>
                <a:ext uri="{FF2B5EF4-FFF2-40B4-BE49-F238E27FC236}">
                  <a16:creationId xmlns:a16="http://schemas.microsoft.com/office/drawing/2014/main" id="{C51A5152-5A43-EB4B-A120-31360088AFB8}"/>
                </a:ext>
              </a:extLst>
            </p:cNvPr>
            <p:cNvSpPr>
              <a:spLocks/>
            </p:cNvSpPr>
            <p:nvPr/>
          </p:nvSpPr>
          <p:spPr bwMode="auto">
            <a:xfrm>
              <a:off x="3511550" y="1557338"/>
              <a:ext cx="22225" cy="22225"/>
            </a:xfrm>
            <a:custGeom>
              <a:avLst/>
              <a:gdLst>
                <a:gd name="T0" fmla="*/ 57 w 215"/>
                <a:gd name="T1" fmla="*/ 0 h 215"/>
                <a:gd name="T2" fmla="*/ 72 w 215"/>
                <a:gd name="T3" fmla="*/ 4 h 215"/>
                <a:gd name="T4" fmla="*/ 84 w 215"/>
                <a:gd name="T5" fmla="*/ 13 h 215"/>
                <a:gd name="T6" fmla="*/ 202 w 215"/>
                <a:gd name="T7" fmla="*/ 130 h 215"/>
                <a:gd name="T8" fmla="*/ 211 w 215"/>
                <a:gd name="T9" fmla="*/ 143 h 215"/>
                <a:gd name="T10" fmla="*/ 215 w 215"/>
                <a:gd name="T11" fmla="*/ 158 h 215"/>
                <a:gd name="T12" fmla="*/ 215 w 215"/>
                <a:gd name="T13" fmla="*/ 173 h 215"/>
                <a:gd name="T14" fmla="*/ 211 w 215"/>
                <a:gd name="T15" fmla="*/ 188 h 215"/>
                <a:gd name="T16" fmla="*/ 202 w 215"/>
                <a:gd name="T17" fmla="*/ 201 h 215"/>
                <a:gd name="T18" fmla="*/ 189 w 215"/>
                <a:gd name="T19" fmla="*/ 211 h 215"/>
                <a:gd name="T20" fmla="*/ 174 w 215"/>
                <a:gd name="T21" fmla="*/ 215 h 215"/>
                <a:gd name="T22" fmla="*/ 159 w 215"/>
                <a:gd name="T23" fmla="*/ 215 h 215"/>
                <a:gd name="T24" fmla="*/ 144 w 215"/>
                <a:gd name="T25" fmla="*/ 211 h 215"/>
                <a:gd name="T26" fmla="*/ 131 w 215"/>
                <a:gd name="T27" fmla="*/ 201 h 215"/>
                <a:gd name="T28" fmla="*/ 14 w 215"/>
                <a:gd name="T29" fmla="*/ 85 h 215"/>
                <a:gd name="T30" fmla="*/ 4 w 215"/>
                <a:gd name="T31" fmla="*/ 71 h 215"/>
                <a:gd name="T32" fmla="*/ 0 w 215"/>
                <a:gd name="T33" fmla="*/ 57 h 215"/>
                <a:gd name="T34" fmla="*/ 0 w 215"/>
                <a:gd name="T35" fmla="*/ 41 h 215"/>
                <a:gd name="T36" fmla="*/ 4 w 215"/>
                <a:gd name="T37" fmla="*/ 27 h 215"/>
                <a:gd name="T38" fmla="*/ 14 w 215"/>
                <a:gd name="T39" fmla="*/ 13 h 215"/>
                <a:gd name="T40" fmla="*/ 27 w 215"/>
                <a:gd name="T41" fmla="*/ 4 h 215"/>
                <a:gd name="T42" fmla="*/ 42 w 215"/>
                <a:gd name="T43" fmla="*/ 0 h 215"/>
                <a:gd name="T44" fmla="*/ 57 w 215"/>
                <a:gd name="T4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5">
                  <a:moveTo>
                    <a:pt x="57" y="0"/>
                  </a:moveTo>
                  <a:lnTo>
                    <a:pt x="72" y="4"/>
                  </a:lnTo>
                  <a:lnTo>
                    <a:pt x="84" y="13"/>
                  </a:lnTo>
                  <a:lnTo>
                    <a:pt x="202" y="130"/>
                  </a:lnTo>
                  <a:lnTo>
                    <a:pt x="211" y="143"/>
                  </a:lnTo>
                  <a:lnTo>
                    <a:pt x="215" y="158"/>
                  </a:lnTo>
                  <a:lnTo>
                    <a:pt x="215" y="173"/>
                  </a:lnTo>
                  <a:lnTo>
                    <a:pt x="211" y="188"/>
                  </a:lnTo>
                  <a:lnTo>
                    <a:pt x="202" y="201"/>
                  </a:lnTo>
                  <a:lnTo>
                    <a:pt x="189" y="211"/>
                  </a:lnTo>
                  <a:lnTo>
                    <a:pt x="174" y="215"/>
                  </a:lnTo>
                  <a:lnTo>
                    <a:pt x="159" y="215"/>
                  </a:lnTo>
                  <a:lnTo>
                    <a:pt x="144" y="211"/>
                  </a:lnTo>
                  <a:lnTo>
                    <a:pt x="131" y="201"/>
                  </a:lnTo>
                  <a:lnTo>
                    <a:pt x="14" y="85"/>
                  </a:lnTo>
                  <a:lnTo>
                    <a:pt x="4" y="71"/>
                  </a:lnTo>
                  <a:lnTo>
                    <a:pt x="0" y="57"/>
                  </a:lnTo>
                  <a:lnTo>
                    <a:pt x="0" y="41"/>
                  </a:lnTo>
                  <a:lnTo>
                    <a:pt x="4" y="27"/>
                  </a:lnTo>
                  <a:lnTo>
                    <a:pt x="14" y="13"/>
                  </a:lnTo>
                  <a:lnTo>
                    <a:pt x="27" y="4"/>
                  </a:lnTo>
                  <a:lnTo>
                    <a:pt x="42" y="0"/>
                  </a:lnTo>
                  <a:lnTo>
                    <a:pt x="5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3" name="Freeform 12">
              <a:extLst>
                <a:ext uri="{FF2B5EF4-FFF2-40B4-BE49-F238E27FC236}">
                  <a16:creationId xmlns:a16="http://schemas.microsoft.com/office/drawing/2014/main" id="{074AB8C7-9AAC-3978-9F6F-BC5AF103E4A0}"/>
                </a:ext>
              </a:extLst>
            </p:cNvPr>
            <p:cNvSpPr>
              <a:spLocks noEditPoints="1"/>
            </p:cNvSpPr>
            <p:nvPr/>
          </p:nvSpPr>
          <p:spPr bwMode="auto">
            <a:xfrm>
              <a:off x="3551238" y="1549400"/>
              <a:ext cx="201613" cy="165100"/>
            </a:xfrm>
            <a:custGeom>
              <a:avLst/>
              <a:gdLst>
                <a:gd name="T0" fmla="*/ 1478 w 1909"/>
                <a:gd name="T1" fmla="*/ 113 h 1559"/>
                <a:gd name="T2" fmla="*/ 1490 w 1909"/>
                <a:gd name="T3" fmla="*/ 142 h 1559"/>
                <a:gd name="T4" fmla="*/ 1647 w 1909"/>
                <a:gd name="T5" fmla="*/ 153 h 1559"/>
                <a:gd name="T6" fmla="*/ 1668 w 1909"/>
                <a:gd name="T7" fmla="*/ 202 h 1559"/>
                <a:gd name="T8" fmla="*/ 796 w 1909"/>
                <a:gd name="T9" fmla="*/ 1096 h 1559"/>
                <a:gd name="T10" fmla="*/ 743 w 1909"/>
                <a:gd name="T11" fmla="*/ 1093 h 1559"/>
                <a:gd name="T12" fmla="*/ 520 w 1909"/>
                <a:gd name="T13" fmla="*/ 958 h 1559"/>
                <a:gd name="T14" fmla="*/ 102 w 1909"/>
                <a:gd name="T15" fmla="*/ 1447 h 1559"/>
                <a:gd name="T16" fmla="*/ 132 w 1909"/>
                <a:gd name="T17" fmla="*/ 1457 h 1559"/>
                <a:gd name="T18" fmla="*/ 534 w 1909"/>
                <a:gd name="T19" fmla="*/ 1020 h 1559"/>
                <a:gd name="T20" fmla="*/ 768 w 1909"/>
                <a:gd name="T21" fmla="*/ 1164 h 1559"/>
                <a:gd name="T22" fmla="*/ 1680 w 1909"/>
                <a:gd name="T23" fmla="*/ 266 h 1559"/>
                <a:gd name="T24" fmla="*/ 1734 w 1909"/>
                <a:gd name="T25" fmla="*/ 255 h 1559"/>
                <a:gd name="T26" fmla="*/ 1765 w 1909"/>
                <a:gd name="T27" fmla="*/ 300 h 1559"/>
                <a:gd name="T28" fmla="*/ 1780 w 1909"/>
                <a:gd name="T29" fmla="*/ 445 h 1559"/>
                <a:gd name="T30" fmla="*/ 1808 w 1909"/>
                <a:gd name="T31" fmla="*/ 433 h 1559"/>
                <a:gd name="T32" fmla="*/ 1798 w 1909"/>
                <a:gd name="T33" fmla="*/ 103 h 1559"/>
                <a:gd name="T34" fmla="*/ 1788 w 1909"/>
                <a:gd name="T35" fmla="*/ 0 h 1559"/>
                <a:gd name="T36" fmla="*/ 1883 w 1909"/>
                <a:gd name="T37" fmla="*/ 46 h 1559"/>
                <a:gd name="T38" fmla="*/ 1909 w 1909"/>
                <a:gd name="T39" fmla="*/ 424 h 1559"/>
                <a:gd name="T40" fmla="*/ 1864 w 1909"/>
                <a:gd name="T41" fmla="*/ 519 h 1559"/>
                <a:gd name="T42" fmla="*/ 1760 w 1909"/>
                <a:gd name="T43" fmla="*/ 543 h 1559"/>
                <a:gd name="T44" fmla="*/ 1678 w 1909"/>
                <a:gd name="T45" fmla="*/ 478 h 1559"/>
                <a:gd name="T46" fmla="*/ 1496 w 1909"/>
                <a:gd name="T47" fmla="*/ 593 h 1559"/>
                <a:gd name="T48" fmla="*/ 1591 w 1909"/>
                <a:gd name="T49" fmla="*/ 893 h 1559"/>
                <a:gd name="T50" fmla="*/ 1564 w 1909"/>
                <a:gd name="T51" fmla="*/ 946 h 1559"/>
                <a:gd name="T52" fmla="*/ 1506 w 1909"/>
                <a:gd name="T53" fmla="*/ 936 h 1559"/>
                <a:gd name="T54" fmla="*/ 1465 w 1909"/>
                <a:gd name="T55" fmla="*/ 786 h 1559"/>
                <a:gd name="T56" fmla="*/ 848 w 1909"/>
                <a:gd name="T57" fmla="*/ 1247 h 1559"/>
                <a:gd name="T58" fmla="*/ 756 w 1909"/>
                <a:gd name="T59" fmla="*/ 1265 h 1559"/>
                <a:gd name="T60" fmla="*/ 213 w 1909"/>
                <a:gd name="T61" fmla="*/ 1518 h 1559"/>
                <a:gd name="T62" fmla="*/ 128 w 1909"/>
                <a:gd name="T63" fmla="*/ 1559 h 1559"/>
                <a:gd name="T64" fmla="*/ 40 w 1909"/>
                <a:gd name="T65" fmla="*/ 1528 h 1559"/>
                <a:gd name="T66" fmla="*/ 0 w 1909"/>
                <a:gd name="T67" fmla="*/ 1444 h 1559"/>
                <a:gd name="T68" fmla="*/ 31 w 1909"/>
                <a:gd name="T69" fmla="*/ 1357 h 1559"/>
                <a:gd name="T70" fmla="*/ 510 w 1909"/>
                <a:gd name="T71" fmla="*/ 854 h 1559"/>
                <a:gd name="T72" fmla="*/ 607 w 1909"/>
                <a:gd name="T73" fmla="*/ 874 h 1559"/>
                <a:gd name="T74" fmla="*/ 1193 w 1909"/>
                <a:gd name="T75" fmla="*/ 362 h 1559"/>
                <a:gd name="T76" fmla="*/ 967 w 1909"/>
                <a:gd name="T77" fmla="*/ 218 h 1559"/>
                <a:gd name="T78" fmla="*/ 709 w 1909"/>
                <a:gd name="T79" fmla="*/ 145 h 1559"/>
                <a:gd name="T80" fmla="*/ 666 w 1909"/>
                <a:gd name="T81" fmla="*/ 106 h 1559"/>
                <a:gd name="T82" fmla="*/ 691 w 1909"/>
                <a:gd name="T83" fmla="*/ 53 h 1559"/>
                <a:gd name="T84" fmla="*/ 866 w 1909"/>
                <a:gd name="T85" fmla="*/ 76 h 1559"/>
                <a:gd name="T86" fmla="*/ 1135 w 1909"/>
                <a:gd name="T87" fmla="*/ 195 h 1559"/>
                <a:gd name="T88" fmla="*/ 1358 w 1909"/>
                <a:gd name="T89" fmla="*/ 387 h 1559"/>
                <a:gd name="T90" fmla="*/ 1445 w 1909"/>
                <a:gd name="T91" fmla="*/ 231 h 1559"/>
                <a:gd name="T92" fmla="*/ 1380 w 1909"/>
                <a:gd name="T93" fmla="*/ 150 h 1559"/>
                <a:gd name="T94" fmla="*/ 1404 w 1909"/>
                <a:gd name="T95" fmla="*/ 46 h 1559"/>
                <a:gd name="T96" fmla="*/ 1499 w 1909"/>
                <a:gd name="T97" fmla="*/ 0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09" h="1559">
                  <a:moveTo>
                    <a:pt x="1499" y="100"/>
                  </a:moveTo>
                  <a:lnTo>
                    <a:pt x="1490" y="102"/>
                  </a:lnTo>
                  <a:lnTo>
                    <a:pt x="1483" y="107"/>
                  </a:lnTo>
                  <a:lnTo>
                    <a:pt x="1478" y="113"/>
                  </a:lnTo>
                  <a:lnTo>
                    <a:pt x="1477" y="122"/>
                  </a:lnTo>
                  <a:lnTo>
                    <a:pt x="1478" y="130"/>
                  </a:lnTo>
                  <a:lnTo>
                    <a:pt x="1483" y="137"/>
                  </a:lnTo>
                  <a:lnTo>
                    <a:pt x="1490" y="142"/>
                  </a:lnTo>
                  <a:lnTo>
                    <a:pt x="1499" y="144"/>
                  </a:lnTo>
                  <a:lnTo>
                    <a:pt x="1619" y="144"/>
                  </a:lnTo>
                  <a:lnTo>
                    <a:pt x="1635" y="146"/>
                  </a:lnTo>
                  <a:lnTo>
                    <a:pt x="1647" y="153"/>
                  </a:lnTo>
                  <a:lnTo>
                    <a:pt x="1658" y="163"/>
                  </a:lnTo>
                  <a:lnTo>
                    <a:pt x="1665" y="174"/>
                  </a:lnTo>
                  <a:lnTo>
                    <a:pt x="1669" y="188"/>
                  </a:lnTo>
                  <a:lnTo>
                    <a:pt x="1668" y="202"/>
                  </a:lnTo>
                  <a:lnTo>
                    <a:pt x="1664" y="216"/>
                  </a:lnTo>
                  <a:lnTo>
                    <a:pt x="1654" y="229"/>
                  </a:lnTo>
                  <a:lnTo>
                    <a:pt x="808" y="1086"/>
                  </a:lnTo>
                  <a:lnTo>
                    <a:pt x="796" y="1096"/>
                  </a:lnTo>
                  <a:lnTo>
                    <a:pt x="784" y="1100"/>
                  </a:lnTo>
                  <a:lnTo>
                    <a:pt x="769" y="1102"/>
                  </a:lnTo>
                  <a:lnTo>
                    <a:pt x="756" y="1099"/>
                  </a:lnTo>
                  <a:lnTo>
                    <a:pt x="743" y="1093"/>
                  </a:lnTo>
                  <a:lnTo>
                    <a:pt x="549" y="954"/>
                  </a:lnTo>
                  <a:lnTo>
                    <a:pt x="539" y="951"/>
                  </a:lnTo>
                  <a:lnTo>
                    <a:pt x="528" y="952"/>
                  </a:lnTo>
                  <a:lnTo>
                    <a:pt x="520" y="958"/>
                  </a:lnTo>
                  <a:lnTo>
                    <a:pt x="106" y="1423"/>
                  </a:lnTo>
                  <a:lnTo>
                    <a:pt x="100" y="1430"/>
                  </a:lnTo>
                  <a:lnTo>
                    <a:pt x="99" y="1438"/>
                  </a:lnTo>
                  <a:lnTo>
                    <a:pt x="102" y="1447"/>
                  </a:lnTo>
                  <a:lnTo>
                    <a:pt x="107" y="1454"/>
                  </a:lnTo>
                  <a:lnTo>
                    <a:pt x="115" y="1458"/>
                  </a:lnTo>
                  <a:lnTo>
                    <a:pt x="123" y="1459"/>
                  </a:lnTo>
                  <a:lnTo>
                    <a:pt x="132" y="1457"/>
                  </a:lnTo>
                  <a:lnTo>
                    <a:pt x="139" y="1452"/>
                  </a:lnTo>
                  <a:lnTo>
                    <a:pt x="509" y="1036"/>
                  </a:lnTo>
                  <a:lnTo>
                    <a:pt x="521" y="1026"/>
                  </a:lnTo>
                  <a:lnTo>
                    <a:pt x="534" y="1020"/>
                  </a:lnTo>
                  <a:lnTo>
                    <a:pt x="549" y="1018"/>
                  </a:lnTo>
                  <a:lnTo>
                    <a:pt x="563" y="1021"/>
                  </a:lnTo>
                  <a:lnTo>
                    <a:pt x="576" y="1028"/>
                  </a:lnTo>
                  <a:lnTo>
                    <a:pt x="768" y="1164"/>
                  </a:lnTo>
                  <a:lnTo>
                    <a:pt x="778" y="1168"/>
                  </a:lnTo>
                  <a:lnTo>
                    <a:pt x="788" y="1167"/>
                  </a:lnTo>
                  <a:lnTo>
                    <a:pt x="796" y="1161"/>
                  </a:lnTo>
                  <a:lnTo>
                    <a:pt x="1680" y="266"/>
                  </a:lnTo>
                  <a:lnTo>
                    <a:pt x="1693" y="257"/>
                  </a:lnTo>
                  <a:lnTo>
                    <a:pt x="1706" y="252"/>
                  </a:lnTo>
                  <a:lnTo>
                    <a:pt x="1721" y="252"/>
                  </a:lnTo>
                  <a:lnTo>
                    <a:pt x="1734" y="255"/>
                  </a:lnTo>
                  <a:lnTo>
                    <a:pt x="1747" y="262"/>
                  </a:lnTo>
                  <a:lnTo>
                    <a:pt x="1757" y="272"/>
                  </a:lnTo>
                  <a:lnTo>
                    <a:pt x="1763" y="285"/>
                  </a:lnTo>
                  <a:lnTo>
                    <a:pt x="1765" y="300"/>
                  </a:lnTo>
                  <a:lnTo>
                    <a:pt x="1765" y="424"/>
                  </a:lnTo>
                  <a:lnTo>
                    <a:pt x="1767" y="433"/>
                  </a:lnTo>
                  <a:lnTo>
                    <a:pt x="1772" y="441"/>
                  </a:lnTo>
                  <a:lnTo>
                    <a:pt x="1780" y="445"/>
                  </a:lnTo>
                  <a:lnTo>
                    <a:pt x="1788" y="446"/>
                  </a:lnTo>
                  <a:lnTo>
                    <a:pt x="1795" y="445"/>
                  </a:lnTo>
                  <a:lnTo>
                    <a:pt x="1802" y="441"/>
                  </a:lnTo>
                  <a:lnTo>
                    <a:pt x="1808" y="433"/>
                  </a:lnTo>
                  <a:lnTo>
                    <a:pt x="1810" y="424"/>
                  </a:lnTo>
                  <a:lnTo>
                    <a:pt x="1810" y="122"/>
                  </a:lnTo>
                  <a:lnTo>
                    <a:pt x="1807" y="111"/>
                  </a:lnTo>
                  <a:lnTo>
                    <a:pt x="1798" y="103"/>
                  </a:lnTo>
                  <a:lnTo>
                    <a:pt x="1788" y="100"/>
                  </a:lnTo>
                  <a:lnTo>
                    <a:pt x="1499" y="100"/>
                  </a:lnTo>
                  <a:close/>
                  <a:moveTo>
                    <a:pt x="1499" y="0"/>
                  </a:moveTo>
                  <a:lnTo>
                    <a:pt x="1788" y="0"/>
                  </a:lnTo>
                  <a:lnTo>
                    <a:pt x="1816" y="4"/>
                  </a:lnTo>
                  <a:lnTo>
                    <a:pt x="1841" y="12"/>
                  </a:lnTo>
                  <a:lnTo>
                    <a:pt x="1864" y="27"/>
                  </a:lnTo>
                  <a:lnTo>
                    <a:pt x="1883" y="46"/>
                  </a:lnTo>
                  <a:lnTo>
                    <a:pt x="1897" y="69"/>
                  </a:lnTo>
                  <a:lnTo>
                    <a:pt x="1906" y="94"/>
                  </a:lnTo>
                  <a:lnTo>
                    <a:pt x="1909" y="122"/>
                  </a:lnTo>
                  <a:lnTo>
                    <a:pt x="1909" y="424"/>
                  </a:lnTo>
                  <a:lnTo>
                    <a:pt x="1906" y="452"/>
                  </a:lnTo>
                  <a:lnTo>
                    <a:pt x="1897" y="478"/>
                  </a:lnTo>
                  <a:lnTo>
                    <a:pt x="1883" y="500"/>
                  </a:lnTo>
                  <a:lnTo>
                    <a:pt x="1864" y="519"/>
                  </a:lnTo>
                  <a:lnTo>
                    <a:pt x="1841" y="533"/>
                  </a:lnTo>
                  <a:lnTo>
                    <a:pt x="1816" y="543"/>
                  </a:lnTo>
                  <a:lnTo>
                    <a:pt x="1788" y="546"/>
                  </a:lnTo>
                  <a:lnTo>
                    <a:pt x="1760" y="543"/>
                  </a:lnTo>
                  <a:lnTo>
                    <a:pt x="1734" y="533"/>
                  </a:lnTo>
                  <a:lnTo>
                    <a:pt x="1711" y="519"/>
                  </a:lnTo>
                  <a:lnTo>
                    <a:pt x="1693" y="500"/>
                  </a:lnTo>
                  <a:lnTo>
                    <a:pt x="1678" y="478"/>
                  </a:lnTo>
                  <a:lnTo>
                    <a:pt x="1669" y="452"/>
                  </a:lnTo>
                  <a:lnTo>
                    <a:pt x="1666" y="424"/>
                  </a:lnTo>
                  <a:lnTo>
                    <a:pt x="1666" y="422"/>
                  </a:lnTo>
                  <a:lnTo>
                    <a:pt x="1496" y="593"/>
                  </a:lnTo>
                  <a:lnTo>
                    <a:pt x="1529" y="665"/>
                  </a:lnTo>
                  <a:lnTo>
                    <a:pt x="1556" y="740"/>
                  </a:lnTo>
                  <a:lnTo>
                    <a:pt x="1577" y="816"/>
                  </a:lnTo>
                  <a:lnTo>
                    <a:pt x="1591" y="893"/>
                  </a:lnTo>
                  <a:lnTo>
                    <a:pt x="1590" y="910"/>
                  </a:lnTo>
                  <a:lnTo>
                    <a:pt x="1586" y="924"/>
                  </a:lnTo>
                  <a:lnTo>
                    <a:pt x="1577" y="937"/>
                  </a:lnTo>
                  <a:lnTo>
                    <a:pt x="1564" y="946"/>
                  </a:lnTo>
                  <a:lnTo>
                    <a:pt x="1549" y="950"/>
                  </a:lnTo>
                  <a:lnTo>
                    <a:pt x="1532" y="950"/>
                  </a:lnTo>
                  <a:lnTo>
                    <a:pt x="1518" y="945"/>
                  </a:lnTo>
                  <a:lnTo>
                    <a:pt x="1506" y="936"/>
                  </a:lnTo>
                  <a:lnTo>
                    <a:pt x="1497" y="923"/>
                  </a:lnTo>
                  <a:lnTo>
                    <a:pt x="1492" y="908"/>
                  </a:lnTo>
                  <a:lnTo>
                    <a:pt x="1480" y="847"/>
                  </a:lnTo>
                  <a:lnTo>
                    <a:pt x="1465" y="786"/>
                  </a:lnTo>
                  <a:lnTo>
                    <a:pt x="1445" y="727"/>
                  </a:lnTo>
                  <a:lnTo>
                    <a:pt x="1421" y="670"/>
                  </a:lnTo>
                  <a:lnTo>
                    <a:pt x="868" y="1231"/>
                  </a:lnTo>
                  <a:lnTo>
                    <a:pt x="848" y="1247"/>
                  </a:lnTo>
                  <a:lnTo>
                    <a:pt x="826" y="1259"/>
                  </a:lnTo>
                  <a:lnTo>
                    <a:pt x="803" y="1265"/>
                  </a:lnTo>
                  <a:lnTo>
                    <a:pt x="780" y="1268"/>
                  </a:lnTo>
                  <a:lnTo>
                    <a:pt x="756" y="1265"/>
                  </a:lnTo>
                  <a:lnTo>
                    <a:pt x="732" y="1258"/>
                  </a:lnTo>
                  <a:lnTo>
                    <a:pt x="710" y="1245"/>
                  </a:lnTo>
                  <a:lnTo>
                    <a:pt x="555" y="1135"/>
                  </a:lnTo>
                  <a:lnTo>
                    <a:pt x="213" y="1518"/>
                  </a:lnTo>
                  <a:lnTo>
                    <a:pt x="195" y="1534"/>
                  </a:lnTo>
                  <a:lnTo>
                    <a:pt x="174" y="1547"/>
                  </a:lnTo>
                  <a:lnTo>
                    <a:pt x="152" y="1555"/>
                  </a:lnTo>
                  <a:lnTo>
                    <a:pt x="128" y="1559"/>
                  </a:lnTo>
                  <a:lnTo>
                    <a:pt x="106" y="1558"/>
                  </a:lnTo>
                  <a:lnTo>
                    <a:pt x="83" y="1553"/>
                  </a:lnTo>
                  <a:lnTo>
                    <a:pt x="61" y="1542"/>
                  </a:lnTo>
                  <a:lnTo>
                    <a:pt x="40" y="1528"/>
                  </a:lnTo>
                  <a:lnTo>
                    <a:pt x="24" y="1509"/>
                  </a:lnTo>
                  <a:lnTo>
                    <a:pt x="11" y="1490"/>
                  </a:lnTo>
                  <a:lnTo>
                    <a:pt x="3" y="1467"/>
                  </a:lnTo>
                  <a:lnTo>
                    <a:pt x="0" y="1444"/>
                  </a:lnTo>
                  <a:lnTo>
                    <a:pt x="1" y="1421"/>
                  </a:lnTo>
                  <a:lnTo>
                    <a:pt x="6" y="1398"/>
                  </a:lnTo>
                  <a:lnTo>
                    <a:pt x="17" y="1376"/>
                  </a:lnTo>
                  <a:lnTo>
                    <a:pt x="31" y="1357"/>
                  </a:lnTo>
                  <a:lnTo>
                    <a:pt x="445" y="892"/>
                  </a:lnTo>
                  <a:lnTo>
                    <a:pt x="465" y="875"/>
                  </a:lnTo>
                  <a:lnTo>
                    <a:pt x="487" y="861"/>
                  </a:lnTo>
                  <a:lnTo>
                    <a:pt x="510" y="854"/>
                  </a:lnTo>
                  <a:lnTo>
                    <a:pt x="535" y="851"/>
                  </a:lnTo>
                  <a:lnTo>
                    <a:pt x="560" y="853"/>
                  </a:lnTo>
                  <a:lnTo>
                    <a:pt x="584" y="860"/>
                  </a:lnTo>
                  <a:lnTo>
                    <a:pt x="607" y="874"/>
                  </a:lnTo>
                  <a:lnTo>
                    <a:pt x="766" y="986"/>
                  </a:lnTo>
                  <a:lnTo>
                    <a:pt x="1288" y="458"/>
                  </a:lnTo>
                  <a:lnTo>
                    <a:pt x="1242" y="409"/>
                  </a:lnTo>
                  <a:lnTo>
                    <a:pt x="1193" y="362"/>
                  </a:lnTo>
                  <a:lnTo>
                    <a:pt x="1141" y="320"/>
                  </a:lnTo>
                  <a:lnTo>
                    <a:pt x="1085" y="282"/>
                  </a:lnTo>
                  <a:lnTo>
                    <a:pt x="1027" y="248"/>
                  </a:lnTo>
                  <a:lnTo>
                    <a:pt x="967" y="218"/>
                  </a:lnTo>
                  <a:lnTo>
                    <a:pt x="905" y="193"/>
                  </a:lnTo>
                  <a:lnTo>
                    <a:pt x="841" y="172"/>
                  </a:lnTo>
                  <a:lnTo>
                    <a:pt x="775" y="157"/>
                  </a:lnTo>
                  <a:lnTo>
                    <a:pt x="709" y="145"/>
                  </a:lnTo>
                  <a:lnTo>
                    <a:pt x="694" y="141"/>
                  </a:lnTo>
                  <a:lnTo>
                    <a:pt x="680" y="133"/>
                  </a:lnTo>
                  <a:lnTo>
                    <a:pt x="671" y="121"/>
                  </a:lnTo>
                  <a:lnTo>
                    <a:pt x="666" y="106"/>
                  </a:lnTo>
                  <a:lnTo>
                    <a:pt x="665" y="91"/>
                  </a:lnTo>
                  <a:lnTo>
                    <a:pt x="670" y="75"/>
                  </a:lnTo>
                  <a:lnTo>
                    <a:pt x="678" y="63"/>
                  </a:lnTo>
                  <a:lnTo>
                    <a:pt x="691" y="53"/>
                  </a:lnTo>
                  <a:lnTo>
                    <a:pt x="705" y="47"/>
                  </a:lnTo>
                  <a:lnTo>
                    <a:pt x="721" y="47"/>
                  </a:lnTo>
                  <a:lnTo>
                    <a:pt x="794" y="59"/>
                  </a:lnTo>
                  <a:lnTo>
                    <a:pt x="866" y="76"/>
                  </a:lnTo>
                  <a:lnTo>
                    <a:pt x="936" y="98"/>
                  </a:lnTo>
                  <a:lnTo>
                    <a:pt x="1004" y="126"/>
                  </a:lnTo>
                  <a:lnTo>
                    <a:pt x="1071" y="158"/>
                  </a:lnTo>
                  <a:lnTo>
                    <a:pt x="1135" y="195"/>
                  </a:lnTo>
                  <a:lnTo>
                    <a:pt x="1196" y="236"/>
                  </a:lnTo>
                  <a:lnTo>
                    <a:pt x="1254" y="283"/>
                  </a:lnTo>
                  <a:lnTo>
                    <a:pt x="1308" y="333"/>
                  </a:lnTo>
                  <a:lnTo>
                    <a:pt x="1358" y="387"/>
                  </a:lnTo>
                  <a:lnTo>
                    <a:pt x="1500" y="243"/>
                  </a:lnTo>
                  <a:lnTo>
                    <a:pt x="1499" y="243"/>
                  </a:lnTo>
                  <a:lnTo>
                    <a:pt x="1471" y="240"/>
                  </a:lnTo>
                  <a:lnTo>
                    <a:pt x="1445" y="231"/>
                  </a:lnTo>
                  <a:lnTo>
                    <a:pt x="1423" y="217"/>
                  </a:lnTo>
                  <a:lnTo>
                    <a:pt x="1404" y="198"/>
                  </a:lnTo>
                  <a:lnTo>
                    <a:pt x="1389" y="175"/>
                  </a:lnTo>
                  <a:lnTo>
                    <a:pt x="1380" y="150"/>
                  </a:lnTo>
                  <a:lnTo>
                    <a:pt x="1377" y="122"/>
                  </a:lnTo>
                  <a:lnTo>
                    <a:pt x="1380" y="94"/>
                  </a:lnTo>
                  <a:lnTo>
                    <a:pt x="1389" y="69"/>
                  </a:lnTo>
                  <a:lnTo>
                    <a:pt x="1404" y="46"/>
                  </a:lnTo>
                  <a:lnTo>
                    <a:pt x="1423" y="27"/>
                  </a:lnTo>
                  <a:lnTo>
                    <a:pt x="1445" y="12"/>
                  </a:lnTo>
                  <a:lnTo>
                    <a:pt x="1471" y="4"/>
                  </a:lnTo>
                  <a:lnTo>
                    <a:pt x="14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4" name="Freeform 13">
              <a:extLst>
                <a:ext uri="{FF2B5EF4-FFF2-40B4-BE49-F238E27FC236}">
                  <a16:creationId xmlns:a16="http://schemas.microsoft.com/office/drawing/2014/main" id="{588B1A87-8ADD-8B2A-F281-2BDB4CD43CF6}"/>
                </a:ext>
              </a:extLst>
            </p:cNvPr>
            <p:cNvSpPr>
              <a:spLocks noEditPoints="1"/>
            </p:cNvSpPr>
            <p:nvPr/>
          </p:nvSpPr>
          <p:spPr bwMode="auto">
            <a:xfrm>
              <a:off x="3508375" y="1555750"/>
              <a:ext cx="211138" cy="320675"/>
            </a:xfrm>
            <a:custGeom>
              <a:avLst/>
              <a:gdLst>
                <a:gd name="T0" fmla="*/ 900 w 2001"/>
                <a:gd name="T1" fmla="*/ 2936 h 3036"/>
                <a:gd name="T2" fmla="*/ 1125 w 2001"/>
                <a:gd name="T3" fmla="*/ 2918 h 3036"/>
                <a:gd name="T4" fmla="*/ 604 w 2001"/>
                <a:gd name="T5" fmla="*/ 2584 h 3036"/>
                <a:gd name="T6" fmla="*/ 604 w 2001"/>
                <a:gd name="T7" fmla="*/ 2698 h 3036"/>
                <a:gd name="T8" fmla="*/ 1195 w 2001"/>
                <a:gd name="T9" fmla="*/ 2706 h 3036"/>
                <a:gd name="T10" fmla="*/ 1381 w 2001"/>
                <a:gd name="T11" fmla="*/ 2706 h 3036"/>
                <a:gd name="T12" fmla="*/ 1411 w 2001"/>
                <a:gd name="T13" fmla="*/ 2606 h 3036"/>
                <a:gd name="T14" fmla="*/ 625 w 2001"/>
                <a:gd name="T15" fmla="*/ 2576 h 3036"/>
                <a:gd name="T16" fmla="*/ 604 w 2001"/>
                <a:gd name="T17" fmla="*/ 2354 h 3036"/>
                <a:gd name="T18" fmla="*/ 604 w 2001"/>
                <a:gd name="T19" fmla="*/ 2467 h 3036"/>
                <a:gd name="T20" fmla="*/ 1403 w 2001"/>
                <a:gd name="T21" fmla="*/ 2467 h 3036"/>
                <a:gd name="T22" fmla="*/ 1403 w 2001"/>
                <a:gd name="T23" fmla="*/ 2354 h 3036"/>
                <a:gd name="T24" fmla="*/ 880 w 2001"/>
                <a:gd name="T25" fmla="*/ 0 h 3036"/>
                <a:gd name="T26" fmla="*/ 936 w 2001"/>
                <a:gd name="T27" fmla="*/ 44 h 3036"/>
                <a:gd name="T28" fmla="*/ 893 w 2001"/>
                <a:gd name="T29" fmla="*/ 99 h 3036"/>
                <a:gd name="T30" fmla="*/ 547 w 2001"/>
                <a:gd name="T31" fmla="*/ 216 h 3036"/>
                <a:gd name="T32" fmla="*/ 282 w 2001"/>
                <a:gd name="T33" fmla="*/ 451 h 3036"/>
                <a:gd name="T34" fmla="*/ 127 w 2001"/>
                <a:gd name="T35" fmla="*/ 773 h 3036"/>
                <a:gd name="T36" fmla="*/ 111 w 2001"/>
                <a:gd name="T37" fmla="*/ 1135 h 3036"/>
                <a:gd name="T38" fmla="*/ 231 w 2001"/>
                <a:gd name="T39" fmla="*/ 1461 h 3036"/>
                <a:gd name="T40" fmla="*/ 468 w 2001"/>
                <a:gd name="T41" fmla="*/ 1718 h 3036"/>
                <a:gd name="T42" fmla="*/ 641 w 2001"/>
                <a:gd name="T43" fmla="*/ 1877 h 3036"/>
                <a:gd name="T44" fmla="*/ 683 w 2001"/>
                <a:gd name="T45" fmla="*/ 2246 h 3036"/>
                <a:gd name="T46" fmla="*/ 1348 w 2001"/>
                <a:gd name="T47" fmla="*/ 1916 h 3036"/>
                <a:gd name="T48" fmla="*/ 1483 w 2001"/>
                <a:gd name="T49" fmla="*/ 1756 h 3036"/>
                <a:gd name="T50" fmla="*/ 1732 w 2001"/>
                <a:gd name="T51" fmla="*/ 1523 h 3036"/>
                <a:gd name="T52" fmla="*/ 1878 w 2001"/>
                <a:gd name="T53" fmla="*/ 1217 h 3036"/>
                <a:gd name="T54" fmla="*/ 1927 w 2001"/>
                <a:gd name="T55" fmla="*/ 1044 h 3036"/>
                <a:gd name="T56" fmla="*/ 1995 w 2001"/>
                <a:gd name="T57" fmla="*/ 1061 h 3036"/>
                <a:gd name="T58" fmla="*/ 1963 w 2001"/>
                <a:gd name="T59" fmla="*/ 1285 h 3036"/>
                <a:gd name="T60" fmla="*/ 1811 w 2001"/>
                <a:gd name="T61" fmla="*/ 1586 h 3036"/>
                <a:gd name="T62" fmla="*/ 1536 w 2001"/>
                <a:gd name="T63" fmla="*/ 1840 h 3036"/>
                <a:gd name="T64" fmla="*/ 1434 w 2001"/>
                <a:gd name="T65" fmla="*/ 1973 h 3036"/>
                <a:gd name="T66" fmla="*/ 1469 w 2001"/>
                <a:gd name="T67" fmla="*/ 2280 h 3036"/>
                <a:gd name="T68" fmla="*/ 1512 w 2001"/>
                <a:gd name="T69" fmla="*/ 2446 h 3036"/>
                <a:gd name="T70" fmla="*/ 1495 w 2001"/>
                <a:gd name="T71" fmla="*/ 2543 h 3036"/>
                <a:gd name="T72" fmla="*/ 1509 w 2001"/>
                <a:gd name="T73" fmla="*/ 2703 h 3036"/>
                <a:gd name="T74" fmla="*/ 1432 w 2001"/>
                <a:gd name="T75" fmla="*/ 2796 h 3036"/>
                <a:gd name="T76" fmla="*/ 1222 w 2001"/>
                <a:gd name="T77" fmla="*/ 2945 h 3036"/>
                <a:gd name="T78" fmla="*/ 1134 w 2001"/>
                <a:gd name="T79" fmla="*/ 3033 h 3036"/>
                <a:gd name="T80" fmla="*/ 826 w 2001"/>
                <a:gd name="T81" fmla="*/ 3010 h 3036"/>
                <a:gd name="T82" fmla="*/ 782 w 2001"/>
                <a:gd name="T83" fmla="*/ 2806 h 3036"/>
                <a:gd name="T84" fmla="*/ 533 w 2001"/>
                <a:gd name="T85" fmla="*/ 2768 h 3036"/>
                <a:gd name="T86" fmla="*/ 495 w 2001"/>
                <a:gd name="T87" fmla="*/ 2606 h 3036"/>
                <a:gd name="T88" fmla="*/ 511 w 2001"/>
                <a:gd name="T89" fmla="*/ 2508 h 3036"/>
                <a:gd name="T90" fmla="*/ 498 w 2001"/>
                <a:gd name="T91" fmla="*/ 2348 h 3036"/>
                <a:gd name="T92" fmla="*/ 582 w 2001"/>
                <a:gd name="T93" fmla="*/ 2253 h 3036"/>
                <a:gd name="T94" fmla="*/ 546 w 2001"/>
                <a:gd name="T95" fmla="*/ 1911 h 3036"/>
                <a:gd name="T96" fmla="*/ 360 w 2001"/>
                <a:gd name="T97" fmla="*/ 1760 h 3036"/>
                <a:gd name="T98" fmla="*/ 131 w 2001"/>
                <a:gd name="T99" fmla="*/ 1487 h 3036"/>
                <a:gd name="T100" fmla="*/ 11 w 2001"/>
                <a:gd name="T101" fmla="*/ 1141 h 3036"/>
                <a:gd name="T102" fmla="*/ 24 w 2001"/>
                <a:gd name="T103" fmla="*/ 776 h 3036"/>
                <a:gd name="T104" fmla="*/ 165 w 2001"/>
                <a:gd name="T105" fmla="*/ 445 h 3036"/>
                <a:gd name="T106" fmla="*/ 416 w 2001"/>
                <a:gd name="T107" fmla="*/ 183 h 3036"/>
                <a:gd name="T108" fmla="*/ 738 w 2001"/>
                <a:gd name="T109" fmla="*/ 28 h 3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1" h="3036">
                  <a:moveTo>
                    <a:pt x="881" y="2806"/>
                  </a:moveTo>
                  <a:lnTo>
                    <a:pt x="881" y="2918"/>
                  </a:lnTo>
                  <a:lnTo>
                    <a:pt x="884" y="2928"/>
                  </a:lnTo>
                  <a:lnTo>
                    <a:pt x="891" y="2934"/>
                  </a:lnTo>
                  <a:lnTo>
                    <a:pt x="900" y="2936"/>
                  </a:lnTo>
                  <a:lnTo>
                    <a:pt x="1106" y="2936"/>
                  </a:lnTo>
                  <a:lnTo>
                    <a:pt x="1115" y="2934"/>
                  </a:lnTo>
                  <a:lnTo>
                    <a:pt x="1123" y="2928"/>
                  </a:lnTo>
                  <a:lnTo>
                    <a:pt x="1125" y="2918"/>
                  </a:lnTo>
                  <a:lnTo>
                    <a:pt x="1125" y="2918"/>
                  </a:lnTo>
                  <a:lnTo>
                    <a:pt x="1125" y="2806"/>
                  </a:lnTo>
                  <a:lnTo>
                    <a:pt x="881" y="2806"/>
                  </a:lnTo>
                  <a:close/>
                  <a:moveTo>
                    <a:pt x="625" y="2576"/>
                  </a:moveTo>
                  <a:lnTo>
                    <a:pt x="613" y="2578"/>
                  </a:lnTo>
                  <a:lnTo>
                    <a:pt x="604" y="2584"/>
                  </a:lnTo>
                  <a:lnTo>
                    <a:pt x="598" y="2593"/>
                  </a:lnTo>
                  <a:lnTo>
                    <a:pt x="595" y="2606"/>
                  </a:lnTo>
                  <a:lnTo>
                    <a:pt x="595" y="2676"/>
                  </a:lnTo>
                  <a:lnTo>
                    <a:pt x="598" y="2688"/>
                  </a:lnTo>
                  <a:lnTo>
                    <a:pt x="604" y="2698"/>
                  </a:lnTo>
                  <a:lnTo>
                    <a:pt x="613" y="2704"/>
                  </a:lnTo>
                  <a:lnTo>
                    <a:pt x="625" y="2706"/>
                  </a:lnTo>
                  <a:lnTo>
                    <a:pt x="1101" y="2706"/>
                  </a:lnTo>
                  <a:lnTo>
                    <a:pt x="1149" y="2706"/>
                  </a:lnTo>
                  <a:lnTo>
                    <a:pt x="1195" y="2706"/>
                  </a:lnTo>
                  <a:lnTo>
                    <a:pt x="1237" y="2706"/>
                  </a:lnTo>
                  <a:lnTo>
                    <a:pt x="1277" y="2706"/>
                  </a:lnTo>
                  <a:lnTo>
                    <a:pt x="1312" y="2706"/>
                  </a:lnTo>
                  <a:lnTo>
                    <a:pt x="1341" y="2706"/>
                  </a:lnTo>
                  <a:lnTo>
                    <a:pt x="1381" y="2706"/>
                  </a:lnTo>
                  <a:lnTo>
                    <a:pt x="1393" y="2704"/>
                  </a:lnTo>
                  <a:lnTo>
                    <a:pt x="1403" y="2698"/>
                  </a:lnTo>
                  <a:lnTo>
                    <a:pt x="1409" y="2688"/>
                  </a:lnTo>
                  <a:lnTo>
                    <a:pt x="1411" y="2676"/>
                  </a:lnTo>
                  <a:lnTo>
                    <a:pt x="1411" y="2606"/>
                  </a:lnTo>
                  <a:lnTo>
                    <a:pt x="1409" y="2593"/>
                  </a:lnTo>
                  <a:lnTo>
                    <a:pt x="1403" y="2584"/>
                  </a:lnTo>
                  <a:lnTo>
                    <a:pt x="1393" y="2578"/>
                  </a:lnTo>
                  <a:lnTo>
                    <a:pt x="1381" y="2576"/>
                  </a:lnTo>
                  <a:lnTo>
                    <a:pt x="625" y="2576"/>
                  </a:lnTo>
                  <a:close/>
                  <a:moveTo>
                    <a:pt x="698" y="2345"/>
                  </a:moveTo>
                  <a:lnTo>
                    <a:pt x="659" y="2345"/>
                  </a:lnTo>
                  <a:lnTo>
                    <a:pt x="625" y="2345"/>
                  </a:lnTo>
                  <a:lnTo>
                    <a:pt x="613" y="2348"/>
                  </a:lnTo>
                  <a:lnTo>
                    <a:pt x="604" y="2354"/>
                  </a:lnTo>
                  <a:lnTo>
                    <a:pt x="598" y="2363"/>
                  </a:lnTo>
                  <a:lnTo>
                    <a:pt x="595" y="2375"/>
                  </a:lnTo>
                  <a:lnTo>
                    <a:pt x="595" y="2446"/>
                  </a:lnTo>
                  <a:lnTo>
                    <a:pt x="598" y="2457"/>
                  </a:lnTo>
                  <a:lnTo>
                    <a:pt x="604" y="2467"/>
                  </a:lnTo>
                  <a:lnTo>
                    <a:pt x="613" y="2474"/>
                  </a:lnTo>
                  <a:lnTo>
                    <a:pt x="625" y="2476"/>
                  </a:lnTo>
                  <a:lnTo>
                    <a:pt x="1381" y="2476"/>
                  </a:lnTo>
                  <a:lnTo>
                    <a:pt x="1393" y="2474"/>
                  </a:lnTo>
                  <a:lnTo>
                    <a:pt x="1403" y="2467"/>
                  </a:lnTo>
                  <a:lnTo>
                    <a:pt x="1409" y="2457"/>
                  </a:lnTo>
                  <a:lnTo>
                    <a:pt x="1411" y="2446"/>
                  </a:lnTo>
                  <a:lnTo>
                    <a:pt x="1411" y="2375"/>
                  </a:lnTo>
                  <a:lnTo>
                    <a:pt x="1409" y="2363"/>
                  </a:lnTo>
                  <a:lnTo>
                    <a:pt x="1403" y="2354"/>
                  </a:lnTo>
                  <a:lnTo>
                    <a:pt x="1393" y="2348"/>
                  </a:lnTo>
                  <a:lnTo>
                    <a:pt x="1381" y="2345"/>
                  </a:lnTo>
                  <a:lnTo>
                    <a:pt x="743" y="2345"/>
                  </a:lnTo>
                  <a:lnTo>
                    <a:pt x="698" y="2345"/>
                  </a:lnTo>
                  <a:close/>
                  <a:moveTo>
                    <a:pt x="880" y="0"/>
                  </a:moveTo>
                  <a:lnTo>
                    <a:pt x="897" y="0"/>
                  </a:lnTo>
                  <a:lnTo>
                    <a:pt x="911" y="6"/>
                  </a:lnTo>
                  <a:lnTo>
                    <a:pt x="923" y="16"/>
                  </a:lnTo>
                  <a:lnTo>
                    <a:pt x="932" y="28"/>
                  </a:lnTo>
                  <a:lnTo>
                    <a:pt x="936" y="44"/>
                  </a:lnTo>
                  <a:lnTo>
                    <a:pt x="936" y="59"/>
                  </a:lnTo>
                  <a:lnTo>
                    <a:pt x="930" y="74"/>
                  </a:lnTo>
                  <a:lnTo>
                    <a:pt x="921" y="86"/>
                  </a:lnTo>
                  <a:lnTo>
                    <a:pt x="908" y="94"/>
                  </a:lnTo>
                  <a:lnTo>
                    <a:pt x="893" y="99"/>
                  </a:lnTo>
                  <a:lnTo>
                    <a:pt x="818" y="111"/>
                  </a:lnTo>
                  <a:lnTo>
                    <a:pt x="747" y="129"/>
                  </a:lnTo>
                  <a:lnTo>
                    <a:pt x="677" y="153"/>
                  </a:lnTo>
                  <a:lnTo>
                    <a:pt x="610" y="182"/>
                  </a:lnTo>
                  <a:lnTo>
                    <a:pt x="547" y="216"/>
                  </a:lnTo>
                  <a:lnTo>
                    <a:pt x="486" y="254"/>
                  </a:lnTo>
                  <a:lnTo>
                    <a:pt x="429" y="298"/>
                  </a:lnTo>
                  <a:lnTo>
                    <a:pt x="376" y="345"/>
                  </a:lnTo>
                  <a:lnTo>
                    <a:pt x="326" y="397"/>
                  </a:lnTo>
                  <a:lnTo>
                    <a:pt x="282" y="451"/>
                  </a:lnTo>
                  <a:lnTo>
                    <a:pt x="240" y="510"/>
                  </a:lnTo>
                  <a:lnTo>
                    <a:pt x="205" y="572"/>
                  </a:lnTo>
                  <a:lnTo>
                    <a:pt x="174" y="636"/>
                  </a:lnTo>
                  <a:lnTo>
                    <a:pt x="147" y="703"/>
                  </a:lnTo>
                  <a:lnTo>
                    <a:pt x="127" y="773"/>
                  </a:lnTo>
                  <a:lnTo>
                    <a:pt x="112" y="844"/>
                  </a:lnTo>
                  <a:lnTo>
                    <a:pt x="103" y="918"/>
                  </a:lnTo>
                  <a:lnTo>
                    <a:pt x="100" y="993"/>
                  </a:lnTo>
                  <a:lnTo>
                    <a:pt x="103" y="1064"/>
                  </a:lnTo>
                  <a:lnTo>
                    <a:pt x="111" y="1135"/>
                  </a:lnTo>
                  <a:lnTo>
                    <a:pt x="125" y="1205"/>
                  </a:lnTo>
                  <a:lnTo>
                    <a:pt x="144" y="1273"/>
                  </a:lnTo>
                  <a:lnTo>
                    <a:pt x="168" y="1338"/>
                  </a:lnTo>
                  <a:lnTo>
                    <a:pt x="197" y="1401"/>
                  </a:lnTo>
                  <a:lnTo>
                    <a:pt x="231" y="1461"/>
                  </a:lnTo>
                  <a:lnTo>
                    <a:pt x="269" y="1519"/>
                  </a:lnTo>
                  <a:lnTo>
                    <a:pt x="313" y="1575"/>
                  </a:lnTo>
                  <a:lnTo>
                    <a:pt x="361" y="1627"/>
                  </a:lnTo>
                  <a:lnTo>
                    <a:pt x="412" y="1674"/>
                  </a:lnTo>
                  <a:lnTo>
                    <a:pt x="468" y="1718"/>
                  </a:lnTo>
                  <a:lnTo>
                    <a:pt x="528" y="1759"/>
                  </a:lnTo>
                  <a:lnTo>
                    <a:pt x="562" y="1783"/>
                  </a:lnTo>
                  <a:lnTo>
                    <a:pt x="592" y="1811"/>
                  </a:lnTo>
                  <a:lnTo>
                    <a:pt x="618" y="1843"/>
                  </a:lnTo>
                  <a:lnTo>
                    <a:pt x="641" y="1877"/>
                  </a:lnTo>
                  <a:lnTo>
                    <a:pt x="659" y="1914"/>
                  </a:lnTo>
                  <a:lnTo>
                    <a:pt x="671" y="1954"/>
                  </a:lnTo>
                  <a:lnTo>
                    <a:pt x="679" y="1995"/>
                  </a:lnTo>
                  <a:lnTo>
                    <a:pt x="683" y="2036"/>
                  </a:lnTo>
                  <a:lnTo>
                    <a:pt x="683" y="2246"/>
                  </a:lnTo>
                  <a:lnTo>
                    <a:pt x="1324" y="2246"/>
                  </a:lnTo>
                  <a:lnTo>
                    <a:pt x="1324" y="2040"/>
                  </a:lnTo>
                  <a:lnTo>
                    <a:pt x="1326" y="1998"/>
                  </a:lnTo>
                  <a:lnTo>
                    <a:pt x="1335" y="1956"/>
                  </a:lnTo>
                  <a:lnTo>
                    <a:pt x="1348" y="1916"/>
                  </a:lnTo>
                  <a:lnTo>
                    <a:pt x="1366" y="1878"/>
                  </a:lnTo>
                  <a:lnTo>
                    <a:pt x="1389" y="1843"/>
                  </a:lnTo>
                  <a:lnTo>
                    <a:pt x="1417" y="1810"/>
                  </a:lnTo>
                  <a:lnTo>
                    <a:pt x="1448" y="1781"/>
                  </a:lnTo>
                  <a:lnTo>
                    <a:pt x="1483" y="1756"/>
                  </a:lnTo>
                  <a:lnTo>
                    <a:pt x="1540" y="1717"/>
                  </a:lnTo>
                  <a:lnTo>
                    <a:pt x="1594" y="1674"/>
                  </a:lnTo>
                  <a:lnTo>
                    <a:pt x="1644" y="1627"/>
                  </a:lnTo>
                  <a:lnTo>
                    <a:pt x="1691" y="1577"/>
                  </a:lnTo>
                  <a:lnTo>
                    <a:pt x="1732" y="1523"/>
                  </a:lnTo>
                  <a:lnTo>
                    <a:pt x="1771" y="1467"/>
                  </a:lnTo>
                  <a:lnTo>
                    <a:pt x="1805" y="1408"/>
                  </a:lnTo>
                  <a:lnTo>
                    <a:pt x="1834" y="1346"/>
                  </a:lnTo>
                  <a:lnTo>
                    <a:pt x="1859" y="1282"/>
                  </a:lnTo>
                  <a:lnTo>
                    <a:pt x="1878" y="1217"/>
                  </a:lnTo>
                  <a:lnTo>
                    <a:pt x="1893" y="1150"/>
                  </a:lnTo>
                  <a:lnTo>
                    <a:pt x="1902" y="1082"/>
                  </a:lnTo>
                  <a:lnTo>
                    <a:pt x="1906" y="1066"/>
                  </a:lnTo>
                  <a:lnTo>
                    <a:pt x="1914" y="1053"/>
                  </a:lnTo>
                  <a:lnTo>
                    <a:pt x="1927" y="1044"/>
                  </a:lnTo>
                  <a:lnTo>
                    <a:pt x="1941" y="1038"/>
                  </a:lnTo>
                  <a:lnTo>
                    <a:pt x="1957" y="1037"/>
                  </a:lnTo>
                  <a:lnTo>
                    <a:pt x="1972" y="1041"/>
                  </a:lnTo>
                  <a:lnTo>
                    <a:pt x="1985" y="1050"/>
                  </a:lnTo>
                  <a:lnTo>
                    <a:pt x="1995" y="1061"/>
                  </a:lnTo>
                  <a:lnTo>
                    <a:pt x="2000" y="1076"/>
                  </a:lnTo>
                  <a:lnTo>
                    <a:pt x="2001" y="1091"/>
                  </a:lnTo>
                  <a:lnTo>
                    <a:pt x="1993" y="1157"/>
                  </a:lnTo>
                  <a:lnTo>
                    <a:pt x="1980" y="1221"/>
                  </a:lnTo>
                  <a:lnTo>
                    <a:pt x="1963" y="1285"/>
                  </a:lnTo>
                  <a:lnTo>
                    <a:pt x="1941" y="1347"/>
                  </a:lnTo>
                  <a:lnTo>
                    <a:pt x="1916" y="1408"/>
                  </a:lnTo>
                  <a:lnTo>
                    <a:pt x="1887" y="1468"/>
                  </a:lnTo>
                  <a:lnTo>
                    <a:pt x="1853" y="1524"/>
                  </a:lnTo>
                  <a:lnTo>
                    <a:pt x="1811" y="1586"/>
                  </a:lnTo>
                  <a:lnTo>
                    <a:pt x="1763" y="1645"/>
                  </a:lnTo>
                  <a:lnTo>
                    <a:pt x="1713" y="1700"/>
                  </a:lnTo>
                  <a:lnTo>
                    <a:pt x="1657" y="1751"/>
                  </a:lnTo>
                  <a:lnTo>
                    <a:pt x="1599" y="1798"/>
                  </a:lnTo>
                  <a:lnTo>
                    <a:pt x="1536" y="1840"/>
                  </a:lnTo>
                  <a:lnTo>
                    <a:pt x="1508" y="1861"/>
                  </a:lnTo>
                  <a:lnTo>
                    <a:pt x="1483" y="1884"/>
                  </a:lnTo>
                  <a:lnTo>
                    <a:pt x="1462" y="1912"/>
                  </a:lnTo>
                  <a:lnTo>
                    <a:pt x="1447" y="1941"/>
                  </a:lnTo>
                  <a:lnTo>
                    <a:pt x="1434" y="1973"/>
                  </a:lnTo>
                  <a:lnTo>
                    <a:pt x="1427" y="2006"/>
                  </a:lnTo>
                  <a:lnTo>
                    <a:pt x="1424" y="2040"/>
                  </a:lnTo>
                  <a:lnTo>
                    <a:pt x="1424" y="2253"/>
                  </a:lnTo>
                  <a:lnTo>
                    <a:pt x="1449" y="2264"/>
                  </a:lnTo>
                  <a:lnTo>
                    <a:pt x="1469" y="2280"/>
                  </a:lnTo>
                  <a:lnTo>
                    <a:pt x="1487" y="2299"/>
                  </a:lnTo>
                  <a:lnTo>
                    <a:pt x="1500" y="2322"/>
                  </a:lnTo>
                  <a:lnTo>
                    <a:pt x="1509" y="2348"/>
                  </a:lnTo>
                  <a:lnTo>
                    <a:pt x="1512" y="2375"/>
                  </a:lnTo>
                  <a:lnTo>
                    <a:pt x="1512" y="2446"/>
                  </a:lnTo>
                  <a:lnTo>
                    <a:pt x="1510" y="2469"/>
                  </a:lnTo>
                  <a:lnTo>
                    <a:pt x="1505" y="2489"/>
                  </a:lnTo>
                  <a:lnTo>
                    <a:pt x="1495" y="2508"/>
                  </a:lnTo>
                  <a:lnTo>
                    <a:pt x="1484" y="2525"/>
                  </a:lnTo>
                  <a:lnTo>
                    <a:pt x="1495" y="2543"/>
                  </a:lnTo>
                  <a:lnTo>
                    <a:pt x="1505" y="2562"/>
                  </a:lnTo>
                  <a:lnTo>
                    <a:pt x="1510" y="2583"/>
                  </a:lnTo>
                  <a:lnTo>
                    <a:pt x="1512" y="2606"/>
                  </a:lnTo>
                  <a:lnTo>
                    <a:pt x="1512" y="2676"/>
                  </a:lnTo>
                  <a:lnTo>
                    <a:pt x="1509" y="2703"/>
                  </a:lnTo>
                  <a:lnTo>
                    <a:pt x="1501" y="2726"/>
                  </a:lnTo>
                  <a:lnTo>
                    <a:pt x="1489" y="2748"/>
                  </a:lnTo>
                  <a:lnTo>
                    <a:pt x="1473" y="2768"/>
                  </a:lnTo>
                  <a:lnTo>
                    <a:pt x="1454" y="2783"/>
                  </a:lnTo>
                  <a:lnTo>
                    <a:pt x="1432" y="2796"/>
                  </a:lnTo>
                  <a:lnTo>
                    <a:pt x="1407" y="2803"/>
                  </a:lnTo>
                  <a:lnTo>
                    <a:pt x="1381" y="2806"/>
                  </a:lnTo>
                  <a:lnTo>
                    <a:pt x="1225" y="2806"/>
                  </a:lnTo>
                  <a:lnTo>
                    <a:pt x="1225" y="2918"/>
                  </a:lnTo>
                  <a:lnTo>
                    <a:pt x="1222" y="2945"/>
                  </a:lnTo>
                  <a:lnTo>
                    <a:pt x="1213" y="2970"/>
                  </a:lnTo>
                  <a:lnTo>
                    <a:pt x="1198" y="2992"/>
                  </a:lnTo>
                  <a:lnTo>
                    <a:pt x="1180" y="3010"/>
                  </a:lnTo>
                  <a:lnTo>
                    <a:pt x="1159" y="3024"/>
                  </a:lnTo>
                  <a:lnTo>
                    <a:pt x="1134" y="3033"/>
                  </a:lnTo>
                  <a:lnTo>
                    <a:pt x="1106" y="3036"/>
                  </a:lnTo>
                  <a:lnTo>
                    <a:pt x="900" y="3036"/>
                  </a:lnTo>
                  <a:lnTo>
                    <a:pt x="873" y="3033"/>
                  </a:lnTo>
                  <a:lnTo>
                    <a:pt x="848" y="3024"/>
                  </a:lnTo>
                  <a:lnTo>
                    <a:pt x="826" y="3010"/>
                  </a:lnTo>
                  <a:lnTo>
                    <a:pt x="808" y="2992"/>
                  </a:lnTo>
                  <a:lnTo>
                    <a:pt x="794" y="2970"/>
                  </a:lnTo>
                  <a:lnTo>
                    <a:pt x="785" y="2945"/>
                  </a:lnTo>
                  <a:lnTo>
                    <a:pt x="782" y="2918"/>
                  </a:lnTo>
                  <a:lnTo>
                    <a:pt x="782" y="2806"/>
                  </a:lnTo>
                  <a:lnTo>
                    <a:pt x="625" y="2806"/>
                  </a:lnTo>
                  <a:lnTo>
                    <a:pt x="599" y="2803"/>
                  </a:lnTo>
                  <a:lnTo>
                    <a:pt x="575" y="2796"/>
                  </a:lnTo>
                  <a:lnTo>
                    <a:pt x="552" y="2783"/>
                  </a:lnTo>
                  <a:lnTo>
                    <a:pt x="533" y="2768"/>
                  </a:lnTo>
                  <a:lnTo>
                    <a:pt x="517" y="2748"/>
                  </a:lnTo>
                  <a:lnTo>
                    <a:pt x="505" y="2726"/>
                  </a:lnTo>
                  <a:lnTo>
                    <a:pt x="497" y="2703"/>
                  </a:lnTo>
                  <a:lnTo>
                    <a:pt x="495" y="2676"/>
                  </a:lnTo>
                  <a:lnTo>
                    <a:pt x="495" y="2606"/>
                  </a:lnTo>
                  <a:lnTo>
                    <a:pt x="497" y="2583"/>
                  </a:lnTo>
                  <a:lnTo>
                    <a:pt x="502" y="2562"/>
                  </a:lnTo>
                  <a:lnTo>
                    <a:pt x="511" y="2543"/>
                  </a:lnTo>
                  <a:lnTo>
                    <a:pt x="523" y="2525"/>
                  </a:lnTo>
                  <a:lnTo>
                    <a:pt x="511" y="2508"/>
                  </a:lnTo>
                  <a:lnTo>
                    <a:pt x="502" y="2489"/>
                  </a:lnTo>
                  <a:lnTo>
                    <a:pt x="497" y="2469"/>
                  </a:lnTo>
                  <a:lnTo>
                    <a:pt x="495" y="2446"/>
                  </a:lnTo>
                  <a:lnTo>
                    <a:pt x="495" y="2375"/>
                  </a:lnTo>
                  <a:lnTo>
                    <a:pt x="498" y="2348"/>
                  </a:lnTo>
                  <a:lnTo>
                    <a:pt x="507" y="2322"/>
                  </a:lnTo>
                  <a:lnTo>
                    <a:pt x="520" y="2299"/>
                  </a:lnTo>
                  <a:lnTo>
                    <a:pt x="538" y="2280"/>
                  </a:lnTo>
                  <a:lnTo>
                    <a:pt x="558" y="2264"/>
                  </a:lnTo>
                  <a:lnTo>
                    <a:pt x="582" y="2253"/>
                  </a:lnTo>
                  <a:lnTo>
                    <a:pt x="582" y="2036"/>
                  </a:lnTo>
                  <a:lnTo>
                    <a:pt x="580" y="2003"/>
                  </a:lnTo>
                  <a:lnTo>
                    <a:pt x="573" y="1971"/>
                  </a:lnTo>
                  <a:lnTo>
                    <a:pt x="561" y="1940"/>
                  </a:lnTo>
                  <a:lnTo>
                    <a:pt x="546" y="1911"/>
                  </a:lnTo>
                  <a:lnTo>
                    <a:pt x="526" y="1886"/>
                  </a:lnTo>
                  <a:lnTo>
                    <a:pt x="502" y="1863"/>
                  </a:lnTo>
                  <a:lnTo>
                    <a:pt x="475" y="1843"/>
                  </a:lnTo>
                  <a:lnTo>
                    <a:pt x="416" y="1804"/>
                  </a:lnTo>
                  <a:lnTo>
                    <a:pt x="360" y="1760"/>
                  </a:lnTo>
                  <a:lnTo>
                    <a:pt x="307" y="1712"/>
                  </a:lnTo>
                  <a:lnTo>
                    <a:pt x="256" y="1661"/>
                  </a:lnTo>
                  <a:lnTo>
                    <a:pt x="210" y="1606"/>
                  </a:lnTo>
                  <a:lnTo>
                    <a:pt x="168" y="1548"/>
                  </a:lnTo>
                  <a:lnTo>
                    <a:pt x="131" y="1487"/>
                  </a:lnTo>
                  <a:lnTo>
                    <a:pt x="97" y="1421"/>
                  </a:lnTo>
                  <a:lnTo>
                    <a:pt x="68" y="1354"/>
                  </a:lnTo>
                  <a:lnTo>
                    <a:pt x="43" y="1284"/>
                  </a:lnTo>
                  <a:lnTo>
                    <a:pt x="24" y="1213"/>
                  </a:lnTo>
                  <a:lnTo>
                    <a:pt x="11" y="1141"/>
                  </a:lnTo>
                  <a:lnTo>
                    <a:pt x="2" y="1067"/>
                  </a:lnTo>
                  <a:lnTo>
                    <a:pt x="0" y="993"/>
                  </a:lnTo>
                  <a:lnTo>
                    <a:pt x="2" y="920"/>
                  </a:lnTo>
                  <a:lnTo>
                    <a:pt x="11" y="848"/>
                  </a:lnTo>
                  <a:lnTo>
                    <a:pt x="24" y="776"/>
                  </a:lnTo>
                  <a:lnTo>
                    <a:pt x="43" y="706"/>
                  </a:lnTo>
                  <a:lnTo>
                    <a:pt x="65" y="638"/>
                  </a:lnTo>
                  <a:lnTo>
                    <a:pt x="94" y="571"/>
                  </a:lnTo>
                  <a:lnTo>
                    <a:pt x="128" y="507"/>
                  </a:lnTo>
                  <a:lnTo>
                    <a:pt x="165" y="445"/>
                  </a:lnTo>
                  <a:lnTo>
                    <a:pt x="208" y="385"/>
                  </a:lnTo>
                  <a:lnTo>
                    <a:pt x="255" y="329"/>
                  </a:lnTo>
                  <a:lnTo>
                    <a:pt x="306" y="276"/>
                  </a:lnTo>
                  <a:lnTo>
                    <a:pt x="360" y="227"/>
                  </a:lnTo>
                  <a:lnTo>
                    <a:pt x="416" y="183"/>
                  </a:lnTo>
                  <a:lnTo>
                    <a:pt x="476" y="143"/>
                  </a:lnTo>
                  <a:lnTo>
                    <a:pt x="539" y="108"/>
                  </a:lnTo>
                  <a:lnTo>
                    <a:pt x="604" y="76"/>
                  </a:lnTo>
                  <a:lnTo>
                    <a:pt x="670" y="50"/>
                  </a:lnTo>
                  <a:lnTo>
                    <a:pt x="738" y="28"/>
                  </a:lnTo>
                  <a:lnTo>
                    <a:pt x="809" y="12"/>
                  </a:lnTo>
                  <a:lnTo>
                    <a:pt x="8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grpSp>
      <p:grpSp>
        <p:nvGrpSpPr>
          <p:cNvPr id="101" name="Group 100">
            <a:extLst>
              <a:ext uri="{FF2B5EF4-FFF2-40B4-BE49-F238E27FC236}">
                <a16:creationId xmlns:a16="http://schemas.microsoft.com/office/drawing/2014/main" id="{105A416D-1D97-36ED-91F4-10219CB85FEA}"/>
              </a:ext>
            </a:extLst>
          </p:cNvPr>
          <p:cNvGrpSpPr/>
          <p:nvPr/>
        </p:nvGrpSpPr>
        <p:grpSpPr>
          <a:xfrm>
            <a:off x="2733930" y="3675803"/>
            <a:ext cx="584004" cy="586585"/>
            <a:chOff x="4189413" y="1516063"/>
            <a:chExt cx="358776" cy="360362"/>
          </a:xfrm>
          <a:solidFill>
            <a:schemeClr val="bg2"/>
          </a:solidFill>
          <a:effectLst>
            <a:outerShdw blurRad="50800" dist="38100" dir="5400000" algn="t" rotWithShape="0">
              <a:prstClr val="black">
                <a:alpha val="40000"/>
              </a:prstClr>
            </a:outerShdw>
          </a:effectLst>
        </p:grpSpPr>
        <p:sp>
          <p:nvSpPr>
            <p:cNvPr id="97" name="Freeform 18">
              <a:extLst>
                <a:ext uri="{FF2B5EF4-FFF2-40B4-BE49-F238E27FC236}">
                  <a16:creationId xmlns:a16="http://schemas.microsoft.com/office/drawing/2014/main" id="{68D6884C-3655-6828-6C6C-657680CC3830}"/>
                </a:ext>
              </a:extLst>
            </p:cNvPr>
            <p:cNvSpPr>
              <a:spLocks noEditPoints="1"/>
            </p:cNvSpPr>
            <p:nvPr/>
          </p:nvSpPr>
          <p:spPr bwMode="auto">
            <a:xfrm>
              <a:off x="4351338" y="1617663"/>
              <a:ext cx="79375" cy="95250"/>
            </a:xfrm>
            <a:custGeom>
              <a:avLst/>
              <a:gdLst>
                <a:gd name="T0" fmla="*/ 119 w 752"/>
                <a:gd name="T1" fmla="*/ 678 h 911"/>
                <a:gd name="T2" fmla="*/ 102 w 752"/>
                <a:gd name="T3" fmla="*/ 694 h 911"/>
                <a:gd name="T4" fmla="*/ 100 w 752"/>
                <a:gd name="T5" fmla="*/ 781 h 911"/>
                <a:gd name="T6" fmla="*/ 109 w 752"/>
                <a:gd name="T7" fmla="*/ 802 h 911"/>
                <a:gd name="T8" fmla="*/ 130 w 752"/>
                <a:gd name="T9" fmla="*/ 810 h 911"/>
                <a:gd name="T10" fmla="*/ 216 w 752"/>
                <a:gd name="T11" fmla="*/ 808 h 911"/>
                <a:gd name="T12" fmla="*/ 232 w 752"/>
                <a:gd name="T13" fmla="*/ 792 h 911"/>
                <a:gd name="T14" fmla="*/ 235 w 752"/>
                <a:gd name="T15" fmla="*/ 705 h 911"/>
                <a:gd name="T16" fmla="*/ 225 w 752"/>
                <a:gd name="T17" fmla="*/ 685 h 911"/>
                <a:gd name="T18" fmla="*/ 205 w 752"/>
                <a:gd name="T19" fmla="*/ 676 h 911"/>
                <a:gd name="T20" fmla="*/ 160 w 752"/>
                <a:gd name="T21" fmla="*/ 0 h 911"/>
                <a:gd name="T22" fmla="*/ 189 w 752"/>
                <a:gd name="T23" fmla="*/ 6 h 911"/>
                <a:gd name="T24" fmla="*/ 299 w 752"/>
                <a:gd name="T25" fmla="*/ 112 h 911"/>
                <a:gd name="T26" fmla="*/ 314 w 752"/>
                <a:gd name="T27" fmla="*/ 140 h 911"/>
                <a:gd name="T28" fmla="*/ 309 w 752"/>
                <a:gd name="T29" fmla="*/ 170 h 911"/>
                <a:gd name="T30" fmla="*/ 286 w 752"/>
                <a:gd name="T31" fmla="*/ 191 h 911"/>
                <a:gd name="T32" fmla="*/ 256 w 752"/>
                <a:gd name="T33" fmla="*/ 197 h 911"/>
                <a:gd name="T34" fmla="*/ 230 w 752"/>
                <a:gd name="T35" fmla="*/ 182 h 911"/>
                <a:gd name="T36" fmla="*/ 217 w 752"/>
                <a:gd name="T37" fmla="*/ 577 h 911"/>
                <a:gd name="T38" fmla="*/ 266 w 752"/>
                <a:gd name="T39" fmla="*/ 592 h 911"/>
                <a:gd name="T40" fmla="*/ 305 w 752"/>
                <a:gd name="T41" fmla="*/ 624 h 911"/>
                <a:gd name="T42" fmla="*/ 328 w 752"/>
                <a:gd name="T43" fmla="*/ 669 h 911"/>
                <a:gd name="T44" fmla="*/ 584 w 752"/>
                <a:gd name="T45" fmla="*/ 695 h 911"/>
                <a:gd name="T46" fmla="*/ 562 w 752"/>
                <a:gd name="T47" fmla="*/ 669 h 911"/>
                <a:gd name="T48" fmla="*/ 557 w 752"/>
                <a:gd name="T49" fmla="*/ 639 h 911"/>
                <a:gd name="T50" fmla="*/ 572 w 752"/>
                <a:gd name="T51" fmla="*/ 611 h 911"/>
                <a:gd name="T52" fmla="*/ 599 w 752"/>
                <a:gd name="T53" fmla="*/ 598 h 911"/>
                <a:gd name="T54" fmla="*/ 629 w 752"/>
                <a:gd name="T55" fmla="*/ 602 h 911"/>
                <a:gd name="T56" fmla="*/ 738 w 752"/>
                <a:gd name="T57" fmla="*/ 709 h 911"/>
                <a:gd name="T58" fmla="*/ 752 w 752"/>
                <a:gd name="T59" fmla="*/ 736 h 911"/>
                <a:gd name="T60" fmla="*/ 747 w 752"/>
                <a:gd name="T61" fmla="*/ 766 h 911"/>
                <a:gd name="T62" fmla="*/ 641 w 752"/>
                <a:gd name="T63" fmla="*/ 877 h 911"/>
                <a:gd name="T64" fmla="*/ 615 w 752"/>
                <a:gd name="T65" fmla="*/ 891 h 911"/>
                <a:gd name="T66" fmla="*/ 585 w 752"/>
                <a:gd name="T67" fmla="*/ 886 h 911"/>
                <a:gd name="T68" fmla="*/ 562 w 752"/>
                <a:gd name="T69" fmla="*/ 863 h 911"/>
                <a:gd name="T70" fmla="*/ 557 w 752"/>
                <a:gd name="T71" fmla="*/ 833 h 911"/>
                <a:gd name="T72" fmla="*/ 572 w 752"/>
                <a:gd name="T73" fmla="*/ 806 h 911"/>
                <a:gd name="T74" fmla="*/ 332 w 752"/>
                <a:gd name="T75" fmla="*/ 794 h 911"/>
                <a:gd name="T76" fmla="*/ 316 w 752"/>
                <a:gd name="T77" fmla="*/ 846 h 911"/>
                <a:gd name="T78" fmla="*/ 281 w 752"/>
                <a:gd name="T79" fmla="*/ 885 h 911"/>
                <a:gd name="T80" fmla="*/ 233 w 752"/>
                <a:gd name="T81" fmla="*/ 907 h 911"/>
                <a:gd name="T82" fmla="*/ 130 w 752"/>
                <a:gd name="T83" fmla="*/ 911 h 911"/>
                <a:gd name="T84" fmla="*/ 80 w 752"/>
                <a:gd name="T85" fmla="*/ 900 h 911"/>
                <a:gd name="T86" fmla="*/ 38 w 752"/>
                <a:gd name="T87" fmla="*/ 872 h 911"/>
                <a:gd name="T88" fmla="*/ 11 w 752"/>
                <a:gd name="T89" fmla="*/ 831 h 911"/>
                <a:gd name="T90" fmla="*/ 0 w 752"/>
                <a:gd name="T91" fmla="*/ 781 h 911"/>
                <a:gd name="T92" fmla="*/ 4 w 752"/>
                <a:gd name="T93" fmla="*/ 677 h 911"/>
                <a:gd name="T94" fmla="*/ 26 w 752"/>
                <a:gd name="T95" fmla="*/ 629 h 911"/>
                <a:gd name="T96" fmla="*/ 66 w 752"/>
                <a:gd name="T97" fmla="*/ 594 h 911"/>
                <a:gd name="T98" fmla="*/ 118 w 752"/>
                <a:gd name="T99" fmla="*/ 577 h 911"/>
                <a:gd name="T100" fmla="*/ 106 w 752"/>
                <a:gd name="T101" fmla="*/ 182 h 911"/>
                <a:gd name="T102" fmla="*/ 79 w 752"/>
                <a:gd name="T103" fmla="*/ 197 h 911"/>
                <a:gd name="T104" fmla="*/ 49 w 752"/>
                <a:gd name="T105" fmla="*/ 191 h 911"/>
                <a:gd name="T106" fmla="*/ 26 w 752"/>
                <a:gd name="T107" fmla="*/ 170 h 911"/>
                <a:gd name="T108" fmla="*/ 22 w 752"/>
                <a:gd name="T109" fmla="*/ 140 h 911"/>
                <a:gd name="T110" fmla="*/ 35 w 752"/>
                <a:gd name="T111" fmla="*/ 112 h 911"/>
                <a:gd name="T112" fmla="*/ 145 w 752"/>
                <a:gd name="T113" fmla="*/ 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2" h="911">
                  <a:moveTo>
                    <a:pt x="130" y="676"/>
                  </a:moveTo>
                  <a:lnTo>
                    <a:pt x="119" y="678"/>
                  </a:lnTo>
                  <a:lnTo>
                    <a:pt x="109" y="685"/>
                  </a:lnTo>
                  <a:lnTo>
                    <a:pt x="102" y="694"/>
                  </a:lnTo>
                  <a:lnTo>
                    <a:pt x="100" y="705"/>
                  </a:lnTo>
                  <a:lnTo>
                    <a:pt x="100" y="781"/>
                  </a:lnTo>
                  <a:lnTo>
                    <a:pt x="102" y="792"/>
                  </a:lnTo>
                  <a:lnTo>
                    <a:pt x="109" y="802"/>
                  </a:lnTo>
                  <a:lnTo>
                    <a:pt x="119" y="808"/>
                  </a:lnTo>
                  <a:lnTo>
                    <a:pt x="130" y="810"/>
                  </a:lnTo>
                  <a:lnTo>
                    <a:pt x="205" y="810"/>
                  </a:lnTo>
                  <a:lnTo>
                    <a:pt x="216" y="808"/>
                  </a:lnTo>
                  <a:lnTo>
                    <a:pt x="225" y="802"/>
                  </a:lnTo>
                  <a:lnTo>
                    <a:pt x="232" y="792"/>
                  </a:lnTo>
                  <a:lnTo>
                    <a:pt x="235" y="781"/>
                  </a:lnTo>
                  <a:lnTo>
                    <a:pt x="235" y="705"/>
                  </a:lnTo>
                  <a:lnTo>
                    <a:pt x="232" y="694"/>
                  </a:lnTo>
                  <a:lnTo>
                    <a:pt x="225" y="685"/>
                  </a:lnTo>
                  <a:lnTo>
                    <a:pt x="216" y="678"/>
                  </a:lnTo>
                  <a:lnTo>
                    <a:pt x="205" y="676"/>
                  </a:lnTo>
                  <a:lnTo>
                    <a:pt x="130" y="676"/>
                  </a:lnTo>
                  <a:close/>
                  <a:moveTo>
                    <a:pt x="160" y="0"/>
                  </a:moveTo>
                  <a:lnTo>
                    <a:pt x="175" y="0"/>
                  </a:lnTo>
                  <a:lnTo>
                    <a:pt x="189" y="6"/>
                  </a:lnTo>
                  <a:lnTo>
                    <a:pt x="203" y="15"/>
                  </a:lnTo>
                  <a:lnTo>
                    <a:pt x="299" y="112"/>
                  </a:lnTo>
                  <a:lnTo>
                    <a:pt x="309" y="125"/>
                  </a:lnTo>
                  <a:lnTo>
                    <a:pt x="314" y="140"/>
                  </a:lnTo>
                  <a:lnTo>
                    <a:pt x="314" y="155"/>
                  </a:lnTo>
                  <a:lnTo>
                    <a:pt x="309" y="170"/>
                  </a:lnTo>
                  <a:lnTo>
                    <a:pt x="299" y="182"/>
                  </a:lnTo>
                  <a:lnTo>
                    <a:pt x="286" y="191"/>
                  </a:lnTo>
                  <a:lnTo>
                    <a:pt x="272" y="197"/>
                  </a:lnTo>
                  <a:lnTo>
                    <a:pt x="256" y="197"/>
                  </a:lnTo>
                  <a:lnTo>
                    <a:pt x="242" y="191"/>
                  </a:lnTo>
                  <a:lnTo>
                    <a:pt x="230" y="182"/>
                  </a:lnTo>
                  <a:lnTo>
                    <a:pt x="217" y="170"/>
                  </a:lnTo>
                  <a:lnTo>
                    <a:pt x="217" y="577"/>
                  </a:lnTo>
                  <a:lnTo>
                    <a:pt x="242" y="582"/>
                  </a:lnTo>
                  <a:lnTo>
                    <a:pt x="266" y="592"/>
                  </a:lnTo>
                  <a:lnTo>
                    <a:pt x="287" y="606"/>
                  </a:lnTo>
                  <a:lnTo>
                    <a:pt x="305" y="624"/>
                  </a:lnTo>
                  <a:lnTo>
                    <a:pt x="318" y="645"/>
                  </a:lnTo>
                  <a:lnTo>
                    <a:pt x="328" y="669"/>
                  </a:lnTo>
                  <a:lnTo>
                    <a:pt x="333" y="695"/>
                  </a:lnTo>
                  <a:lnTo>
                    <a:pt x="584" y="695"/>
                  </a:lnTo>
                  <a:lnTo>
                    <a:pt x="572" y="683"/>
                  </a:lnTo>
                  <a:lnTo>
                    <a:pt x="562" y="669"/>
                  </a:lnTo>
                  <a:lnTo>
                    <a:pt x="557" y="655"/>
                  </a:lnTo>
                  <a:lnTo>
                    <a:pt x="557" y="639"/>
                  </a:lnTo>
                  <a:lnTo>
                    <a:pt x="562" y="625"/>
                  </a:lnTo>
                  <a:lnTo>
                    <a:pt x="572" y="611"/>
                  </a:lnTo>
                  <a:lnTo>
                    <a:pt x="585" y="602"/>
                  </a:lnTo>
                  <a:lnTo>
                    <a:pt x="599" y="598"/>
                  </a:lnTo>
                  <a:lnTo>
                    <a:pt x="615" y="598"/>
                  </a:lnTo>
                  <a:lnTo>
                    <a:pt x="629" y="602"/>
                  </a:lnTo>
                  <a:lnTo>
                    <a:pt x="641" y="611"/>
                  </a:lnTo>
                  <a:lnTo>
                    <a:pt x="738" y="709"/>
                  </a:lnTo>
                  <a:lnTo>
                    <a:pt x="747" y="722"/>
                  </a:lnTo>
                  <a:lnTo>
                    <a:pt x="752" y="736"/>
                  </a:lnTo>
                  <a:lnTo>
                    <a:pt x="752" y="752"/>
                  </a:lnTo>
                  <a:lnTo>
                    <a:pt x="747" y="766"/>
                  </a:lnTo>
                  <a:lnTo>
                    <a:pt x="738" y="780"/>
                  </a:lnTo>
                  <a:lnTo>
                    <a:pt x="641" y="877"/>
                  </a:lnTo>
                  <a:lnTo>
                    <a:pt x="629" y="886"/>
                  </a:lnTo>
                  <a:lnTo>
                    <a:pt x="615" y="891"/>
                  </a:lnTo>
                  <a:lnTo>
                    <a:pt x="599" y="891"/>
                  </a:lnTo>
                  <a:lnTo>
                    <a:pt x="585" y="886"/>
                  </a:lnTo>
                  <a:lnTo>
                    <a:pt x="572" y="877"/>
                  </a:lnTo>
                  <a:lnTo>
                    <a:pt x="562" y="863"/>
                  </a:lnTo>
                  <a:lnTo>
                    <a:pt x="557" y="849"/>
                  </a:lnTo>
                  <a:lnTo>
                    <a:pt x="557" y="833"/>
                  </a:lnTo>
                  <a:lnTo>
                    <a:pt x="562" y="819"/>
                  </a:lnTo>
                  <a:lnTo>
                    <a:pt x="572" y="806"/>
                  </a:lnTo>
                  <a:lnTo>
                    <a:pt x="583" y="794"/>
                  </a:lnTo>
                  <a:lnTo>
                    <a:pt x="332" y="794"/>
                  </a:lnTo>
                  <a:lnTo>
                    <a:pt x="327" y="821"/>
                  </a:lnTo>
                  <a:lnTo>
                    <a:pt x="316" y="846"/>
                  </a:lnTo>
                  <a:lnTo>
                    <a:pt x="300" y="867"/>
                  </a:lnTo>
                  <a:lnTo>
                    <a:pt x="281" y="885"/>
                  </a:lnTo>
                  <a:lnTo>
                    <a:pt x="258" y="898"/>
                  </a:lnTo>
                  <a:lnTo>
                    <a:pt x="233" y="907"/>
                  </a:lnTo>
                  <a:lnTo>
                    <a:pt x="205" y="911"/>
                  </a:lnTo>
                  <a:lnTo>
                    <a:pt x="130" y="911"/>
                  </a:lnTo>
                  <a:lnTo>
                    <a:pt x="104" y="907"/>
                  </a:lnTo>
                  <a:lnTo>
                    <a:pt x="80" y="900"/>
                  </a:lnTo>
                  <a:lnTo>
                    <a:pt x="58" y="888"/>
                  </a:lnTo>
                  <a:lnTo>
                    <a:pt x="38" y="872"/>
                  </a:lnTo>
                  <a:lnTo>
                    <a:pt x="23" y="853"/>
                  </a:lnTo>
                  <a:lnTo>
                    <a:pt x="11" y="831"/>
                  </a:lnTo>
                  <a:lnTo>
                    <a:pt x="4" y="807"/>
                  </a:lnTo>
                  <a:lnTo>
                    <a:pt x="0" y="781"/>
                  </a:lnTo>
                  <a:lnTo>
                    <a:pt x="0" y="705"/>
                  </a:lnTo>
                  <a:lnTo>
                    <a:pt x="4" y="677"/>
                  </a:lnTo>
                  <a:lnTo>
                    <a:pt x="13" y="652"/>
                  </a:lnTo>
                  <a:lnTo>
                    <a:pt x="26" y="629"/>
                  </a:lnTo>
                  <a:lnTo>
                    <a:pt x="45" y="609"/>
                  </a:lnTo>
                  <a:lnTo>
                    <a:pt x="66" y="594"/>
                  </a:lnTo>
                  <a:lnTo>
                    <a:pt x="91" y="582"/>
                  </a:lnTo>
                  <a:lnTo>
                    <a:pt x="118" y="577"/>
                  </a:lnTo>
                  <a:lnTo>
                    <a:pt x="118" y="171"/>
                  </a:lnTo>
                  <a:lnTo>
                    <a:pt x="106" y="182"/>
                  </a:lnTo>
                  <a:lnTo>
                    <a:pt x="93" y="191"/>
                  </a:lnTo>
                  <a:lnTo>
                    <a:pt x="79" y="197"/>
                  </a:lnTo>
                  <a:lnTo>
                    <a:pt x="63" y="197"/>
                  </a:lnTo>
                  <a:lnTo>
                    <a:pt x="49" y="191"/>
                  </a:lnTo>
                  <a:lnTo>
                    <a:pt x="35" y="182"/>
                  </a:lnTo>
                  <a:lnTo>
                    <a:pt x="26" y="170"/>
                  </a:lnTo>
                  <a:lnTo>
                    <a:pt x="22" y="155"/>
                  </a:lnTo>
                  <a:lnTo>
                    <a:pt x="22" y="140"/>
                  </a:lnTo>
                  <a:lnTo>
                    <a:pt x="26" y="125"/>
                  </a:lnTo>
                  <a:lnTo>
                    <a:pt x="35" y="112"/>
                  </a:lnTo>
                  <a:lnTo>
                    <a:pt x="133" y="15"/>
                  </a:lnTo>
                  <a:lnTo>
                    <a:pt x="145" y="6"/>
                  </a:lnTo>
                  <a:lnTo>
                    <a:pt x="16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8" name="Freeform 19">
              <a:extLst>
                <a:ext uri="{FF2B5EF4-FFF2-40B4-BE49-F238E27FC236}">
                  <a16:creationId xmlns:a16="http://schemas.microsoft.com/office/drawing/2014/main" id="{DE323624-2A71-8D19-FDBF-C363F558DF43}"/>
                </a:ext>
              </a:extLst>
            </p:cNvPr>
            <p:cNvSpPr>
              <a:spLocks noEditPoints="1"/>
            </p:cNvSpPr>
            <p:nvPr/>
          </p:nvSpPr>
          <p:spPr bwMode="auto">
            <a:xfrm>
              <a:off x="4254501" y="1582738"/>
              <a:ext cx="228600" cy="230187"/>
            </a:xfrm>
            <a:custGeom>
              <a:avLst/>
              <a:gdLst>
                <a:gd name="T0" fmla="*/ 762 w 2163"/>
                <a:gd name="T1" fmla="*/ 153 h 2172"/>
                <a:gd name="T2" fmla="*/ 683 w 2163"/>
                <a:gd name="T3" fmla="*/ 304 h 2172"/>
                <a:gd name="T4" fmla="*/ 629 w 2163"/>
                <a:gd name="T5" fmla="*/ 348 h 2172"/>
                <a:gd name="T6" fmla="*/ 496 w 2163"/>
                <a:gd name="T7" fmla="*/ 295 h 2172"/>
                <a:gd name="T8" fmla="*/ 262 w 2163"/>
                <a:gd name="T9" fmla="*/ 543 h 2172"/>
                <a:gd name="T10" fmla="*/ 356 w 2163"/>
                <a:gd name="T11" fmla="*/ 637 h 2172"/>
                <a:gd name="T12" fmla="*/ 297 w 2163"/>
                <a:gd name="T13" fmla="*/ 677 h 2172"/>
                <a:gd name="T14" fmla="*/ 136 w 2163"/>
                <a:gd name="T15" fmla="*/ 820 h 2172"/>
                <a:gd name="T16" fmla="*/ 203 w 2163"/>
                <a:gd name="T17" fmla="*/ 1029 h 2172"/>
                <a:gd name="T18" fmla="*/ 234 w 2163"/>
                <a:gd name="T19" fmla="*/ 1092 h 2172"/>
                <a:gd name="T20" fmla="*/ 101 w 2163"/>
                <a:gd name="T21" fmla="*/ 1126 h 2172"/>
                <a:gd name="T22" fmla="*/ 176 w 2163"/>
                <a:gd name="T23" fmla="*/ 1466 h 2172"/>
                <a:gd name="T24" fmla="*/ 327 w 2163"/>
                <a:gd name="T25" fmla="*/ 1480 h 2172"/>
                <a:gd name="T26" fmla="*/ 353 w 2163"/>
                <a:gd name="T27" fmla="*/ 1545 h 2172"/>
                <a:gd name="T28" fmla="*/ 336 w 2163"/>
                <a:gd name="T29" fmla="*/ 1727 h 2172"/>
                <a:gd name="T30" fmla="*/ 592 w 2163"/>
                <a:gd name="T31" fmla="*/ 1829 h 2172"/>
                <a:gd name="T32" fmla="*/ 660 w 2163"/>
                <a:gd name="T33" fmla="*/ 1812 h 2172"/>
                <a:gd name="T34" fmla="*/ 677 w 2163"/>
                <a:gd name="T35" fmla="*/ 1880 h 2172"/>
                <a:gd name="T36" fmla="*/ 891 w 2163"/>
                <a:gd name="T37" fmla="*/ 2054 h 2172"/>
                <a:gd name="T38" fmla="*/ 1042 w 2163"/>
                <a:gd name="T39" fmla="*/ 1946 h 2172"/>
                <a:gd name="T40" fmla="*/ 1111 w 2163"/>
                <a:gd name="T41" fmla="*/ 1934 h 2172"/>
                <a:gd name="T42" fmla="*/ 1203 w 2163"/>
                <a:gd name="T43" fmla="*/ 2065 h 2172"/>
                <a:gd name="T44" fmla="*/ 1533 w 2163"/>
                <a:gd name="T45" fmla="*/ 1962 h 2172"/>
                <a:gd name="T46" fmla="*/ 1492 w 2163"/>
                <a:gd name="T47" fmla="*/ 1822 h 2172"/>
                <a:gd name="T48" fmla="*/ 1562 w 2163"/>
                <a:gd name="T49" fmla="*/ 1817 h 2172"/>
                <a:gd name="T50" fmla="*/ 1780 w 2163"/>
                <a:gd name="T51" fmla="*/ 1778 h 2172"/>
                <a:gd name="T52" fmla="*/ 1820 w 2163"/>
                <a:gd name="T53" fmla="*/ 1559 h 2172"/>
                <a:gd name="T54" fmla="*/ 1824 w 2163"/>
                <a:gd name="T55" fmla="*/ 1489 h 2172"/>
                <a:gd name="T56" fmla="*/ 1959 w 2163"/>
                <a:gd name="T57" fmla="*/ 1528 h 2172"/>
                <a:gd name="T58" fmla="*/ 2058 w 2163"/>
                <a:gd name="T59" fmla="*/ 1198 h 2172"/>
                <a:gd name="T60" fmla="*/ 1904 w 2163"/>
                <a:gd name="T61" fmla="*/ 1106 h 2172"/>
                <a:gd name="T62" fmla="*/ 1863 w 2163"/>
                <a:gd name="T63" fmla="*/ 863 h 2172"/>
                <a:gd name="T64" fmla="*/ 1698 w 2163"/>
                <a:gd name="T65" fmla="*/ 558 h 2172"/>
                <a:gd name="T66" fmla="*/ 1426 w 2163"/>
                <a:gd name="T67" fmla="*/ 348 h 2172"/>
                <a:gd name="T68" fmla="*/ 1082 w 2163"/>
                <a:gd name="T69" fmla="*/ 270 h 2172"/>
                <a:gd name="T70" fmla="*/ 1033 w 2163"/>
                <a:gd name="T71" fmla="*/ 220 h 2172"/>
                <a:gd name="T72" fmla="*/ 1281 w 2163"/>
                <a:gd name="T73" fmla="*/ 193 h 2172"/>
                <a:gd name="T74" fmla="*/ 1612 w 2163"/>
                <a:gd name="T75" fmla="*/ 342 h 2172"/>
                <a:gd name="T76" fmla="*/ 1858 w 2163"/>
                <a:gd name="T77" fmla="*/ 605 h 2172"/>
                <a:gd name="T78" fmla="*/ 1983 w 2163"/>
                <a:gd name="T79" fmla="*/ 951 h 2172"/>
                <a:gd name="T80" fmla="*/ 2021 w 2163"/>
                <a:gd name="T81" fmla="*/ 798 h 2172"/>
                <a:gd name="T82" fmla="*/ 1846 w 2163"/>
                <a:gd name="T83" fmla="*/ 469 h 2172"/>
                <a:gd name="T84" fmla="*/ 1566 w 2163"/>
                <a:gd name="T85" fmla="*/ 229 h 2172"/>
                <a:gd name="T86" fmla="*/ 1209 w 2163"/>
                <a:gd name="T87" fmla="*/ 108 h 2172"/>
                <a:gd name="T88" fmla="*/ 1244 w 2163"/>
                <a:gd name="T89" fmla="*/ 12 h 2172"/>
                <a:gd name="T90" fmla="*/ 1616 w 2163"/>
                <a:gd name="T91" fmla="*/ 142 h 2172"/>
                <a:gd name="T92" fmla="*/ 1912 w 2163"/>
                <a:gd name="T93" fmla="*/ 391 h 2172"/>
                <a:gd name="T94" fmla="*/ 2103 w 2163"/>
                <a:gd name="T95" fmla="*/ 730 h 2172"/>
                <a:gd name="T96" fmla="*/ 2163 w 2163"/>
                <a:gd name="T97" fmla="*/ 1049 h 2172"/>
                <a:gd name="T98" fmla="*/ 2101 w 2163"/>
                <a:gd name="T99" fmla="*/ 1447 h 2172"/>
                <a:gd name="T100" fmla="*/ 1909 w 2163"/>
                <a:gd name="T101" fmla="*/ 1784 h 2172"/>
                <a:gd name="T102" fmla="*/ 1614 w 2163"/>
                <a:gd name="T103" fmla="*/ 2031 h 2172"/>
                <a:gd name="T104" fmla="*/ 1244 w 2163"/>
                <a:gd name="T105" fmla="*/ 2160 h 2172"/>
                <a:gd name="T106" fmla="*/ 834 w 2163"/>
                <a:gd name="T107" fmla="*/ 2144 h 2172"/>
                <a:gd name="T108" fmla="*/ 470 w 2163"/>
                <a:gd name="T109" fmla="*/ 1981 h 2172"/>
                <a:gd name="T110" fmla="*/ 191 w 2163"/>
                <a:gd name="T111" fmla="*/ 1701 h 2172"/>
                <a:gd name="T112" fmla="*/ 29 w 2163"/>
                <a:gd name="T113" fmla="*/ 1335 h 2172"/>
                <a:gd name="T114" fmla="*/ 14 w 2163"/>
                <a:gd name="T115" fmla="*/ 918 h 2172"/>
                <a:gd name="T116" fmla="*/ 148 w 2163"/>
                <a:gd name="T117" fmla="*/ 538 h 2172"/>
                <a:gd name="T118" fmla="*/ 406 w 2163"/>
                <a:gd name="T119" fmla="*/ 239 h 2172"/>
                <a:gd name="T120" fmla="*/ 755 w 2163"/>
                <a:gd name="T121" fmla="*/ 50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3" h="2172">
                  <a:moveTo>
                    <a:pt x="1033" y="101"/>
                  </a:moveTo>
                  <a:lnTo>
                    <a:pt x="963" y="107"/>
                  </a:lnTo>
                  <a:lnTo>
                    <a:pt x="894" y="117"/>
                  </a:lnTo>
                  <a:lnTo>
                    <a:pt x="827" y="134"/>
                  </a:lnTo>
                  <a:lnTo>
                    <a:pt x="762" y="153"/>
                  </a:lnTo>
                  <a:lnTo>
                    <a:pt x="700" y="177"/>
                  </a:lnTo>
                  <a:lnTo>
                    <a:pt x="638" y="206"/>
                  </a:lnTo>
                  <a:lnTo>
                    <a:pt x="677" y="274"/>
                  </a:lnTo>
                  <a:lnTo>
                    <a:pt x="683" y="289"/>
                  </a:lnTo>
                  <a:lnTo>
                    <a:pt x="683" y="304"/>
                  </a:lnTo>
                  <a:lnTo>
                    <a:pt x="680" y="318"/>
                  </a:lnTo>
                  <a:lnTo>
                    <a:pt x="672" y="332"/>
                  </a:lnTo>
                  <a:lnTo>
                    <a:pt x="660" y="341"/>
                  </a:lnTo>
                  <a:lnTo>
                    <a:pt x="644" y="347"/>
                  </a:lnTo>
                  <a:lnTo>
                    <a:pt x="629" y="348"/>
                  </a:lnTo>
                  <a:lnTo>
                    <a:pt x="615" y="344"/>
                  </a:lnTo>
                  <a:lnTo>
                    <a:pt x="601" y="336"/>
                  </a:lnTo>
                  <a:lnTo>
                    <a:pt x="592" y="324"/>
                  </a:lnTo>
                  <a:lnTo>
                    <a:pt x="553" y="256"/>
                  </a:lnTo>
                  <a:lnTo>
                    <a:pt x="496" y="295"/>
                  </a:lnTo>
                  <a:lnTo>
                    <a:pt x="443" y="338"/>
                  </a:lnTo>
                  <a:lnTo>
                    <a:pt x="393" y="385"/>
                  </a:lnTo>
                  <a:lnTo>
                    <a:pt x="345" y="434"/>
                  </a:lnTo>
                  <a:lnTo>
                    <a:pt x="302" y="488"/>
                  </a:lnTo>
                  <a:lnTo>
                    <a:pt x="262" y="543"/>
                  </a:lnTo>
                  <a:lnTo>
                    <a:pt x="332" y="585"/>
                  </a:lnTo>
                  <a:lnTo>
                    <a:pt x="344" y="594"/>
                  </a:lnTo>
                  <a:lnTo>
                    <a:pt x="353" y="607"/>
                  </a:lnTo>
                  <a:lnTo>
                    <a:pt x="357" y="622"/>
                  </a:lnTo>
                  <a:lnTo>
                    <a:pt x="356" y="637"/>
                  </a:lnTo>
                  <a:lnTo>
                    <a:pt x="351" y="652"/>
                  </a:lnTo>
                  <a:lnTo>
                    <a:pt x="340" y="664"/>
                  </a:lnTo>
                  <a:lnTo>
                    <a:pt x="327" y="672"/>
                  </a:lnTo>
                  <a:lnTo>
                    <a:pt x="312" y="677"/>
                  </a:lnTo>
                  <a:lnTo>
                    <a:pt x="297" y="677"/>
                  </a:lnTo>
                  <a:lnTo>
                    <a:pt x="283" y="670"/>
                  </a:lnTo>
                  <a:lnTo>
                    <a:pt x="212" y="629"/>
                  </a:lnTo>
                  <a:lnTo>
                    <a:pt x="182" y="691"/>
                  </a:lnTo>
                  <a:lnTo>
                    <a:pt x="157" y="754"/>
                  </a:lnTo>
                  <a:lnTo>
                    <a:pt x="136" y="820"/>
                  </a:lnTo>
                  <a:lnTo>
                    <a:pt x="119" y="887"/>
                  </a:lnTo>
                  <a:lnTo>
                    <a:pt x="108" y="956"/>
                  </a:lnTo>
                  <a:lnTo>
                    <a:pt x="102" y="1026"/>
                  </a:lnTo>
                  <a:lnTo>
                    <a:pt x="187" y="1026"/>
                  </a:lnTo>
                  <a:lnTo>
                    <a:pt x="203" y="1029"/>
                  </a:lnTo>
                  <a:lnTo>
                    <a:pt x="217" y="1037"/>
                  </a:lnTo>
                  <a:lnTo>
                    <a:pt x="227" y="1047"/>
                  </a:lnTo>
                  <a:lnTo>
                    <a:pt x="234" y="1060"/>
                  </a:lnTo>
                  <a:lnTo>
                    <a:pt x="236" y="1077"/>
                  </a:lnTo>
                  <a:lnTo>
                    <a:pt x="234" y="1092"/>
                  </a:lnTo>
                  <a:lnTo>
                    <a:pt x="227" y="1106"/>
                  </a:lnTo>
                  <a:lnTo>
                    <a:pt x="217" y="1117"/>
                  </a:lnTo>
                  <a:lnTo>
                    <a:pt x="203" y="1123"/>
                  </a:lnTo>
                  <a:lnTo>
                    <a:pt x="187" y="1126"/>
                  </a:lnTo>
                  <a:lnTo>
                    <a:pt x="101" y="1126"/>
                  </a:lnTo>
                  <a:lnTo>
                    <a:pt x="106" y="1198"/>
                  </a:lnTo>
                  <a:lnTo>
                    <a:pt x="116" y="1268"/>
                  </a:lnTo>
                  <a:lnTo>
                    <a:pt x="132" y="1336"/>
                  </a:lnTo>
                  <a:lnTo>
                    <a:pt x="151" y="1402"/>
                  </a:lnTo>
                  <a:lnTo>
                    <a:pt x="176" y="1466"/>
                  </a:lnTo>
                  <a:lnTo>
                    <a:pt x="204" y="1528"/>
                  </a:lnTo>
                  <a:lnTo>
                    <a:pt x="283" y="1482"/>
                  </a:lnTo>
                  <a:lnTo>
                    <a:pt x="297" y="1477"/>
                  </a:lnTo>
                  <a:lnTo>
                    <a:pt x="312" y="1476"/>
                  </a:lnTo>
                  <a:lnTo>
                    <a:pt x="327" y="1480"/>
                  </a:lnTo>
                  <a:lnTo>
                    <a:pt x="340" y="1489"/>
                  </a:lnTo>
                  <a:lnTo>
                    <a:pt x="351" y="1501"/>
                  </a:lnTo>
                  <a:lnTo>
                    <a:pt x="356" y="1515"/>
                  </a:lnTo>
                  <a:lnTo>
                    <a:pt x="357" y="1531"/>
                  </a:lnTo>
                  <a:lnTo>
                    <a:pt x="353" y="1545"/>
                  </a:lnTo>
                  <a:lnTo>
                    <a:pt x="344" y="1559"/>
                  </a:lnTo>
                  <a:lnTo>
                    <a:pt x="332" y="1569"/>
                  </a:lnTo>
                  <a:lnTo>
                    <a:pt x="253" y="1614"/>
                  </a:lnTo>
                  <a:lnTo>
                    <a:pt x="292" y="1672"/>
                  </a:lnTo>
                  <a:lnTo>
                    <a:pt x="336" y="1727"/>
                  </a:lnTo>
                  <a:lnTo>
                    <a:pt x="383" y="1778"/>
                  </a:lnTo>
                  <a:lnTo>
                    <a:pt x="434" y="1827"/>
                  </a:lnTo>
                  <a:lnTo>
                    <a:pt x="487" y="1871"/>
                  </a:lnTo>
                  <a:lnTo>
                    <a:pt x="545" y="1912"/>
                  </a:lnTo>
                  <a:lnTo>
                    <a:pt x="592" y="1829"/>
                  </a:lnTo>
                  <a:lnTo>
                    <a:pt x="601" y="1817"/>
                  </a:lnTo>
                  <a:lnTo>
                    <a:pt x="615" y="1808"/>
                  </a:lnTo>
                  <a:lnTo>
                    <a:pt x="629" y="1805"/>
                  </a:lnTo>
                  <a:lnTo>
                    <a:pt x="644" y="1805"/>
                  </a:lnTo>
                  <a:lnTo>
                    <a:pt x="660" y="1812"/>
                  </a:lnTo>
                  <a:lnTo>
                    <a:pt x="672" y="1822"/>
                  </a:lnTo>
                  <a:lnTo>
                    <a:pt x="680" y="1834"/>
                  </a:lnTo>
                  <a:lnTo>
                    <a:pt x="683" y="1849"/>
                  </a:lnTo>
                  <a:lnTo>
                    <a:pt x="683" y="1864"/>
                  </a:lnTo>
                  <a:lnTo>
                    <a:pt x="677" y="1880"/>
                  </a:lnTo>
                  <a:lnTo>
                    <a:pt x="630" y="1962"/>
                  </a:lnTo>
                  <a:lnTo>
                    <a:pt x="692" y="1991"/>
                  </a:lnTo>
                  <a:lnTo>
                    <a:pt x="756" y="2017"/>
                  </a:lnTo>
                  <a:lnTo>
                    <a:pt x="822" y="2037"/>
                  </a:lnTo>
                  <a:lnTo>
                    <a:pt x="891" y="2054"/>
                  </a:lnTo>
                  <a:lnTo>
                    <a:pt x="961" y="2065"/>
                  </a:lnTo>
                  <a:lnTo>
                    <a:pt x="1033" y="2072"/>
                  </a:lnTo>
                  <a:lnTo>
                    <a:pt x="1033" y="1975"/>
                  </a:lnTo>
                  <a:lnTo>
                    <a:pt x="1035" y="1959"/>
                  </a:lnTo>
                  <a:lnTo>
                    <a:pt x="1042" y="1946"/>
                  </a:lnTo>
                  <a:lnTo>
                    <a:pt x="1052" y="1934"/>
                  </a:lnTo>
                  <a:lnTo>
                    <a:pt x="1067" y="1927"/>
                  </a:lnTo>
                  <a:lnTo>
                    <a:pt x="1082" y="1925"/>
                  </a:lnTo>
                  <a:lnTo>
                    <a:pt x="1097" y="1927"/>
                  </a:lnTo>
                  <a:lnTo>
                    <a:pt x="1111" y="1934"/>
                  </a:lnTo>
                  <a:lnTo>
                    <a:pt x="1122" y="1946"/>
                  </a:lnTo>
                  <a:lnTo>
                    <a:pt x="1129" y="1959"/>
                  </a:lnTo>
                  <a:lnTo>
                    <a:pt x="1131" y="1975"/>
                  </a:lnTo>
                  <a:lnTo>
                    <a:pt x="1131" y="2072"/>
                  </a:lnTo>
                  <a:lnTo>
                    <a:pt x="1203" y="2065"/>
                  </a:lnTo>
                  <a:lnTo>
                    <a:pt x="1273" y="2054"/>
                  </a:lnTo>
                  <a:lnTo>
                    <a:pt x="1341" y="2037"/>
                  </a:lnTo>
                  <a:lnTo>
                    <a:pt x="1408" y="2017"/>
                  </a:lnTo>
                  <a:lnTo>
                    <a:pt x="1471" y="1991"/>
                  </a:lnTo>
                  <a:lnTo>
                    <a:pt x="1533" y="1962"/>
                  </a:lnTo>
                  <a:lnTo>
                    <a:pt x="1486" y="1880"/>
                  </a:lnTo>
                  <a:lnTo>
                    <a:pt x="1481" y="1864"/>
                  </a:lnTo>
                  <a:lnTo>
                    <a:pt x="1479" y="1849"/>
                  </a:lnTo>
                  <a:lnTo>
                    <a:pt x="1484" y="1834"/>
                  </a:lnTo>
                  <a:lnTo>
                    <a:pt x="1492" y="1822"/>
                  </a:lnTo>
                  <a:lnTo>
                    <a:pt x="1504" y="1812"/>
                  </a:lnTo>
                  <a:lnTo>
                    <a:pt x="1519" y="1805"/>
                  </a:lnTo>
                  <a:lnTo>
                    <a:pt x="1534" y="1805"/>
                  </a:lnTo>
                  <a:lnTo>
                    <a:pt x="1549" y="1808"/>
                  </a:lnTo>
                  <a:lnTo>
                    <a:pt x="1562" y="1817"/>
                  </a:lnTo>
                  <a:lnTo>
                    <a:pt x="1572" y="1829"/>
                  </a:lnTo>
                  <a:lnTo>
                    <a:pt x="1619" y="1912"/>
                  </a:lnTo>
                  <a:lnTo>
                    <a:pt x="1676" y="1871"/>
                  </a:lnTo>
                  <a:lnTo>
                    <a:pt x="1730" y="1827"/>
                  </a:lnTo>
                  <a:lnTo>
                    <a:pt x="1780" y="1778"/>
                  </a:lnTo>
                  <a:lnTo>
                    <a:pt x="1828" y="1727"/>
                  </a:lnTo>
                  <a:lnTo>
                    <a:pt x="1871" y="1672"/>
                  </a:lnTo>
                  <a:lnTo>
                    <a:pt x="1911" y="1614"/>
                  </a:lnTo>
                  <a:lnTo>
                    <a:pt x="1832" y="1569"/>
                  </a:lnTo>
                  <a:lnTo>
                    <a:pt x="1820" y="1559"/>
                  </a:lnTo>
                  <a:lnTo>
                    <a:pt x="1811" y="1545"/>
                  </a:lnTo>
                  <a:lnTo>
                    <a:pt x="1807" y="1531"/>
                  </a:lnTo>
                  <a:lnTo>
                    <a:pt x="1807" y="1515"/>
                  </a:lnTo>
                  <a:lnTo>
                    <a:pt x="1813" y="1501"/>
                  </a:lnTo>
                  <a:lnTo>
                    <a:pt x="1824" y="1489"/>
                  </a:lnTo>
                  <a:lnTo>
                    <a:pt x="1836" y="1480"/>
                  </a:lnTo>
                  <a:lnTo>
                    <a:pt x="1851" y="1476"/>
                  </a:lnTo>
                  <a:lnTo>
                    <a:pt x="1866" y="1477"/>
                  </a:lnTo>
                  <a:lnTo>
                    <a:pt x="1881" y="1482"/>
                  </a:lnTo>
                  <a:lnTo>
                    <a:pt x="1959" y="1528"/>
                  </a:lnTo>
                  <a:lnTo>
                    <a:pt x="1988" y="1466"/>
                  </a:lnTo>
                  <a:lnTo>
                    <a:pt x="2013" y="1402"/>
                  </a:lnTo>
                  <a:lnTo>
                    <a:pt x="2032" y="1336"/>
                  </a:lnTo>
                  <a:lnTo>
                    <a:pt x="2048" y="1268"/>
                  </a:lnTo>
                  <a:lnTo>
                    <a:pt x="2058" y="1198"/>
                  </a:lnTo>
                  <a:lnTo>
                    <a:pt x="2063" y="1126"/>
                  </a:lnTo>
                  <a:lnTo>
                    <a:pt x="1943" y="1126"/>
                  </a:lnTo>
                  <a:lnTo>
                    <a:pt x="1927" y="1123"/>
                  </a:lnTo>
                  <a:lnTo>
                    <a:pt x="1914" y="1117"/>
                  </a:lnTo>
                  <a:lnTo>
                    <a:pt x="1904" y="1106"/>
                  </a:lnTo>
                  <a:lnTo>
                    <a:pt x="1897" y="1092"/>
                  </a:lnTo>
                  <a:lnTo>
                    <a:pt x="1893" y="1077"/>
                  </a:lnTo>
                  <a:lnTo>
                    <a:pt x="1889" y="1004"/>
                  </a:lnTo>
                  <a:lnTo>
                    <a:pt x="1879" y="932"/>
                  </a:lnTo>
                  <a:lnTo>
                    <a:pt x="1863" y="863"/>
                  </a:lnTo>
                  <a:lnTo>
                    <a:pt x="1840" y="796"/>
                  </a:lnTo>
                  <a:lnTo>
                    <a:pt x="1812" y="731"/>
                  </a:lnTo>
                  <a:lnTo>
                    <a:pt x="1779" y="670"/>
                  </a:lnTo>
                  <a:lnTo>
                    <a:pt x="1741" y="613"/>
                  </a:lnTo>
                  <a:lnTo>
                    <a:pt x="1698" y="558"/>
                  </a:lnTo>
                  <a:lnTo>
                    <a:pt x="1652" y="507"/>
                  </a:lnTo>
                  <a:lnTo>
                    <a:pt x="1601" y="460"/>
                  </a:lnTo>
                  <a:lnTo>
                    <a:pt x="1546" y="418"/>
                  </a:lnTo>
                  <a:lnTo>
                    <a:pt x="1488" y="380"/>
                  </a:lnTo>
                  <a:lnTo>
                    <a:pt x="1426" y="348"/>
                  </a:lnTo>
                  <a:lnTo>
                    <a:pt x="1362" y="321"/>
                  </a:lnTo>
                  <a:lnTo>
                    <a:pt x="1296" y="299"/>
                  </a:lnTo>
                  <a:lnTo>
                    <a:pt x="1226" y="283"/>
                  </a:lnTo>
                  <a:lnTo>
                    <a:pt x="1155" y="273"/>
                  </a:lnTo>
                  <a:lnTo>
                    <a:pt x="1082" y="270"/>
                  </a:lnTo>
                  <a:lnTo>
                    <a:pt x="1065" y="268"/>
                  </a:lnTo>
                  <a:lnTo>
                    <a:pt x="1052" y="261"/>
                  </a:lnTo>
                  <a:lnTo>
                    <a:pt x="1042" y="249"/>
                  </a:lnTo>
                  <a:lnTo>
                    <a:pt x="1035" y="236"/>
                  </a:lnTo>
                  <a:lnTo>
                    <a:pt x="1033" y="220"/>
                  </a:lnTo>
                  <a:lnTo>
                    <a:pt x="1033" y="101"/>
                  </a:lnTo>
                  <a:close/>
                  <a:moveTo>
                    <a:pt x="1131" y="101"/>
                  </a:moveTo>
                  <a:lnTo>
                    <a:pt x="1131" y="172"/>
                  </a:lnTo>
                  <a:lnTo>
                    <a:pt x="1207" y="179"/>
                  </a:lnTo>
                  <a:lnTo>
                    <a:pt x="1281" y="193"/>
                  </a:lnTo>
                  <a:lnTo>
                    <a:pt x="1352" y="212"/>
                  </a:lnTo>
                  <a:lnTo>
                    <a:pt x="1422" y="237"/>
                  </a:lnTo>
                  <a:lnTo>
                    <a:pt x="1489" y="267"/>
                  </a:lnTo>
                  <a:lnTo>
                    <a:pt x="1552" y="302"/>
                  </a:lnTo>
                  <a:lnTo>
                    <a:pt x="1612" y="342"/>
                  </a:lnTo>
                  <a:lnTo>
                    <a:pt x="1670" y="387"/>
                  </a:lnTo>
                  <a:lnTo>
                    <a:pt x="1723" y="436"/>
                  </a:lnTo>
                  <a:lnTo>
                    <a:pt x="1771" y="489"/>
                  </a:lnTo>
                  <a:lnTo>
                    <a:pt x="1816" y="545"/>
                  </a:lnTo>
                  <a:lnTo>
                    <a:pt x="1858" y="605"/>
                  </a:lnTo>
                  <a:lnTo>
                    <a:pt x="1892" y="669"/>
                  </a:lnTo>
                  <a:lnTo>
                    <a:pt x="1923" y="735"/>
                  </a:lnTo>
                  <a:lnTo>
                    <a:pt x="1949" y="805"/>
                  </a:lnTo>
                  <a:lnTo>
                    <a:pt x="1968" y="877"/>
                  </a:lnTo>
                  <a:lnTo>
                    <a:pt x="1983" y="951"/>
                  </a:lnTo>
                  <a:lnTo>
                    <a:pt x="1991" y="1026"/>
                  </a:lnTo>
                  <a:lnTo>
                    <a:pt x="2062" y="1026"/>
                  </a:lnTo>
                  <a:lnTo>
                    <a:pt x="2054" y="949"/>
                  </a:lnTo>
                  <a:lnTo>
                    <a:pt x="2040" y="873"/>
                  </a:lnTo>
                  <a:lnTo>
                    <a:pt x="2021" y="798"/>
                  </a:lnTo>
                  <a:lnTo>
                    <a:pt x="1996" y="727"/>
                  </a:lnTo>
                  <a:lnTo>
                    <a:pt x="1965" y="658"/>
                  </a:lnTo>
                  <a:lnTo>
                    <a:pt x="1930" y="592"/>
                  </a:lnTo>
                  <a:lnTo>
                    <a:pt x="1890" y="529"/>
                  </a:lnTo>
                  <a:lnTo>
                    <a:pt x="1846" y="469"/>
                  </a:lnTo>
                  <a:lnTo>
                    <a:pt x="1798" y="412"/>
                  </a:lnTo>
                  <a:lnTo>
                    <a:pt x="1746" y="361"/>
                  </a:lnTo>
                  <a:lnTo>
                    <a:pt x="1689" y="312"/>
                  </a:lnTo>
                  <a:lnTo>
                    <a:pt x="1628" y="268"/>
                  </a:lnTo>
                  <a:lnTo>
                    <a:pt x="1566" y="229"/>
                  </a:lnTo>
                  <a:lnTo>
                    <a:pt x="1499" y="194"/>
                  </a:lnTo>
                  <a:lnTo>
                    <a:pt x="1430" y="165"/>
                  </a:lnTo>
                  <a:lnTo>
                    <a:pt x="1359" y="140"/>
                  </a:lnTo>
                  <a:lnTo>
                    <a:pt x="1285" y="121"/>
                  </a:lnTo>
                  <a:lnTo>
                    <a:pt x="1209" y="108"/>
                  </a:lnTo>
                  <a:lnTo>
                    <a:pt x="1131" y="101"/>
                  </a:lnTo>
                  <a:lnTo>
                    <a:pt x="1131" y="101"/>
                  </a:lnTo>
                  <a:close/>
                  <a:moveTo>
                    <a:pt x="1082" y="0"/>
                  </a:moveTo>
                  <a:lnTo>
                    <a:pt x="1164" y="3"/>
                  </a:lnTo>
                  <a:lnTo>
                    <a:pt x="1244" y="12"/>
                  </a:lnTo>
                  <a:lnTo>
                    <a:pt x="1323" y="27"/>
                  </a:lnTo>
                  <a:lnTo>
                    <a:pt x="1400" y="48"/>
                  </a:lnTo>
                  <a:lnTo>
                    <a:pt x="1474" y="74"/>
                  </a:lnTo>
                  <a:lnTo>
                    <a:pt x="1546" y="106"/>
                  </a:lnTo>
                  <a:lnTo>
                    <a:pt x="1616" y="142"/>
                  </a:lnTo>
                  <a:lnTo>
                    <a:pt x="1682" y="183"/>
                  </a:lnTo>
                  <a:lnTo>
                    <a:pt x="1745" y="229"/>
                  </a:lnTo>
                  <a:lnTo>
                    <a:pt x="1804" y="278"/>
                  </a:lnTo>
                  <a:lnTo>
                    <a:pt x="1860" y="333"/>
                  </a:lnTo>
                  <a:lnTo>
                    <a:pt x="1912" y="391"/>
                  </a:lnTo>
                  <a:lnTo>
                    <a:pt x="1959" y="452"/>
                  </a:lnTo>
                  <a:lnTo>
                    <a:pt x="2002" y="517"/>
                  </a:lnTo>
                  <a:lnTo>
                    <a:pt x="2041" y="585"/>
                  </a:lnTo>
                  <a:lnTo>
                    <a:pt x="2074" y="656"/>
                  </a:lnTo>
                  <a:lnTo>
                    <a:pt x="2103" y="730"/>
                  </a:lnTo>
                  <a:lnTo>
                    <a:pt x="2127" y="807"/>
                  </a:lnTo>
                  <a:lnTo>
                    <a:pt x="2144" y="885"/>
                  </a:lnTo>
                  <a:lnTo>
                    <a:pt x="2156" y="966"/>
                  </a:lnTo>
                  <a:lnTo>
                    <a:pt x="2163" y="1049"/>
                  </a:lnTo>
                  <a:lnTo>
                    <a:pt x="2163" y="1049"/>
                  </a:lnTo>
                  <a:lnTo>
                    <a:pt x="2162" y="1133"/>
                  </a:lnTo>
                  <a:lnTo>
                    <a:pt x="2155" y="1214"/>
                  </a:lnTo>
                  <a:lnTo>
                    <a:pt x="2143" y="1294"/>
                  </a:lnTo>
                  <a:lnTo>
                    <a:pt x="2125" y="1372"/>
                  </a:lnTo>
                  <a:lnTo>
                    <a:pt x="2101" y="1447"/>
                  </a:lnTo>
                  <a:lnTo>
                    <a:pt x="2072" y="1521"/>
                  </a:lnTo>
                  <a:lnTo>
                    <a:pt x="2038" y="1591"/>
                  </a:lnTo>
                  <a:lnTo>
                    <a:pt x="2000" y="1659"/>
                  </a:lnTo>
                  <a:lnTo>
                    <a:pt x="1957" y="1723"/>
                  </a:lnTo>
                  <a:lnTo>
                    <a:pt x="1909" y="1784"/>
                  </a:lnTo>
                  <a:lnTo>
                    <a:pt x="1858" y="1841"/>
                  </a:lnTo>
                  <a:lnTo>
                    <a:pt x="1802" y="1895"/>
                  </a:lnTo>
                  <a:lnTo>
                    <a:pt x="1742" y="1945"/>
                  </a:lnTo>
                  <a:lnTo>
                    <a:pt x="1680" y="1990"/>
                  </a:lnTo>
                  <a:lnTo>
                    <a:pt x="1614" y="2031"/>
                  </a:lnTo>
                  <a:lnTo>
                    <a:pt x="1545" y="2067"/>
                  </a:lnTo>
                  <a:lnTo>
                    <a:pt x="1473" y="2098"/>
                  </a:lnTo>
                  <a:lnTo>
                    <a:pt x="1399" y="2124"/>
                  </a:lnTo>
                  <a:lnTo>
                    <a:pt x="1323" y="2145"/>
                  </a:lnTo>
                  <a:lnTo>
                    <a:pt x="1244" y="2160"/>
                  </a:lnTo>
                  <a:lnTo>
                    <a:pt x="1164" y="2169"/>
                  </a:lnTo>
                  <a:lnTo>
                    <a:pt x="1082" y="2172"/>
                  </a:lnTo>
                  <a:lnTo>
                    <a:pt x="998" y="2169"/>
                  </a:lnTo>
                  <a:lnTo>
                    <a:pt x="914" y="2159"/>
                  </a:lnTo>
                  <a:lnTo>
                    <a:pt x="834" y="2144"/>
                  </a:lnTo>
                  <a:lnTo>
                    <a:pt x="755" y="2122"/>
                  </a:lnTo>
                  <a:lnTo>
                    <a:pt x="680" y="2094"/>
                  </a:lnTo>
                  <a:lnTo>
                    <a:pt x="606" y="2061"/>
                  </a:lnTo>
                  <a:lnTo>
                    <a:pt x="536" y="2024"/>
                  </a:lnTo>
                  <a:lnTo>
                    <a:pt x="470" y="1981"/>
                  </a:lnTo>
                  <a:lnTo>
                    <a:pt x="406" y="1933"/>
                  </a:lnTo>
                  <a:lnTo>
                    <a:pt x="346" y="1882"/>
                  </a:lnTo>
                  <a:lnTo>
                    <a:pt x="290" y="1825"/>
                  </a:lnTo>
                  <a:lnTo>
                    <a:pt x="239" y="1765"/>
                  </a:lnTo>
                  <a:lnTo>
                    <a:pt x="191" y="1701"/>
                  </a:lnTo>
                  <a:lnTo>
                    <a:pt x="148" y="1634"/>
                  </a:lnTo>
                  <a:lnTo>
                    <a:pt x="110" y="1563"/>
                  </a:lnTo>
                  <a:lnTo>
                    <a:pt x="78" y="1490"/>
                  </a:lnTo>
                  <a:lnTo>
                    <a:pt x="51" y="1413"/>
                  </a:lnTo>
                  <a:lnTo>
                    <a:pt x="29" y="1335"/>
                  </a:lnTo>
                  <a:lnTo>
                    <a:pt x="14" y="1254"/>
                  </a:lnTo>
                  <a:lnTo>
                    <a:pt x="3" y="1171"/>
                  </a:lnTo>
                  <a:lnTo>
                    <a:pt x="0" y="1086"/>
                  </a:lnTo>
                  <a:lnTo>
                    <a:pt x="3" y="1002"/>
                  </a:lnTo>
                  <a:lnTo>
                    <a:pt x="14" y="918"/>
                  </a:lnTo>
                  <a:lnTo>
                    <a:pt x="29" y="837"/>
                  </a:lnTo>
                  <a:lnTo>
                    <a:pt x="51" y="759"/>
                  </a:lnTo>
                  <a:lnTo>
                    <a:pt x="78" y="683"/>
                  </a:lnTo>
                  <a:lnTo>
                    <a:pt x="110" y="608"/>
                  </a:lnTo>
                  <a:lnTo>
                    <a:pt x="148" y="538"/>
                  </a:lnTo>
                  <a:lnTo>
                    <a:pt x="191" y="471"/>
                  </a:lnTo>
                  <a:lnTo>
                    <a:pt x="239" y="407"/>
                  </a:lnTo>
                  <a:lnTo>
                    <a:pt x="290" y="347"/>
                  </a:lnTo>
                  <a:lnTo>
                    <a:pt x="346" y="291"/>
                  </a:lnTo>
                  <a:lnTo>
                    <a:pt x="406" y="239"/>
                  </a:lnTo>
                  <a:lnTo>
                    <a:pt x="470" y="192"/>
                  </a:lnTo>
                  <a:lnTo>
                    <a:pt x="536" y="148"/>
                  </a:lnTo>
                  <a:lnTo>
                    <a:pt x="606" y="111"/>
                  </a:lnTo>
                  <a:lnTo>
                    <a:pt x="680" y="78"/>
                  </a:lnTo>
                  <a:lnTo>
                    <a:pt x="755" y="50"/>
                  </a:lnTo>
                  <a:lnTo>
                    <a:pt x="834" y="29"/>
                  </a:lnTo>
                  <a:lnTo>
                    <a:pt x="914" y="13"/>
                  </a:lnTo>
                  <a:lnTo>
                    <a:pt x="998" y="4"/>
                  </a:lnTo>
                  <a:lnTo>
                    <a:pt x="108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9" name="Freeform 20">
              <a:extLst>
                <a:ext uri="{FF2B5EF4-FFF2-40B4-BE49-F238E27FC236}">
                  <a16:creationId xmlns:a16="http://schemas.microsoft.com/office/drawing/2014/main" id="{BB96D951-90A3-9757-6CC7-462C669BDA5D}"/>
                </a:ext>
              </a:extLst>
            </p:cNvPr>
            <p:cNvSpPr>
              <a:spLocks/>
            </p:cNvSpPr>
            <p:nvPr/>
          </p:nvSpPr>
          <p:spPr bwMode="auto">
            <a:xfrm>
              <a:off x="4375151" y="1701800"/>
              <a:ext cx="173038" cy="174625"/>
            </a:xfrm>
            <a:custGeom>
              <a:avLst/>
              <a:gdLst>
                <a:gd name="T0" fmla="*/ 1590 w 1624"/>
                <a:gd name="T1" fmla="*/ 3 h 1647"/>
                <a:gd name="T2" fmla="*/ 1614 w 1624"/>
                <a:gd name="T3" fmla="*/ 21 h 1647"/>
                <a:gd name="T4" fmla="*/ 1624 w 1624"/>
                <a:gd name="T5" fmla="*/ 50 h 1647"/>
                <a:gd name="T6" fmla="*/ 1621 w 1624"/>
                <a:gd name="T7" fmla="*/ 187 h 1647"/>
                <a:gd name="T8" fmla="*/ 1601 w 1624"/>
                <a:gd name="T9" fmla="*/ 227 h 1647"/>
                <a:gd name="T10" fmla="*/ 1567 w 1624"/>
                <a:gd name="T11" fmla="*/ 255 h 1647"/>
                <a:gd name="T12" fmla="*/ 1523 w 1624"/>
                <a:gd name="T13" fmla="*/ 264 h 1647"/>
                <a:gd name="T14" fmla="*/ 1312 w 1624"/>
                <a:gd name="T15" fmla="*/ 345 h 1647"/>
                <a:gd name="T16" fmla="*/ 1257 w 1624"/>
                <a:gd name="T17" fmla="*/ 500 h 1647"/>
                <a:gd name="T18" fmla="*/ 1186 w 1624"/>
                <a:gd name="T19" fmla="*/ 647 h 1647"/>
                <a:gd name="T20" fmla="*/ 1281 w 1624"/>
                <a:gd name="T21" fmla="*/ 855 h 1647"/>
                <a:gd name="T22" fmla="*/ 1304 w 1624"/>
                <a:gd name="T23" fmla="*/ 893 h 1647"/>
                <a:gd name="T24" fmla="*/ 1309 w 1624"/>
                <a:gd name="T25" fmla="*/ 936 h 1647"/>
                <a:gd name="T26" fmla="*/ 1295 w 1624"/>
                <a:gd name="T27" fmla="*/ 978 h 1647"/>
                <a:gd name="T28" fmla="*/ 976 w 1624"/>
                <a:gd name="T29" fmla="*/ 1302 h 1647"/>
                <a:gd name="T30" fmla="*/ 938 w 1624"/>
                <a:gd name="T31" fmla="*/ 1326 h 1647"/>
                <a:gd name="T32" fmla="*/ 893 w 1624"/>
                <a:gd name="T33" fmla="*/ 1331 h 1647"/>
                <a:gd name="T34" fmla="*/ 852 w 1624"/>
                <a:gd name="T35" fmla="*/ 1317 h 1647"/>
                <a:gd name="T36" fmla="*/ 698 w 1624"/>
                <a:gd name="T37" fmla="*/ 1166 h 1647"/>
                <a:gd name="T38" fmla="*/ 555 w 1624"/>
                <a:gd name="T39" fmla="*/ 1246 h 1647"/>
                <a:gd name="T40" fmla="*/ 404 w 1624"/>
                <a:gd name="T41" fmla="*/ 1309 h 1647"/>
                <a:gd name="T42" fmla="*/ 247 w 1624"/>
                <a:gd name="T43" fmla="*/ 1354 h 1647"/>
                <a:gd name="T44" fmla="*/ 244 w 1624"/>
                <a:gd name="T45" fmla="*/ 1570 h 1647"/>
                <a:gd name="T46" fmla="*/ 226 w 1624"/>
                <a:gd name="T47" fmla="*/ 1609 h 1647"/>
                <a:gd name="T48" fmla="*/ 191 w 1624"/>
                <a:gd name="T49" fmla="*/ 1637 h 1647"/>
                <a:gd name="T50" fmla="*/ 148 w 1624"/>
                <a:gd name="T51" fmla="*/ 1647 h 1647"/>
                <a:gd name="T52" fmla="*/ 34 w 1624"/>
                <a:gd name="T53" fmla="*/ 1645 h 1647"/>
                <a:gd name="T54" fmla="*/ 10 w 1624"/>
                <a:gd name="T55" fmla="*/ 1626 h 1647"/>
                <a:gd name="T56" fmla="*/ 0 w 1624"/>
                <a:gd name="T57" fmla="*/ 1597 h 1647"/>
                <a:gd name="T58" fmla="*/ 10 w 1624"/>
                <a:gd name="T59" fmla="*/ 1568 h 1647"/>
                <a:gd name="T60" fmla="*/ 34 w 1624"/>
                <a:gd name="T61" fmla="*/ 1550 h 1647"/>
                <a:gd name="T62" fmla="*/ 148 w 1624"/>
                <a:gd name="T63" fmla="*/ 1547 h 1647"/>
                <a:gd name="T64" fmla="*/ 149 w 1624"/>
                <a:gd name="T65" fmla="*/ 1547 h 1647"/>
                <a:gd name="T66" fmla="*/ 150 w 1624"/>
                <a:gd name="T67" fmla="*/ 1299 h 1647"/>
                <a:gd name="T68" fmla="*/ 164 w 1624"/>
                <a:gd name="T69" fmla="*/ 1277 h 1647"/>
                <a:gd name="T70" fmla="*/ 189 w 1624"/>
                <a:gd name="T71" fmla="*/ 1264 h 1647"/>
                <a:gd name="T72" fmla="*/ 360 w 1624"/>
                <a:gd name="T73" fmla="*/ 1219 h 1647"/>
                <a:gd name="T74" fmla="*/ 524 w 1624"/>
                <a:gd name="T75" fmla="*/ 1151 h 1647"/>
                <a:gd name="T76" fmla="*/ 677 w 1624"/>
                <a:gd name="T77" fmla="*/ 1061 h 1647"/>
                <a:gd name="T78" fmla="*/ 702 w 1624"/>
                <a:gd name="T79" fmla="*/ 1053 h 1647"/>
                <a:gd name="T80" fmla="*/ 729 w 1624"/>
                <a:gd name="T81" fmla="*/ 1059 h 1647"/>
                <a:gd name="T82" fmla="*/ 904 w 1624"/>
                <a:gd name="T83" fmla="*/ 1232 h 1647"/>
                <a:gd name="T84" fmla="*/ 906 w 1624"/>
                <a:gd name="T85" fmla="*/ 1232 h 1647"/>
                <a:gd name="T86" fmla="*/ 1211 w 1624"/>
                <a:gd name="T87" fmla="*/ 925 h 1647"/>
                <a:gd name="T88" fmla="*/ 1045 w 1624"/>
                <a:gd name="T89" fmla="*/ 760 h 1647"/>
                <a:gd name="T90" fmla="*/ 1033 w 1624"/>
                <a:gd name="T91" fmla="*/ 736 h 1647"/>
                <a:gd name="T92" fmla="*/ 1034 w 1624"/>
                <a:gd name="T93" fmla="*/ 709 h 1647"/>
                <a:gd name="T94" fmla="*/ 1088 w 1624"/>
                <a:gd name="T95" fmla="*/ 620 h 1647"/>
                <a:gd name="T96" fmla="*/ 1166 w 1624"/>
                <a:gd name="T97" fmla="*/ 461 h 1647"/>
                <a:gd name="T98" fmla="*/ 1222 w 1624"/>
                <a:gd name="T99" fmla="*/ 293 h 1647"/>
                <a:gd name="T100" fmla="*/ 1247 w 1624"/>
                <a:gd name="T101" fmla="*/ 192 h 1647"/>
                <a:gd name="T102" fmla="*/ 1265 w 1624"/>
                <a:gd name="T103" fmla="*/ 173 h 1647"/>
                <a:gd name="T104" fmla="*/ 1291 w 1624"/>
                <a:gd name="T105" fmla="*/ 165 h 1647"/>
                <a:gd name="T106" fmla="*/ 1524 w 1624"/>
                <a:gd name="T107" fmla="*/ 165 h 1647"/>
                <a:gd name="T108" fmla="*/ 1524 w 1624"/>
                <a:gd name="T109" fmla="*/ 50 h 1647"/>
                <a:gd name="T110" fmla="*/ 1533 w 1624"/>
                <a:gd name="T111" fmla="*/ 21 h 1647"/>
                <a:gd name="T112" fmla="*/ 1558 w 1624"/>
                <a:gd name="T113" fmla="*/ 3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4" h="1647">
                  <a:moveTo>
                    <a:pt x="1574" y="0"/>
                  </a:moveTo>
                  <a:lnTo>
                    <a:pt x="1590" y="3"/>
                  </a:lnTo>
                  <a:lnTo>
                    <a:pt x="1603" y="11"/>
                  </a:lnTo>
                  <a:lnTo>
                    <a:pt x="1614" y="21"/>
                  </a:lnTo>
                  <a:lnTo>
                    <a:pt x="1621" y="34"/>
                  </a:lnTo>
                  <a:lnTo>
                    <a:pt x="1624" y="50"/>
                  </a:lnTo>
                  <a:lnTo>
                    <a:pt x="1624" y="164"/>
                  </a:lnTo>
                  <a:lnTo>
                    <a:pt x="1621" y="187"/>
                  </a:lnTo>
                  <a:lnTo>
                    <a:pt x="1614" y="209"/>
                  </a:lnTo>
                  <a:lnTo>
                    <a:pt x="1601" y="227"/>
                  </a:lnTo>
                  <a:lnTo>
                    <a:pt x="1586" y="243"/>
                  </a:lnTo>
                  <a:lnTo>
                    <a:pt x="1567" y="255"/>
                  </a:lnTo>
                  <a:lnTo>
                    <a:pt x="1547" y="262"/>
                  </a:lnTo>
                  <a:lnTo>
                    <a:pt x="1523" y="264"/>
                  </a:lnTo>
                  <a:lnTo>
                    <a:pt x="1331" y="264"/>
                  </a:lnTo>
                  <a:lnTo>
                    <a:pt x="1312" y="345"/>
                  </a:lnTo>
                  <a:lnTo>
                    <a:pt x="1287" y="423"/>
                  </a:lnTo>
                  <a:lnTo>
                    <a:pt x="1257" y="500"/>
                  </a:lnTo>
                  <a:lnTo>
                    <a:pt x="1224" y="574"/>
                  </a:lnTo>
                  <a:lnTo>
                    <a:pt x="1186" y="647"/>
                  </a:lnTo>
                  <a:lnTo>
                    <a:pt x="1144" y="717"/>
                  </a:lnTo>
                  <a:lnTo>
                    <a:pt x="1281" y="855"/>
                  </a:lnTo>
                  <a:lnTo>
                    <a:pt x="1295" y="872"/>
                  </a:lnTo>
                  <a:lnTo>
                    <a:pt x="1304" y="893"/>
                  </a:lnTo>
                  <a:lnTo>
                    <a:pt x="1309" y="914"/>
                  </a:lnTo>
                  <a:lnTo>
                    <a:pt x="1309" y="936"/>
                  </a:lnTo>
                  <a:lnTo>
                    <a:pt x="1304" y="958"/>
                  </a:lnTo>
                  <a:lnTo>
                    <a:pt x="1295" y="978"/>
                  </a:lnTo>
                  <a:lnTo>
                    <a:pt x="1281" y="996"/>
                  </a:lnTo>
                  <a:lnTo>
                    <a:pt x="976" y="1302"/>
                  </a:lnTo>
                  <a:lnTo>
                    <a:pt x="957" y="1317"/>
                  </a:lnTo>
                  <a:lnTo>
                    <a:pt x="938" y="1326"/>
                  </a:lnTo>
                  <a:lnTo>
                    <a:pt x="916" y="1331"/>
                  </a:lnTo>
                  <a:lnTo>
                    <a:pt x="893" y="1331"/>
                  </a:lnTo>
                  <a:lnTo>
                    <a:pt x="872" y="1326"/>
                  </a:lnTo>
                  <a:lnTo>
                    <a:pt x="852" y="1317"/>
                  </a:lnTo>
                  <a:lnTo>
                    <a:pt x="834" y="1302"/>
                  </a:lnTo>
                  <a:lnTo>
                    <a:pt x="698" y="1166"/>
                  </a:lnTo>
                  <a:lnTo>
                    <a:pt x="627" y="1208"/>
                  </a:lnTo>
                  <a:lnTo>
                    <a:pt x="555" y="1246"/>
                  </a:lnTo>
                  <a:lnTo>
                    <a:pt x="480" y="1280"/>
                  </a:lnTo>
                  <a:lnTo>
                    <a:pt x="404" y="1309"/>
                  </a:lnTo>
                  <a:lnTo>
                    <a:pt x="326" y="1333"/>
                  </a:lnTo>
                  <a:lnTo>
                    <a:pt x="247" y="1354"/>
                  </a:lnTo>
                  <a:lnTo>
                    <a:pt x="247" y="1547"/>
                  </a:lnTo>
                  <a:lnTo>
                    <a:pt x="244" y="1570"/>
                  </a:lnTo>
                  <a:lnTo>
                    <a:pt x="237" y="1590"/>
                  </a:lnTo>
                  <a:lnTo>
                    <a:pt x="226" y="1609"/>
                  </a:lnTo>
                  <a:lnTo>
                    <a:pt x="210" y="1625"/>
                  </a:lnTo>
                  <a:lnTo>
                    <a:pt x="191" y="1637"/>
                  </a:lnTo>
                  <a:lnTo>
                    <a:pt x="170" y="1644"/>
                  </a:lnTo>
                  <a:lnTo>
                    <a:pt x="148" y="1647"/>
                  </a:lnTo>
                  <a:lnTo>
                    <a:pt x="50" y="1647"/>
                  </a:lnTo>
                  <a:lnTo>
                    <a:pt x="34" y="1645"/>
                  </a:lnTo>
                  <a:lnTo>
                    <a:pt x="20" y="1638"/>
                  </a:lnTo>
                  <a:lnTo>
                    <a:pt x="10" y="1626"/>
                  </a:lnTo>
                  <a:lnTo>
                    <a:pt x="3" y="1613"/>
                  </a:lnTo>
                  <a:lnTo>
                    <a:pt x="0" y="1597"/>
                  </a:lnTo>
                  <a:lnTo>
                    <a:pt x="3" y="1581"/>
                  </a:lnTo>
                  <a:lnTo>
                    <a:pt x="10" y="1568"/>
                  </a:lnTo>
                  <a:lnTo>
                    <a:pt x="20" y="1557"/>
                  </a:lnTo>
                  <a:lnTo>
                    <a:pt x="34" y="1550"/>
                  </a:lnTo>
                  <a:lnTo>
                    <a:pt x="50" y="1547"/>
                  </a:lnTo>
                  <a:lnTo>
                    <a:pt x="148" y="1547"/>
                  </a:lnTo>
                  <a:lnTo>
                    <a:pt x="148" y="1547"/>
                  </a:lnTo>
                  <a:lnTo>
                    <a:pt x="149" y="1547"/>
                  </a:lnTo>
                  <a:lnTo>
                    <a:pt x="149" y="1313"/>
                  </a:lnTo>
                  <a:lnTo>
                    <a:pt x="150" y="1299"/>
                  </a:lnTo>
                  <a:lnTo>
                    <a:pt x="156" y="1287"/>
                  </a:lnTo>
                  <a:lnTo>
                    <a:pt x="164" y="1277"/>
                  </a:lnTo>
                  <a:lnTo>
                    <a:pt x="175" y="1269"/>
                  </a:lnTo>
                  <a:lnTo>
                    <a:pt x="189" y="1264"/>
                  </a:lnTo>
                  <a:lnTo>
                    <a:pt x="275" y="1245"/>
                  </a:lnTo>
                  <a:lnTo>
                    <a:pt x="360" y="1219"/>
                  </a:lnTo>
                  <a:lnTo>
                    <a:pt x="442" y="1188"/>
                  </a:lnTo>
                  <a:lnTo>
                    <a:pt x="524" y="1151"/>
                  </a:lnTo>
                  <a:lnTo>
                    <a:pt x="602" y="1108"/>
                  </a:lnTo>
                  <a:lnTo>
                    <a:pt x="677" y="1061"/>
                  </a:lnTo>
                  <a:lnTo>
                    <a:pt x="689" y="1055"/>
                  </a:lnTo>
                  <a:lnTo>
                    <a:pt x="702" y="1053"/>
                  </a:lnTo>
                  <a:lnTo>
                    <a:pt x="716" y="1054"/>
                  </a:lnTo>
                  <a:lnTo>
                    <a:pt x="729" y="1059"/>
                  </a:lnTo>
                  <a:lnTo>
                    <a:pt x="739" y="1067"/>
                  </a:lnTo>
                  <a:lnTo>
                    <a:pt x="904" y="1232"/>
                  </a:lnTo>
                  <a:lnTo>
                    <a:pt x="905" y="1232"/>
                  </a:lnTo>
                  <a:lnTo>
                    <a:pt x="906" y="1232"/>
                  </a:lnTo>
                  <a:lnTo>
                    <a:pt x="1210" y="926"/>
                  </a:lnTo>
                  <a:lnTo>
                    <a:pt x="1211" y="925"/>
                  </a:lnTo>
                  <a:lnTo>
                    <a:pt x="1210" y="925"/>
                  </a:lnTo>
                  <a:lnTo>
                    <a:pt x="1045" y="760"/>
                  </a:lnTo>
                  <a:lnTo>
                    <a:pt x="1037" y="748"/>
                  </a:lnTo>
                  <a:lnTo>
                    <a:pt x="1033" y="736"/>
                  </a:lnTo>
                  <a:lnTo>
                    <a:pt x="1031" y="722"/>
                  </a:lnTo>
                  <a:lnTo>
                    <a:pt x="1034" y="709"/>
                  </a:lnTo>
                  <a:lnTo>
                    <a:pt x="1040" y="697"/>
                  </a:lnTo>
                  <a:lnTo>
                    <a:pt x="1088" y="620"/>
                  </a:lnTo>
                  <a:lnTo>
                    <a:pt x="1130" y="542"/>
                  </a:lnTo>
                  <a:lnTo>
                    <a:pt x="1166" y="461"/>
                  </a:lnTo>
                  <a:lnTo>
                    <a:pt x="1196" y="378"/>
                  </a:lnTo>
                  <a:lnTo>
                    <a:pt x="1222" y="293"/>
                  </a:lnTo>
                  <a:lnTo>
                    <a:pt x="1243" y="206"/>
                  </a:lnTo>
                  <a:lnTo>
                    <a:pt x="1247" y="192"/>
                  </a:lnTo>
                  <a:lnTo>
                    <a:pt x="1255" y="181"/>
                  </a:lnTo>
                  <a:lnTo>
                    <a:pt x="1265" y="173"/>
                  </a:lnTo>
                  <a:lnTo>
                    <a:pt x="1278" y="167"/>
                  </a:lnTo>
                  <a:lnTo>
                    <a:pt x="1291" y="165"/>
                  </a:lnTo>
                  <a:lnTo>
                    <a:pt x="1523" y="165"/>
                  </a:lnTo>
                  <a:lnTo>
                    <a:pt x="1524" y="165"/>
                  </a:lnTo>
                  <a:lnTo>
                    <a:pt x="1524" y="164"/>
                  </a:lnTo>
                  <a:lnTo>
                    <a:pt x="1524" y="50"/>
                  </a:lnTo>
                  <a:lnTo>
                    <a:pt x="1527" y="34"/>
                  </a:lnTo>
                  <a:lnTo>
                    <a:pt x="1533" y="21"/>
                  </a:lnTo>
                  <a:lnTo>
                    <a:pt x="1545" y="11"/>
                  </a:lnTo>
                  <a:lnTo>
                    <a:pt x="1558" y="3"/>
                  </a:lnTo>
                  <a:lnTo>
                    <a:pt x="157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00" name="Freeform 21">
              <a:extLst>
                <a:ext uri="{FF2B5EF4-FFF2-40B4-BE49-F238E27FC236}">
                  <a16:creationId xmlns:a16="http://schemas.microsoft.com/office/drawing/2014/main" id="{C727722A-21BE-6494-6A5F-103EE75D3DEE}"/>
                </a:ext>
              </a:extLst>
            </p:cNvPr>
            <p:cNvSpPr>
              <a:spLocks/>
            </p:cNvSpPr>
            <p:nvPr/>
          </p:nvSpPr>
          <p:spPr bwMode="auto">
            <a:xfrm>
              <a:off x="4189413" y="1516063"/>
              <a:ext cx="358775" cy="360362"/>
            </a:xfrm>
            <a:custGeom>
              <a:avLst/>
              <a:gdLst>
                <a:gd name="T0" fmla="*/ 1970 w 3384"/>
                <a:gd name="T1" fmla="*/ 23 h 3399"/>
                <a:gd name="T2" fmla="*/ 2007 w 3384"/>
                <a:gd name="T3" fmla="*/ 294 h 3399"/>
                <a:gd name="T4" fmla="*/ 2387 w 3384"/>
                <a:gd name="T5" fmla="*/ 440 h 3399"/>
                <a:gd name="T6" fmla="*/ 2653 w 3384"/>
                <a:gd name="T7" fmla="*/ 316 h 3399"/>
                <a:gd name="T8" fmla="*/ 3041 w 3384"/>
                <a:gd name="T9" fmla="*/ 651 h 3399"/>
                <a:gd name="T10" fmla="*/ 3067 w 3384"/>
                <a:gd name="T11" fmla="*/ 742 h 3399"/>
                <a:gd name="T12" fmla="*/ 2946 w 3384"/>
                <a:gd name="T13" fmla="*/ 1001 h 3399"/>
                <a:gd name="T14" fmla="*/ 3091 w 3384"/>
                <a:gd name="T15" fmla="*/ 1383 h 3399"/>
                <a:gd name="T16" fmla="*/ 3361 w 3384"/>
                <a:gd name="T17" fmla="*/ 1420 h 3399"/>
                <a:gd name="T18" fmla="*/ 3381 w 3384"/>
                <a:gd name="T19" fmla="*/ 1586 h 3399"/>
                <a:gd name="T20" fmla="*/ 3318 w 3384"/>
                <a:gd name="T21" fmla="*/ 1617 h 3399"/>
                <a:gd name="T22" fmla="*/ 3284 w 3384"/>
                <a:gd name="T23" fmla="*/ 1483 h 3399"/>
                <a:gd name="T24" fmla="*/ 3025 w 3384"/>
                <a:gd name="T25" fmla="*/ 1475 h 3399"/>
                <a:gd name="T26" fmla="*/ 2956 w 3384"/>
                <a:gd name="T27" fmla="*/ 1269 h 3399"/>
                <a:gd name="T28" fmla="*/ 2794 w 3384"/>
                <a:gd name="T29" fmla="*/ 938 h 3399"/>
                <a:gd name="T30" fmla="*/ 2970 w 3384"/>
                <a:gd name="T31" fmla="*/ 723 h 3399"/>
                <a:gd name="T32" fmla="*/ 2664 w 3384"/>
                <a:gd name="T33" fmla="*/ 416 h 3399"/>
                <a:gd name="T34" fmla="*/ 2450 w 3384"/>
                <a:gd name="T35" fmla="*/ 592 h 3399"/>
                <a:gd name="T36" fmla="*/ 2120 w 3384"/>
                <a:gd name="T37" fmla="*/ 429 h 3399"/>
                <a:gd name="T38" fmla="*/ 1916 w 3384"/>
                <a:gd name="T39" fmla="*/ 360 h 3399"/>
                <a:gd name="T40" fmla="*/ 1908 w 3384"/>
                <a:gd name="T41" fmla="*/ 100 h 3399"/>
                <a:gd name="T42" fmla="*/ 1473 w 3384"/>
                <a:gd name="T43" fmla="*/ 348 h 3399"/>
                <a:gd name="T44" fmla="*/ 1348 w 3384"/>
                <a:gd name="T45" fmla="*/ 404 h 3399"/>
                <a:gd name="T46" fmla="*/ 946 w 3384"/>
                <a:gd name="T47" fmla="*/ 586 h 3399"/>
                <a:gd name="T48" fmla="*/ 883 w 3384"/>
                <a:gd name="T49" fmla="*/ 581 h 3399"/>
                <a:gd name="T50" fmla="*/ 413 w 3384"/>
                <a:gd name="T51" fmla="*/ 722 h 3399"/>
                <a:gd name="T52" fmla="*/ 592 w 3384"/>
                <a:gd name="T53" fmla="*/ 926 h 3399"/>
                <a:gd name="T54" fmla="*/ 457 w 3384"/>
                <a:gd name="T55" fmla="*/ 1187 h 3399"/>
                <a:gd name="T56" fmla="*/ 369 w 3384"/>
                <a:gd name="T57" fmla="*/ 1466 h 3399"/>
                <a:gd name="T58" fmla="*/ 100 w 3384"/>
                <a:gd name="T59" fmla="*/ 1483 h 3399"/>
                <a:gd name="T60" fmla="*/ 333 w 3384"/>
                <a:gd name="T61" fmla="*/ 1917 h 3399"/>
                <a:gd name="T62" fmla="*/ 381 w 3384"/>
                <a:gd name="T63" fmla="*/ 1958 h 3399"/>
                <a:gd name="T64" fmla="*/ 536 w 3384"/>
                <a:gd name="T65" fmla="*/ 2372 h 3399"/>
                <a:gd name="T66" fmla="*/ 586 w 3384"/>
                <a:gd name="T67" fmla="*/ 2500 h 3399"/>
                <a:gd name="T68" fmla="*/ 718 w 3384"/>
                <a:gd name="T69" fmla="*/ 2984 h 3399"/>
                <a:gd name="T70" fmla="*/ 907 w 3384"/>
                <a:gd name="T71" fmla="*/ 2806 h 3399"/>
                <a:gd name="T72" fmla="*/ 1100 w 3384"/>
                <a:gd name="T73" fmla="*/ 2903 h 3399"/>
                <a:gd name="T74" fmla="*/ 1448 w 3384"/>
                <a:gd name="T75" fmla="*/ 3021 h 3399"/>
                <a:gd name="T76" fmla="*/ 1475 w 3384"/>
                <a:gd name="T77" fmla="*/ 3299 h 3399"/>
                <a:gd name="T78" fmla="*/ 1608 w 3384"/>
                <a:gd name="T79" fmla="*/ 3309 h 3399"/>
                <a:gd name="T80" fmla="*/ 1618 w 3384"/>
                <a:gd name="T81" fmla="*/ 3378 h 3399"/>
                <a:gd name="T82" fmla="*/ 1454 w 3384"/>
                <a:gd name="T83" fmla="*/ 3396 h 3399"/>
                <a:gd name="T84" fmla="*/ 1379 w 3384"/>
                <a:gd name="T85" fmla="*/ 3322 h 3399"/>
                <a:gd name="T86" fmla="*/ 1142 w 3384"/>
                <a:gd name="T87" fmla="*/ 3032 h 3399"/>
                <a:gd name="T88" fmla="*/ 771 w 3384"/>
                <a:gd name="T89" fmla="*/ 3069 h 3399"/>
                <a:gd name="T90" fmla="*/ 666 w 3384"/>
                <a:gd name="T91" fmla="*/ 3069 h 3399"/>
                <a:gd name="T92" fmla="*/ 314 w 3384"/>
                <a:gd name="T93" fmla="*/ 2688 h 3399"/>
                <a:gd name="T94" fmla="*/ 479 w 3384"/>
                <a:gd name="T95" fmla="*/ 2469 h 3399"/>
                <a:gd name="T96" fmla="*/ 312 w 3384"/>
                <a:gd name="T97" fmla="*/ 2097 h 3399"/>
                <a:gd name="T98" fmla="*/ 38 w 3384"/>
                <a:gd name="T99" fmla="*/ 1995 h 3399"/>
                <a:gd name="T100" fmla="*/ 0 w 3384"/>
                <a:gd name="T101" fmla="*/ 1483 h 3399"/>
                <a:gd name="T102" fmla="*/ 57 w 3384"/>
                <a:gd name="T103" fmla="*/ 1393 h 3399"/>
                <a:gd name="T104" fmla="*/ 337 w 3384"/>
                <a:gd name="T105" fmla="*/ 1225 h 3399"/>
                <a:gd name="T106" fmla="*/ 343 w 3384"/>
                <a:gd name="T107" fmla="*/ 794 h 3399"/>
                <a:gd name="T108" fmla="*/ 319 w 3384"/>
                <a:gd name="T109" fmla="*/ 689 h 3399"/>
                <a:gd name="T110" fmla="*/ 686 w 3384"/>
                <a:gd name="T111" fmla="*/ 321 h 3399"/>
                <a:gd name="T112" fmla="*/ 789 w 3384"/>
                <a:gd name="T113" fmla="*/ 345 h 3399"/>
                <a:gd name="T114" fmla="*/ 1218 w 3384"/>
                <a:gd name="T115" fmla="*/ 339 h 3399"/>
                <a:gd name="T116" fmla="*/ 1386 w 3384"/>
                <a:gd name="T117" fmla="*/ 57 h 3399"/>
                <a:gd name="T118" fmla="*/ 1476 w 3384"/>
                <a:gd name="T119" fmla="*/ 0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4" h="3399">
                  <a:moveTo>
                    <a:pt x="1476" y="0"/>
                  </a:moveTo>
                  <a:lnTo>
                    <a:pt x="1908" y="0"/>
                  </a:lnTo>
                  <a:lnTo>
                    <a:pt x="1930" y="3"/>
                  </a:lnTo>
                  <a:lnTo>
                    <a:pt x="1951" y="11"/>
                  </a:lnTo>
                  <a:lnTo>
                    <a:pt x="1970" y="23"/>
                  </a:lnTo>
                  <a:lnTo>
                    <a:pt x="1986" y="38"/>
                  </a:lnTo>
                  <a:lnTo>
                    <a:pt x="1997" y="57"/>
                  </a:lnTo>
                  <a:lnTo>
                    <a:pt x="2004" y="78"/>
                  </a:lnTo>
                  <a:lnTo>
                    <a:pt x="2007" y="101"/>
                  </a:lnTo>
                  <a:lnTo>
                    <a:pt x="2007" y="294"/>
                  </a:lnTo>
                  <a:lnTo>
                    <a:pt x="2086" y="314"/>
                  </a:lnTo>
                  <a:lnTo>
                    <a:pt x="2164" y="339"/>
                  </a:lnTo>
                  <a:lnTo>
                    <a:pt x="2240" y="369"/>
                  </a:lnTo>
                  <a:lnTo>
                    <a:pt x="2315" y="402"/>
                  </a:lnTo>
                  <a:lnTo>
                    <a:pt x="2387" y="440"/>
                  </a:lnTo>
                  <a:lnTo>
                    <a:pt x="2458" y="482"/>
                  </a:lnTo>
                  <a:lnTo>
                    <a:pt x="2594" y="345"/>
                  </a:lnTo>
                  <a:lnTo>
                    <a:pt x="2612" y="330"/>
                  </a:lnTo>
                  <a:lnTo>
                    <a:pt x="2632" y="321"/>
                  </a:lnTo>
                  <a:lnTo>
                    <a:pt x="2653" y="316"/>
                  </a:lnTo>
                  <a:lnTo>
                    <a:pt x="2676" y="316"/>
                  </a:lnTo>
                  <a:lnTo>
                    <a:pt x="2698" y="321"/>
                  </a:lnTo>
                  <a:lnTo>
                    <a:pt x="2717" y="330"/>
                  </a:lnTo>
                  <a:lnTo>
                    <a:pt x="2736" y="345"/>
                  </a:lnTo>
                  <a:lnTo>
                    <a:pt x="3041" y="651"/>
                  </a:lnTo>
                  <a:lnTo>
                    <a:pt x="3053" y="667"/>
                  </a:lnTo>
                  <a:lnTo>
                    <a:pt x="3062" y="684"/>
                  </a:lnTo>
                  <a:lnTo>
                    <a:pt x="3067" y="703"/>
                  </a:lnTo>
                  <a:lnTo>
                    <a:pt x="3069" y="722"/>
                  </a:lnTo>
                  <a:lnTo>
                    <a:pt x="3067" y="742"/>
                  </a:lnTo>
                  <a:lnTo>
                    <a:pt x="3062" y="761"/>
                  </a:lnTo>
                  <a:lnTo>
                    <a:pt x="3053" y="778"/>
                  </a:lnTo>
                  <a:lnTo>
                    <a:pt x="3041" y="794"/>
                  </a:lnTo>
                  <a:lnTo>
                    <a:pt x="2904" y="930"/>
                  </a:lnTo>
                  <a:lnTo>
                    <a:pt x="2946" y="1001"/>
                  </a:lnTo>
                  <a:lnTo>
                    <a:pt x="2984" y="1073"/>
                  </a:lnTo>
                  <a:lnTo>
                    <a:pt x="3017" y="1149"/>
                  </a:lnTo>
                  <a:lnTo>
                    <a:pt x="3047" y="1225"/>
                  </a:lnTo>
                  <a:lnTo>
                    <a:pt x="3072" y="1303"/>
                  </a:lnTo>
                  <a:lnTo>
                    <a:pt x="3091" y="1383"/>
                  </a:lnTo>
                  <a:lnTo>
                    <a:pt x="3283" y="1383"/>
                  </a:lnTo>
                  <a:lnTo>
                    <a:pt x="3306" y="1386"/>
                  </a:lnTo>
                  <a:lnTo>
                    <a:pt x="3327" y="1393"/>
                  </a:lnTo>
                  <a:lnTo>
                    <a:pt x="3346" y="1404"/>
                  </a:lnTo>
                  <a:lnTo>
                    <a:pt x="3361" y="1420"/>
                  </a:lnTo>
                  <a:lnTo>
                    <a:pt x="3374" y="1440"/>
                  </a:lnTo>
                  <a:lnTo>
                    <a:pt x="3381" y="1460"/>
                  </a:lnTo>
                  <a:lnTo>
                    <a:pt x="3384" y="1483"/>
                  </a:lnTo>
                  <a:lnTo>
                    <a:pt x="3384" y="1570"/>
                  </a:lnTo>
                  <a:lnTo>
                    <a:pt x="3381" y="1586"/>
                  </a:lnTo>
                  <a:lnTo>
                    <a:pt x="3374" y="1600"/>
                  </a:lnTo>
                  <a:lnTo>
                    <a:pt x="3363" y="1610"/>
                  </a:lnTo>
                  <a:lnTo>
                    <a:pt x="3350" y="1617"/>
                  </a:lnTo>
                  <a:lnTo>
                    <a:pt x="3334" y="1620"/>
                  </a:lnTo>
                  <a:lnTo>
                    <a:pt x="3318" y="1617"/>
                  </a:lnTo>
                  <a:lnTo>
                    <a:pt x="3305" y="1610"/>
                  </a:lnTo>
                  <a:lnTo>
                    <a:pt x="3293" y="1600"/>
                  </a:lnTo>
                  <a:lnTo>
                    <a:pt x="3287" y="1586"/>
                  </a:lnTo>
                  <a:lnTo>
                    <a:pt x="3284" y="1570"/>
                  </a:lnTo>
                  <a:lnTo>
                    <a:pt x="3284" y="1483"/>
                  </a:lnTo>
                  <a:lnTo>
                    <a:pt x="3284" y="1483"/>
                  </a:lnTo>
                  <a:lnTo>
                    <a:pt x="3283" y="1482"/>
                  </a:lnTo>
                  <a:lnTo>
                    <a:pt x="3051" y="1482"/>
                  </a:lnTo>
                  <a:lnTo>
                    <a:pt x="3038" y="1481"/>
                  </a:lnTo>
                  <a:lnTo>
                    <a:pt x="3025" y="1475"/>
                  </a:lnTo>
                  <a:lnTo>
                    <a:pt x="3015" y="1466"/>
                  </a:lnTo>
                  <a:lnTo>
                    <a:pt x="3007" y="1455"/>
                  </a:lnTo>
                  <a:lnTo>
                    <a:pt x="3003" y="1442"/>
                  </a:lnTo>
                  <a:lnTo>
                    <a:pt x="2982" y="1355"/>
                  </a:lnTo>
                  <a:lnTo>
                    <a:pt x="2956" y="1269"/>
                  </a:lnTo>
                  <a:lnTo>
                    <a:pt x="2926" y="1187"/>
                  </a:lnTo>
                  <a:lnTo>
                    <a:pt x="2890" y="1105"/>
                  </a:lnTo>
                  <a:lnTo>
                    <a:pt x="2848" y="1027"/>
                  </a:lnTo>
                  <a:lnTo>
                    <a:pt x="2800" y="952"/>
                  </a:lnTo>
                  <a:lnTo>
                    <a:pt x="2794" y="938"/>
                  </a:lnTo>
                  <a:lnTo>
                    <a:pt x="2791" y="926"/>
                  </a:lnTo>
                  <a:lnTo>
                    <a:pt x="2793" y="912"/>
                  </a:lnTo>
                  <a:lnTo>
                    <a:pt x="2797" y="899"/>
                  </a:lnTo>
                  <a:lnTo>
                    <a:pt x="2805" y="889"/>
                  </a:lnTo>
                  <a:lnTo>
                    <a:pt x="2970" y="723"/>
                  </a:lnTo>
                  <a:lnTo>
                    <a:pt x="2971" y="722"/>
                  </a:lnTo>
                  <a:lnTo>
                    <a:pt x="2970" y="721"/>
                  </a:lnTo>
                  <a:lnTo>
                    <a:pt x="2666" y="416"/>
                  </a:lnTo>
                  <a:lnTo>
                    <a:pt x="2665" y="415"/>
                  </a:lnTo>
                  <a:lnTo>
                    <a:pt x="2664" y="416"/>
                  </a:lnTo>
                  <a:lnTo>
                    <a:pt x="2499" y="581"/>
                  </a:lnTo>
                  <a:lnTo>
                    <a:pt x="2489" y="589"/>
                  </a:lnTo>
                  <a:lnTo>
                    <a:pt x="2476" y="593"/>
                  </a:lnTo>
                  <a:lnTo>
                    <a:pt x="2462" y="596"/>
                  </a:lnTo>
                  <a:lnTo>
                    <a:pt x="2450" y="592"/>
                  </a:lnTo>
                  <a:lnTo>
                    <a:pt x="2437" y="586"/>
                  </a:lnTo>
                  <a:lnTo>
                    <a:pt x="2362" y="539"/>
                  </a:lnTo>
                  <a:lnTo>
                    <a:pt x="2284" y="496"/>
                  </a:lnTo>
                  <a:lnTo>
                    <a:pt x="2202" y="460"/>
                  </a:lnTo>
                  <a:lnTo>
                    <a:pt x="2120" y="429"/>
                  </a:lnTo>
                  <a:lnTo>
                    <a:pt x="2035" y="404"/>
                  </a:lnTo>
                  <a:lnTo>
                    <a:pt x="1949" y="383"/>
                  </a:lnTo>
                  <a:lnTo>
                    <a:pt x="1935" y="379"/>
                  </a:lnTo>
                  <a:lnTo>
                    <a:pt x="1924" y="371"/>
                  </a:lnTo>
                  <a:lnTo>
                    <a:pt x="1916" y="360"/>
                  </a:lnTo>
                  <a:lnTo>
                    <a:pt x="1910" y="348"/>
                  </a:lnTo>
                  <a:lnTo>
                    <a:pt x="1909" y="335"/>
                  </a:lnTo>
                  <a:lnTo>
                    <a:pt x="1909" y="101"/>
                  </a:lnTo>
                  <a:lnTo>
                    <a:pt x="1908" y="100"/>
                  </a:lnTo>
                  <a:lnTo>
                    <a:pt x="1908" y="100"/>
                  </a:lnTo>
                  <a:lnTo>
                    <a:pt x="1476" y="100"/>
                  </a:lnTo>
                  <a:lnTo>
                    <a:pt x="1475" y="100"/>
                  </a:lnTo>
                  <a:lnTo>
                    <a:pt x="1475" y="101"/>
                  </a:lnTo>
                  <a:lnTo>
                    <a:pt x="1475" y="335"/>
                  </a:lnTo>
                  <a:lnTo>
                    <a:pt x="1473" y="348"/>
                  </a:lnTo>
                  <a:lnTo>
                    <a:pt x="1468" y="360"/>
                  </a:lnTo>
                  <a:lnTo>
                    <a:pt x="1460" y="371"/>
                  </a:lnTo>
                  <a:lnTo>
                    <a:pt x="1448" y="379"/>
                  </a:lnTo>
                  <a:lnTo>
                    <a:pt x="1435" y="383"/>
                  </a:lnTo>
                  <a:lnTo>
                    <a:pt x="1348" y="404"/>
                  </a:lnTo>
                  <a:lnTo>
                    <a:pt x="1264" y="429"/>
                  </a:lnTo>
                  <a:lnTo>
                    <a:pt x="1180" y="460"/>
                  </a:lnTo>
                  <a:lnTo>
                    <a:pt x="1100" y="496"/>
                  </a:lnTo>
                  <a:lnTo>
                    <a:pt x="1022" y="539"/>
                  </a:lnTo>
                  <a:lnTo>
                    <a:pt x="946" y="586"/>
                  </a:lnTo>
                  <a:lnTo>
                    <a:pt x="934" y="592"/>
                  </a:lnTo>
                  <a:lnTo>
                    <a:pt x="920" y="596"/>
                  </a:lnTo>
                  <a:lnTo>
                    <a:pt x="907" y="593"/>
                  </a:lnTo>
                  <a:lnTo>
                    <a:pt x="895" y="589"/>
                  </a:lnTo>
                  <a:lnTo>
                    <a:pt x="883" y="581"/>
                  </a:lnTo>
                  <a:lnTo>
                    <a:pt x="719" y="416"/>
                  </a:lnTo>
                  <a:lnTo>
                    <a:pt x="719" y="415"/>
                  </a:lnTo>
                  <a:lnTo>
                    <a:pt x="718" y="416"/>
                  </a:lnTo>
                  <a:lnTo>
                    <a:pt x="413" y="721"/>
                  </a:lnTo>
                  <a:lnTo>
                    <a:pt x="413" y="722"/>
                  </a:lnTo>
                  <a:lnTo>
                    <a:pt x="413" y="723"/>
                  </a:lnTo>
                  <a:lnTo>
                    <a:pt x="577" y="889"/>
                  </a:lnTo>
                  <a:lnTo>
                    <a:pt x="586" y="899"/>
                  </a:lnTo>
                  <a:lnTo>
                    <a:pt x="591" y="912"/>
                  </a:lnTo>
                  <a:lnTo>
                    <a:pt x="592" y="926"/>
                  </a:lnTo>
                  <a:lnTo>
                    <a:pt x="590" y="939"/>
                  </a:lnTo>
                  <a:lnTo>
                    <a:pt x="583" y="952"/>
                  </a:lnTo>
                  <a:lnTo>
                    <a:pt x="536" y="1027"/>
                  </a:lnTo>
                  <a:lnTo>
                    <a:pt x="494" y="1105"/>
                  </a:lnTo>
                  <a:lnTo>
                    <a:pt x="457" y="1187"/>
                  </a:lnTo>
                  <a:lnTo>
                    <a:pt x="426" y="1269"/>
                  </a:lnTo>
                  <a:lnTo>
                    <a:pt x="401" y="1355"/>
                  </a:lnTo>
                  <a:lnTo>
                    <a:pt x="381" y="1442"/>
                  </a:lnTo>
                  <a:lnTo>
                    <a:pt x="376" y="1455"/>
                  </a:lnTo>
                  <a:lnTo>
                    <a:pt x="369" y="1466"/>
                  </a:lnTo>
                  <a:lnTo>
                    <a:pt x="359" y="1475"/>
                  </a:lnTo>
                  <a:lnTo>
                    <a:pt x="346" y="1481"/>
                  </a:lnTo>
                  <a:lnTo>
                    <a:pt x="333" y="1482"/>
                  </a:lnTo>
                  <a:lnTo>
                    <a:pt x="100" y="1482"/>
                  </a:lnTo>
                  <a:lnTo>
                    <a:pt x="100" y="1483"/>
                  </a:lnTo>
                  <a:lnTo>
                    <a:pt x="100" y="1483"/>
                  </a:lnTo>
                  <a:lnTo>
                    <a:pt x="100" y="1916"/>
                  </a:lnTo>
                  <a:lnTo>
                    <a:pt x="100" y="1917"/>
                  </a:lnTo>
                  <a:lnTo>
                    <a:pt x="100" y="1917"/>
                  </a:lnTo>
                  <a:lnTo>
                    <a:pt x="333" y="1917"/>
                  </a:lnTo>
                  <a:lnTo>
                    <a:pt x="346" y="1919"/>
                  </a:lnTo>
                  <a:lnTo>
                    <a:pt x="359" y="1925"/>
                  </a:lnTo>
                  <a:lnTo>
                    <a:pt x="369" y="1933"/>
                  </a:lnTo>
                  <a:lnTo>
                    <a:pt x="376" y="1944"/>
                  </a:lnTo>
                  <a:lnTo>
                    <a:pt x="381" y="1958"/>
                  </a:lnTo>
                  <a:lnTo>
                    <a:pt x="401" y="2045"/>
                  </a:lnTo>
                  <a:lnTo>
                    <a:pt x="426" y="2130"/>
                  </a:lnTo>
                  <a:lnTo>
                    <a:pt x="457" y="2213"/>
                  </a:lnTo>
                  <a:lnTo>
                    <a:pt x="494" y="2294"/>
                  </a:lnTo>
                  <a:lnTo>
                    <a:pt x="536" y="2372"/>
                  </a:lnTo>
                  <a:lnTo>
                    <a:pt x="583" y="2449"/>
                  </a:lnTo>
                  <a:lnTo>
                    <a:pt x="590" y="2461"/>
                  </a:lnTo>
                  <a:lnTo>
                    <a:pt x="592" y="2474"/>
                  </a:lnTo>
                  <a:lnTo>
                    <a:pt x="591" y="2488"/>
                  </a:lnTo>
                  <a:lnTo>
                    <a:pt x="586" y="2500"/>
                  </a:lnTo>
                  <a:lnTo>
                    <a:pt x="577" y="2512"/>
                  </a:lnTo>
                  <a:lnTo>
                    <a:pt x="413" y="2677"/>
                  </a:lnTo>
                  <a:lnTo>
                    <a:pt x="413" y="2677"/>
                  </a:lnTo>
                  <a:lnTo>
                    <a:pt x="413" y="2678"/>
                  </a:lnTo>
                  <a:lnTo>
                    <a:pt x="718" y="2984"/>
                  </a:lnTo>
                  <a:lnTo>
                    <a:pt x="719" y="2984"/>
                  </a:lnTo>
                  <a:lnTo>
                    <a:pt x="719" y="2984"/>
                  </a:lnTo>
                  <a:lnTo>
                    <a:pt x="883" y="2819"/>
                  </a:lnTo>
                  <a:lnTo>
                    <a:pt x="895" y="2811"/>
                  </a:lnTo>
                  <a:lnTo>
                    <a:pt x="907" y="2806"/>
                  </a:lnTo>
                  <a:lnTo>
                    <a:pt x="920" y="2805"/>
                  </a:lnTo>
                  <a:lnTo>
                    <a:pt x="934" y="2807"/>
                  </a:lnTo>
                  <a:lnTo>
                    <a:pt x="946" y="2813"/>
                  </a:lnTo>
                  <a:lnTo>
                    <a:pt x="1022" y="2860"/>
                  </a:lnTo>
                  <a:lnTo>
                    <a:pt x="1100" y="2903"/>
                  </a:lnTo>
                  <a:lnTo>
                    <a:pt x="1180" y="2940"/>
                  </a:lnTo>
                  <a:lnTo>
                    <a:pt x="1264" y="2971"/>
                  </a:lnTo>
                  <a:lnTo>
                    <a:pt x="1348" y="2997"/>
                  </a:lnTo>
                  <a:lnTo>
                    <a:pt x="1435" y="3016"/>
                  </a:lnTo>
                  <a:lnTo>
                    <a:pt x="1448" y="3021"/>
                  </a:lnTo>
                  <a:lnTo>
                    <a:pt x="1460" y="3029"/>
                  </a:lnTo>
                  <a:lnTo>
                    <a:pt x="1468" y="3039"/>
                  </a:lnTo>
                  <a:lnTo>
                    <a:pt x="1473" y="3051"/>
                  </a:lnTo>
                  <a:lnTo>
                    <a:pt x="1475" y="3065"/>
                  </a:lnTo>
                  <a:lnTo>
                    <a:pt x="1475" y="3299"/>
                  </a:lnTo>
                  <a:lnTo>
                    <a:pt x="1475" y="3299"/>
                  </a:lnTo>
                  <a:lnTo>
                    <a:pt x="1476" y="3300"/>
                  </a:lnTo>
                  <a:lnTo>
                    <a:pt x="1578" y="3300"/>
                  </a:lnTo>
                  <a:lnTo>
                    <a:pt x="1594" y="3302"/>
                  </a:lnTo>
                  <a:lnTo>
                    <a:pt x="1608" y="3309"/>
                  </a:lnTo>
                  <a:lnTo>
                    <a:pt x="1618" y="3320"/>
                  </a:lnTo>
                  <a:lnTo>
                    <a:pt x="1625" y="3334"/>
                  </a:lnTo>
                  <a:lnTo>
                    <a:pt x="1628" y="3349"/>
                  </a:lnTo>
                  <a:lnTo>
                    <a:pt x="1625" y="3365"/>
                  </a:lnTo>
                  <a:lnTo>
                    <a:pt x="1618" y="3378"/>
                  </a:lnTo>
                  <a:lnTo>
                    <a:pt x="1608" y="3390"/>
                  </a:lnTo>
                  <a:lnTo>
                    <a:pt x="1594" y="3397"/>
                  </a:lnTo>
                  <a:lnTo>
                    <a:pt x="1578" y="3399"/>
                  </a:lnTo>
                  <a:lnTo>
                    <a:pt x="1476" y="3399"/>
                  </a:lnTo>
                  <a:lnTo>
                    <a:pt x="1454" y="3396"/>
                  </a:lnTo>
                  <a:lnTo>
                    <a:pt x="1432" y="3389"/>
                  </a:lnTo>
                  <a:lnTo>
                    <a:pt x="1414" y="3377"/>
                  </a:lnTo>
                  <a:lnTo>
                    <a:pt x="1398" y="3361"/>
                  </a:lnTo>
                  <a:lnTo>
                    <a:pt x="1386" y="3342"/>
                  </a:lnTo>
                  <a:lnTo>
                    <a:pt x="1379" y="3322"/>
                  </a:lnTo>
                  <a:lnTo>
                    <a:pt x="1377" y="3299"/>
                  </a:lnTo>
                  <a:lnTo>
                    <a:pt x="1377" y="3106"/>
                  </a:lnTo>
                  <a:lnTo>
                    <a:pt x="1296" y="3085"/>
                  </a:lnTo>
                  <a:lnTo>
                    <a:pt x="1218" y="3061"/>
                  </a:lnTo>
                  <a:lnTo>
                    <a:pt x="1142" y="3032"/>
                  </a:lnTo>
                  <a:lnTo>
                    <a:pt x="1068" y="2998"/>
                  </a:lnTo>
                  <a:lnTo>
                    <a:pt x="995" y="2960"/>
                  </a:lnTo>
                  <a:lnTo>
                    <a:pt x="926" y="2918"/>
                  </a:lnTo>
                  <a:lnTo>
                    <a:pt x="789" y="3054"/>
                  </a:lnTo>
                  <a:lnTo>
                    <a:pt x="771" y="3069"/>
                  </a:lnTo>
                  <a:lnTo>
                    <a:pt x="751" y="3078"/>
                  </a:lnTo>
                  <a:lnTo>
                    <a:pt x="729" y="3083"/>
                  </a:lnTo>
                  <a:lnTo>
                    <a:pt x="708" y="3083"/>
                  </a:lnTo>
                  <a:lnTo>
                    <a:pt x="686" y="3078"/>
                  </a:lnTo>
                  <a:lnTo>
                    <a:pt x="666" y="3069"/>
                  </a:lnTo>
                  <a:lnTo>
                    <a:pt x="648" y="3054"/>
                  </a:lnTo>
                  <a:lnTo>
                    <a:pt x="343" y="2748"/>
                  </a:lnTo>
                  <a:lnTo>
                    <a:pt x="329" y="2730"/>
                  </a:lnTo>
                  <a:lnTo>
                    <a:pt x="319" y="2710"/>
                  </a:lnTo>
                  <a:lnTo>
                    <a:pt x="314" y="2688"/>
                  </a:lnTo>
                  <a:lnTo>
                    <a:pt x="314" y="2666"/>
                  </a:lnTo>
                  <a:lnTo>
                    <a:pt x="319" y="2645"/>
                  </a:lnTo>
                  <a:lnTo>
                    <a:pt x="329" y="2624"/>
                  </a:lnTo>
                  <a:lnTo>
                    <a:pt x="343" y="2607"/>
                  </a:lnTo>
                  <a:lnTo>
                    <a:pt x="479" y="2469"/>
                  </a:lnTo>
                  <a:lnTo>
                    <a:pt x="437" y="2399"/>
                  </a:lnTo>
                  <a:lnTo>
                    <a:pt x="400" y="2326"/>
                  </a:lnTo>
                  <a:lnTo>
                    <a:pt x="366" y="2252"/>
                  </a:lnTo>
                  <a:lnTo>
                    <a:pt x="337" y="2175"/>
                  </a:lnTo>
                  <a:lnTo>
                    <a:pt x="312" y="2097"/>
                  </a:lnTo>
                  <a:lnTo>
                    <a:pt x="292" y="2016"/>
                  </a:lnTo>
                  <a:lnTo>
                    <a:pt x="100" y="2016"/>
                  </a:lnTo>
                  <a:lnTo>
                    <a:pt x="77" y="2014"/>
                  </a:lnTo>
                  <a:lnTo>
                    <a:pt x="57" y="2007"/>
                  </a:lnTo>
                  <a:lnTo>
                    <a:pt x="38" y="1995"/>
                  </a:lnTo>
                  <a:lnTo>
                    <a:pt x="22" y="1979"/>
                  </a:lnTo>
                  <a:lnTo>
                    <a:pt x="10" y="1961"/>
                  </a:lnTo>
                  <a:lnTo>
                    <a:pt x="3" y="1939"/>
                  </a:lnTo>
                  <a:lnTo>
                    <a:pt x="0" y="1916"/>
                  </a:lnTo>
                  <a:lnTo>
                    <a:pt x="0" y="1483"/>
                  </a:lnTo>
                  <a:lnTo>
                    <a:pt x="3" y="1460"/>
                  </a:lnTo>
                  <a:lnTo>
                    <a:pt x="10" y="1440"/>
                  </a:lnTo>
                  <a:lnTo>
                    <a:pt x="22" y="1420"/>
                  </a:lnTo>
                  <a:lnTo>
                    <a:pt x="38" y="1404"/>
                  </a:lnTo>
                  <a:lnTo>
                    <a:pt x="57" y="1393"/>
                  </a:lnTo>
                  <a:lnTo>
                    <a:pt x="77" y="1386"/>
                  </a:lnTo>
                  <a:lnTo>
                    <a:pt x="100" y="1383"/>
                  </a:lnTo>
                  <a:lnTo>
                    <a:pt x="292" y="1383"/>
                  </a:lnTo>
                  <a:lnTo>
                    <a:pt x="312" y="1303"/>
                  </a:lnTo>
                  <a:lnTo>
                    <a:pt x="337" y="1225"/>
                  </a:lnTo>
                  <a:lnTo>
                    <a:pt x="366" y="1149"/>
                  </a:lnTo>
                  <a:lnTo>
                    <a:pt x="400" y="1073"/>
                  </a:lnTo>
                  <a:lnTo>
                    <a:pt x="437" y="1001"/>
                  </a:lnTo>
                  <a:lnTo>
                    <a:pt x="479" y="930"/>
                  </a:lnTo>
                  <a:lnTo>
                    <a:pt x="343" y="794"/>
                  </a:lnTo>
                  <a:lnTo>
                    <a:pt x="329" y="775"/>
                  </a:lnTo>
                  <a:lnTo>
                    <a:pt x="319" y="755"/>
                  </a:lnTo>
                  <a:lnTo>
                    <a:pt x="314" y="734"/>
                  </a:lnTo>
                  <a:lnTo>
                    <a:pt x="314" y="711"/>
                  </a:lnTo>
                  <a:lnTo>
                    <a:pt x="319" y="689"/>
                  </a:lnTo>
                  <a:lnTo>
                    <a:pt x="329" y="670"/>
                  </a:lnTo>
                  <a:lnTo>
                    <a:pt x="343" y="651"/>
                  </a:lnTo>
                  <a:lnTo>
                    <a:pt x="648" y="345"/>
                  </a:lnTo>
                  <a:lnTo>
                    <a:pt x="666" y="330"/>
                  </a:lnTo>
                  <a:lnTo>
                    <a:pt x="686" y="321"/>
                  </a:lnTo>
                  <a:lnTo>
                    <a:pt x="708" y="316"/>
                  </a:lnTo>
                  <a:lnTo>
                    <a:pt x="729" y="316"/>
                  </a:lnTo>
                  <a:lnTo>
                    <a:pt x="751" y="321"/>
                  </a:lnTo>
                  <a:lnTo>
                    <a:pt x="771" y="330"/>
                  </a:lnTo>
                  <a:lnTo>
                    <a:pt x="789" y="345"/>
                  </a:lnTo>
                  <a:lnTo>
                    <a:pt x="926" y="482"/>
                  </a:lnTo>
                  <a:lnTo>
                    <a:pt x="995" y="440"/>
                  </a:lnTo>
                  <a:lnTo>
                    <a:pt x="1068" y="402"/>
                  </a:lnTo>
                  <a:lnTo>
                    <a:pt x="1142" y="369"/>
                  </a:lnTo>
                  <a:lnTo>
                    <a:pt x="1218" y="339"/>
                  </a:lnTo>
                  <a:lnTo>
                    <a:pt x="1296" y="314"/>
                  </a:lnTo>
                  <a:lnTo>
                    <a:pt x="1377" y="294"/>
                  </a:lnTo>
                  <a:lnTo>
                    <a:pt x="1377" y="101"/>
                  </a:lnTo>
                  <a:lnTo>
                    <a:pt x="1379" y="78"/>
                  </a:lnTo>
                  <a:lnTo>
                    <a:pt x="1386" y="57"/>
                  </a:lnTo>
                  <a:lnTo>
                    <a:pt x="1398" y="38"/>
                  </a:lnTo>
                  <a:lnTo>
                    <a:pt x="1414" y="23"/>
                  </a:lnTo>
                  <a:lnTo>
                    <a:pt x="1432" y="11"/>
                  </a:lnTo>
                  <a:lnTo>
                    <a:pt x="1454" y="3"/>
                  </a:lnTo>
                  <a:lnTo>
                    <a:pt x="147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grpSp>
      <p:sp>
        <p:nvSpPr>
          <p:cNvPr id="103" name="Freeform 26">
            <a:extLst>
              <a:ext uri="{FF2B5EF4-FFF2-40B4-BE49-F238E27FC236}">
                <a16:creationId xmlns:a16="http://schemas.microsoft.com/office/drawing/2014/main" id="{166CB396-797B-3FD1-2B1C-A39A75EA3648}"/>
              </a:ext>
            </a:extLst>
          </p:cNvPr>
          <p:cNvSpPr>
            <a:spLocks noEditPoints="1"/>
          </p:cNvSpPr>
          <p:nvPr/>
        </p:nvSpPr>
        <p:spPr bwMode="auto">
          <a:xfrm>
            <a:off x="4225772" y="3129931"/>
            <a:ext cx="558163" cy="586587"/>
          </a:xfrm>
          <a:custGeom>
            <a:avLst/>
            <a:gdLst>
              <a:gd name="T0" fmla="*/ 1568 w 3236"/>
              <a:gd name="T1" fmla="*/ 3289 h 3405"/>
              <a:gd name="T2" fmla="*/ 697 w 3236"/>
              <a:gd name="T3" fmla="*/ 2583 h 3405"/>
              <a:gd name="T4" fmla="*/ 1568 w 3236"/>
              <a:gd name="T5" fmla="*/ 2579 h 3405"/>
              <a:gd name="T6" fmla="*/ 1009 w 3236"/>
              <a:gd name="T7" fmla="*/ 2575 h 3405"/>
              <a:gd name="T8" fmla="*/ 2527 w 3236"/>
              <a:gd name="T9" fmla="*/ 2575 h 3405"/>
              <a:gd name="T10" fmla="*/ 1804 w 3236"/>
              <a:gd name="T11" fmla="*/ 2575 h 3405"/>
              <a:gd name="T12" fmla="*/ 1231 w 3236"/>
              <a:gd name="T13" fmla="*/ 1326 h 3405"/>
              <a:gd name="T14" fmla="*/ 1024 w 3236"/>
              <a:gd name="T15" fmla="*/ 1519 h 3405"/>
              <a:gd name="T16" fmla="*/ 1338 w 3236"/>
              <a:gd name="T17" fmla="*/ 1755 h 3405"/>
              <a:gd name="T18" fmla="*/ 1559 w 3236"/>
              <a:gd name="T19" fmla="*/ 2107 h 3405"/>
              <a:gd name="T20" fmla="*/ 1692 w 3236"/>
              <a:gd name="T21" fmla="*/ 2088 h 3405"/>
              <a:gd name="T22" fmla="*/ 1982 w 3236"/>
              <a:gd name="T23" fmla="*/ 1675 h 3405"/>
              <a:gd name="T24" fmla="*/ 2101 w 3236"/>
              <a:gd name="T25" fmla="*/ 1427 h 3405"/>
              <a:gd name="T26" fmla="*/ 1597 w 3236"/>
              <a:gd name="T27" fmla="*/ 1171 h 3405"/>
              <a:gd name="T28" fmla="*/ 102 w 3236"/>
              <a:gd name="T29" fmla="*/ 848 h 3405"/>
              <a:gd name="T30" fmla="*/ 570 w 3236"/>
              <a:gd name="T31" fmla="*/ 2152 h 3405"/>
              <a:gd name="T32" fmla="*/ 858 w 3236"/>
              <a:gd name="T33" fmla="*/ 2380 h 3405"/>
              <a:gd name="T34" fmla="*/ 1479 w 3236"/>
              <a:gd name="T35" fmla="*/ 2181 h 3405"/>
              <a:gd name="T36" fmla="*/ 1255 w 3236"/>
              <a:gd name="T37" fmla="*/ 1811 h 3405"/>
              <a:gd name="T38" fmla="*/ 960 w 3236"/>
              <a:gd name="T39" fmla="*/ 1596 h 3405"/>
              <a:gd name="T40" fmla="*/ 738 w 3236"/>
              <a:gd name="T41" fmla="*/ 1479 h 3405"/>
              <a:gd name="T42" fmla="*/ 672 w 3236"/>
              <a:gd name="T43" fmla="*/ 1635 h 3405"/>
              <a:gd name="T44" fmla="*/ 967 w 3236"/>
              <a:gd name="T45" fmla="*/ 1898 h 3405"/>
              <a:gd name="T46" fmla="*/ 911 w 3236"/>
              <a:gd name="T47" fmla="*/ 1980 h 3405"/>
              <a:gd name="T48" fmla="*/ 622 w 3236"/>
              <a:gd name="T49" fmla="*/ 1724 h 3405"/>
              <a:gd name="T50" fmla="*/ 338 w 3236"/>
              <a:gd name="T51" fmla="*/ 790 h 3405"/>
              <a:gd name="T52" fmla="*/ 1183 w 3236"/>
              <a:gd name="T53" fmla="*/ 645 h 3405"/>
              <a:gd name="T54" fmla="*/ 1397 w 3236"/>
              <a:gd name="T55" fmla="*/ 370 h 3405"/>
              <a:gd name="T56" fmla="*/ 1857 w 3236"/>
              <a:gd name="T57" fmla="*/ 415 h 3405"/>
              <a:gd name="T58" fmla="*/ 2035 w 3236"/>
              <a:gd name="T59" fmla="*/ 50 h 3405"/>
              <a:gd name="T60" fmla="*/ 1752 w 3236"/>
              <a:gd name="T61" fmla="*/ 1091 h 3405"/>
              <a:gd name="T62" fmla="*/ 2381 w 3236"/>
              <a:gd name="T63" fmla="*/ 1408 h 3405"/>
              <a:gd name="T64" fmla="*/ 2921 w 3236"/>
              <a:gd name="T65" fmla="*/ 605 h 3405"/>
              <a:gd name="T66" fmla="*/ 3232 w 3236"/>
              <a:gd name="T67" fmla="*/ 775 h 3405"/>
              <a:gd name="T68" fmla="*/ 3033 w 3236"/>
              <a:gd name="T69" fmla="*/ 1421 h 3405"/>
              <a:gd name="T70" fmla="*/ 3062 w 3236"/>
              <a:gd name="T71" fmla="*/ 690 h 3405"/>
              <a:gd name="T72" fmla="*/ 2668 w 3236"/>
              <a:gd name="T73" fmla="*/ 1486 h 3405"/>
              <a:gd name="T74" fmla="*/ 2531 w 3236"/>
              <a:gd name="T75" fmla="*/ 1797 h 3405"/>
              <a:gd name="T76" fmla="*/ 2289 w 3236"/>
              <a:gd name="T77" fmla="*/ 2000 h 3405"/>
              <a:gd name="T78" fmla="*/ 2331 w 3236"/>
              <a:gd name="T79" fmla="*/ 1842 h 3405"/>
              <a:gd name="T80" fmla="*/ 2594 w 3236"/>
              <a:gd name="T81" fmla="*/ 1575 h 3405"/>
              <a:gd name="T82" fmla="*/ 2485 w 3236"/>
              <a:gd name="T83" fmla="*/ 1479 h 3405"/>
              <a:gd name="T84" fmla="*/ 2045 w 3236"/>
              <a:gd name="T85" fmla="*/ 1752 h 3405"/>
              <a:gd name="T86" fmla="*/ 1810 w 3236"/>
              <a:gd name="T87" fmla="*/ 2063 h 3405"/>
              <a:gd name="T88" fmla="*/ 2317 w 3236"/>
              <a:gd name="T89" fmla="*/ 2475 h 3405"/>
              <a:gd name="T90" fmla="*/ 2520 w 3236"/>
              <a:gd name="T91" fmla="*/ 2248 h 3405"/>
              <a:gd name="T92" fmla="*/ 2914 w 3236"/>
              <a:gd name="T93" fmla="*/ 1927 h 3405"/>
              <a:gd name="T94" fmla="*/ 3081 w 3236"/>
              <a:gd name="T95" fmla="*/ 1643 h 3405"/>
              <a:gd name="T96" fmla="*/ 2764 w 3236"/>
              <a:gd name="T97" fmla="*/ 2208 h 3405"/>
              <a:gd name="T98" fmla="*/ 2469 w 3236"/>
              <a:gd name="T99" fmla="*/ 2424 h 3405"/>
              <a:gd name="T100" fmla="*/ 2627 w 3236"/>
              <a:gd name="T101" fmla="*/ 3342 h 3405"/>
              <a:gd name="T102" fmla="*/ 2237 w 3236"/>
              <a:gd name="T103" fmla="*/ 3308 h 3405"/>
              <a:gd name="T104" fmla="*/ 1679 w 3236"/>
              <a:gd name="T105" fmla="*/ 3305 h 3405"/>
              <a:gd name="T106" fmla="*/ 1638 w 3236"/>
              <a:gd name="T107" fmla="*/ 3396 h 3405"/>
              <a:gd name="T108" fmla="*/ 609 w 3236"/>
              <a:gd name="T109" fmla="*/ 2534 h 3405"/>
              <a:gd name="T110" fmla="*/ 717 w 3236"/>
              <a:gd name="T111" fmla="*/ 2373 h 3405"/>
              <a:gd name="T112" fmla="*/ 349 w 3236"/>
              <a:gd name="T113" fmla="*/ 2122 h 3405"/>
              <a:gd name="T114" fmla="*/ 4 w 3236"/>
              <a:gd name="T115" fmla="*/ 775 h 3405"/>
              <a:gd name="T116" fmla="*/ 316 w 3236"/>
              <a:gd name="T117" fmla="*/ 605 h 3405"/>
              <a:gd name="T118" fmla="*/ 876 w 3236"/>
              <a:gd name="T119" fmla="*/ 1371 h 3405"/>
              <a:gd name="T120" fmla="*/ 1547 w 3236"/>
              <a:gd name="T121" fmla="*/ 1073 h 3405"/>
              <a:gd name="T122" fmla="*/ 1043 w 3236"/>
              <a:gd name="T123" fmla="*/ 301 h 3405"/>
              <a:gd name="T124" fmla="*/ 1592 w 3236"/>
              <a:gd name="T125" fmla="*/ 94 h 3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6" h="3405">
                <a:moveTo>
                  <a:pt x="697" y="2885"/>
                </a:moveTo>
                <a:lnTo>
                  <a:pt x="697" y="3294"/>
                </a:lnTo>
                <a:lnTo>
                  <a:pt x="698" y="3297"/>
                </a:lnTo>
                <a:lnTo>
                  <a:pt x="699" y="3300"/>
                </a:lnTo>
                <a:lnTo>
                  <a:pt x="703" y="3303"/>
                </a:lnTo>
                <a:lnTo>
                  <a:pt x="706" y="3305"/>
                </a:lnTo>
                <a:lnTo>
                  <a:pt x="710" y="3305"/>
                </a:lnTo>
                <a:lnTo>
                  <a:pt x="1552" y="3305"/>
                </a:lnTo>
                <a:lnTo>
                  <a:pt x="1557" y="3305"/>
                </a:lnTo>
                <a:lnTo>
                  <a:pt x="1561" y="3303"/>
                </a:lnTo>
                <a:lnTo>
                  <a:pt x="1564" y="3301"/>
                </a:lnTo>
                <a:lnTo>
                  <a:pt x="1566" y="3298"/>
                </a:lnTo>
                <a:lnTo>
                  <a:pt x="1568" y="3294"/>
                </a:lnTo>
                <a:lnTo>
                  <a:pt x="1568" y="3289"/>
                </a:lnTo>
                <a:lnTo>
                  <a:pt x="1568" y="3289"/>
                </a:lnTo>
                <a:lnTo>
                  <a:pt x="1568" y="2885"/>
                </a:lnTo>
                <a:lnTo>
                  <a:pt x="697" y="2885"/>
                </a:lnTo>
                <a:close/>
                <a:moveTo>
                  <a:pt x="916" y="2575"/>
                </a:moveTo>
                <a:lnTo>
                  <a:pt x="874" y="2575"/>
                </a:lnTo>
                <a:lnTo>
                  <a:pt x="834" y="2575"/>
                </a:lnTo>
                <a:lnTo>
                  <a:pt x="798" y="2575"/>
                </a:lnTo>
                <a:lnTo>
                  <a:pt x="767" y="2575"/>
                </a:lnTo>
                <a:lnTo>
                  <a:pt x="722" y="2575"/>
                </a:lnTo>
                <a:lnTo>
                  <a:pt x="709" y="2575"/>
                </a:lnTo>
                <a:lnTo>
                  <a:pt x="703" y="2575"/>
                </a:lnTo>
                <a:lnTo>
                  <a:pt x="701" y="2575"/>
                </a:lnTo>
                <a:lnTo>
                  <a:pt x="699" y="2576"/>
                </a:lnTo>
                <a:lnTo>
                  <a:pt x="697" y="2577"/>
                </a:lnTo>
                <a:lnTo>
                  <a:pt x="697" y="2580"/>
                </a:lnTo>
                <a:lnTo>
                  <a:pt x="697" y="2583"/>
                </a:lnTo>
                <a:lnTo>
                  <a:pt x="697" y="2593"/>
                </a:lnTo>
                <a:lnTo>
                  <a:pt x="697" y="2607"/>
                </a:lnTo>
                <a:lnTo>
                  <a:pt x="697" y="2626"/>
                </a:lnTo>
                <a:lnTo>
                  <a:pt x="697" y="2648"/>
                </a:lnTo>
                <a:lnTo>
                  <a:pt x="697" y="2670"/>
                </a:lnTo>
                <a:lnTo>
                  <a:pt x="697" y="2694"/>
                </a:lnTo>
                <a:lnTo>
                  <a:pt x="697" y="2717"/>
                </a:lnTo>
                <a:lnTo>
                  <a:pt x="697" y="2738"/>
                </a:lnTo>
                <a:lnTo>
                  <a:pt x="697" y="2757"/>
                </a:lnTo>
                <a:lnTo>
                  <a:pt x="697" y="2771"/>
                </a:lnTo>
                <a:lnTo>
                  <a:pt x="697" y="2782"/>
                </a:lnTo>
                <a:lnTo>
                  <a:pt x="697" y="2785"/>
                </a:lnTo>
                <a:lnTo>
                  <a:pt x="1568" y="2785"/>
                </a:lnTo>
                <a:lnTo>
                  <a:pt x="1568" y="2581"/>
                </a:lnTo>
                <a:lnTo>
                  <a:pt x="1568" y="2579"/>
                </a:lnTo>
                <a:lnTo>
                  <a:pt x="1567" y="2576"/>
                </a:lnTo>
                <a:lnTo>
                  <a:pt x="1565" y="2575"/>
                </a:lnTo>
                <a:lnTo>
                  <a:pt x="1565" y="2575"/>
                </a:lnTo>
                <a:lnTo>
                  <a:pt x="1563" y="2575"/>
                </a:lnTo>
                <a:lnTo>
                  <a:pt x="1557" y="2575"/>
                </a:lnTo>
                <a:lnTo>
                  <a:pt x="1543" y="2575"/>
                </a:lnTo>
                <a:lnTo>
                  <a:pt x="1498" y="2575"/>
                </a:lnTo>
                <a:lnTo>
                  <a:pt x="1467" y="2575"/>
                </a:lnTo>
                <a:lnTo>
                  <a:pt x="1432" y="2575"/>
                </a:lnTo>
                <a:lnTo>
                  <a:pt x="1351" y="2575"/>
                </a:lnTo>
                <a:lnTo>
                  <a:pt x="1305" y="2575"/>
                </a:lnTo>
                <a:lnTo>
                  <a:pt x="1257" y="2575"/>
                </a:lnTo>
                <a:lnTo>
                  <a:pt x="1208" y="2575"/>
                </a:lnTo>
                <a:lnTo>
                  <a:pt x="1058" y="2575"/>
                </a:lnTo>
                <a:lnTo>
                  <a:pt x="1009" y="2575"/>
                </a:lnTo>
                <a:lnTo>
                  <a:pt x="961" y="2575"/>
                </a:lnTo>
                <a:lnTo>
                  <a:pt x="916" y="2575"/>
                </a:lnTo>
                <a:close/>
                <a:moveTo>
                  <a:pt x="1673" y="2575"/>
                </a:moveTo>
                <a:lnTo>
                  <a:pt x="1671" y="2575"/>
                </a:lnTo>
                <a:lnTo>
                  <a:pt x="1669" y="2577"/>
                </a:lnTo>
                <a:lnTo>
                  <a:pt x="1668" y="2580"/>
                </a:lnTo>
                <a:lnTo>
                  <a:pt x="1668" y="2581"/>
                </a:lnTo>
                <a:lnTo>
                  <a:pt x="1668" y="2785"/>
                </a:lnTo>
                <a:lnTo>
                  <a:pt x="2538" y="2785"/>
                </a:lnTo>
                <a:lnTo>
                  <a:pt x="2538" y="2580"/>
                </a:lnTo>
                <a:lnTo>
                  <a:pt x="2538" y="2577"/>
                </a:lnTo>
                <a:lnTo>
                  <a:pt x="2537" y="2576"/>
                </a:lnTo>
                <a:lnTo>
                  <a:pt x="2535" y="2575"/>
                </a:lnTo>
                <a:lnTo>
                  <a:pt x="2533" y="2575"/>
                </a:lnTo>
                <a:lnTo>
                  <a:pt x="2527" y="2575"/>
                </a:lnTo>
                <a:lnTo>
                  <a:pt x="2514" y="2575"/>
                </a:lnTo>
                <a:lnTo>
                  <a:pt x="2401" y="2575"/>
                </a:lnTo>
                <a:lnTo>
                  <a:pt x="2362" y="2575"/>
                </a:lnTo>
                <a:lnTo>
                  <a:pt x="2320" y="2575"/>
                </a:lnTo>
                <a:lnTo>
                  <a:pt x="2275" y="2575"/>
                </a:lnTo>
                <a:lnTo>
                  <a:pt x="2227" y="2575"/>
                </a:lnTo>
                <a:lnTo>
                  <a:pt x="2178" y="2575"/>
                </a:lnTo>
                <a:lnTo>
                  <a:pt x="2128" y="2575"/>
                </a:lnTo>
                <a:lnTo>
                  <a:pt x="2078" y="2575"/>
                </a:lnTo>
                <a:lnTo>
                  <a:pt x="2027" y="2575"/>
                </a:lnTo>
                <a:lnTo>
                  <a:pt x="1979" y="2575"/>
                </a:lnTo>
                <a:lnTo>
                  <a:pt x="1932" y="2575"/>
                </a:lnTo>
                <a:lnTo>
                  <a:pt x="1886" y="2575"/>
                </a:lnTo>
                <a:lnTo>
                  <a:pt x="1843" y="2575"/>
                </a:lnTo>
                <a:lnTo>
                  <a:pt x="1804" y="2575"/>
                </a:lnTo>
                <a:lnTo>
                  <a:pt x="1769" y="2575"/>
                </a:lnTo>
                <a:lnTo>
                  <a:pt x="1738" y="2575"/>
                </a:lnTo>
                <a:lnTo>
                  <a:pt x="1712" y="2575"/>
                </a:lnTo>
                <a:lnTo>
                  <a:pt x="1693" y="2575"/>
                </a:lnTo>
                <a:lnTo>
                  <a:pt x="1679" y="2575"/>
                </a:lnTo>
                <a:lnTo>
                  <a:pt x="1673" y="2575"/>
                </a:lnTo>
                <a:close/>
                <a:moveTo>
                  <a:pt x="1597" y="1171"/>
                </a:moveTo>
                <a:lnTo>
                  <a:pt x="1545" y="1173"/>
                </a:lnTo>
                <a:lnTo>
                  <a:pt x="1495" y="1181"/>
                </a:lnTo>
                <a:lnTo>
                  <a:pt x="1445" y="1194"/>
                </a:lnTo>
                <a:lnTo>
                  <a:pt x="1397" y="1211"/>
                </a:lnTo>
                <a:lnTo>
                  <a:pt x="1352" y="1233"/>
                </a:lnTo>
                <a:lnTo>
                  <a:pt x="1308" y="1260"/>
                </a:lnTo>
                <a:lnTo>
                  <a:pt x="1268" y="1291"/>
                </a:lnTo>
                <a:lnTo>
                  <a:pt x="1231" y="1326"/>
                </a:lnTo>
                <a:lnTo>
                  <a:pt x="1197" y="1364"/>
                </a:lnTo>
                <a:lnTo>
                  <a:pt x="1166" y="1407"/>
                </a:lnTo>
                <a:lnTo>
                  <a:pt x="1157" y="1418"/>
                </a:lnTo>
                <a:lnTo>
                  <a:pt x="1146" y="1425"/>
                </a:lnTo>
                <a:lnTo>
                  <a:pt x="1132" y="1429"/>
                </a:lnTo>
                <a:lnTo>
                  <a:pt x="1118" y="1429"/>
                </a:lnTo>
                <a:lnTo>
                  <a:pt x="1094" y="1427"/>
                </a:lnTo>
                <a:lnTo>
                  <a:pt x="1071" y="1426"/>
                </a:lnTo>
                <a:lnTo>
                  <a:pt x="1034" y="1428"/>
                </a:lnTo>
                <a:lnTo>
                  <a:pt x="998" y="1434"/>
                </a:lnTo>
                <a:lnTo>
                  <a:pt x="963" y="1444"/>
                </a:lnTo>
                <a:lnTo>
                  <a:pt x="929" y="1457"/>
                </a:lnTo>
                <a:lnTo>
                  <a:pt x="930" y="1458"/>
                </a:lnTo>
                <a:lnTo>
                  <a:pt x="980" y="1490"/>
                </a:lnTo>
                <a:lnTo>
                  <a:pt x="1024" y="1519"/>
                </a:lnTo>
                <a:lnTo>
                  <a:pt x="1064" y="1546"/>
                </a:lnTo>
                <a:lnTo>
                  <a:pt x="1101" y="1569"/>
                </a:lnTo>
                <a:lnTo>
                  <a:pt x="1134" y="1591"/>
                </a:lnTo>
                <a:lnTo>
                  <a:pt x="1163" y="1611"/>
                </a:lnTo>
                <a:lnTo>
                  <a:pt x="1190" y="1628"/>
                </a:lnTo>
                <a:lnTo>
                  <a:pt x="1214" y="1645"/>
                </a:lnTo>
                <a:lnTo>
                  <a:pt x="1234" y="1660"/>
                </a:lnTo>
                <a:lnTo>
                  <a:pt x="1253" y="1674"/>
                </a:lnTo>
                <a:lnTo>
                  <a:pt x="1269" y="1687"/>
                </a:lnTo>
                <a:lnTo>
                  <a:pt x="1285" y="1699"/>
                </a:lnTo>
                <a:lnTo>
                  <a:pt x="1298" y="1712"/>
                </a:lnTo>
                <a:lnTo>
                  <a:pt x="1310" y="1723"/>
                </a:lnTo>
                <a:lnTo>
                  <a:pt x="1322" y="1736"/>
                </a:lnTo>
                <a:lnTo>
                  <a:pt x="1332" y="1748"/>
                </a:lnTo>
                <a:lnTo>
                  <a:pt x="1338" y="1755"/>
                </a:lnTo>
                <a:lnTo>
                  <a:pt x="1346" y="1765"/>
                </a:lnTo>
                <a:lnTo>
                  <a:pt x="1357" y="1781"/>
                </a:lnTo>
                <a:lnTo>
                  <a:pt x="1370" y="1798"/>
                </a:lnTo>
                <a:lnTo>
                  <a:pt x="1385" y="1820"/>
                </a:lnTo>
                <a:lnTo>
                  <a:pt x="1401" y="1844"/>
                </a:lnTo>
                <a:lnTo>
                  <a:pt x="1419" y="1869"/>
                </a:lnTo>
                <a:lnTo>
                  <a:pt x="1436" y="1895"/>
                </a:lnTo>
                <a:lnTo>
                  <a:pt x="1455" y="1923"/>
                </a:lnTo>
                <a:lnTo>
                  <a:pt x="1472" y="1951"/>
                </a:lnTo>
                <a:lnTo>
                  <a:pt x="1490" y="1980"/>
                </a:lnTo>
                <a:lnTo>
                  <a:pt x="1507" y="2008"/>
                </a:lnTo>
                <a:lnTo>
                  <a:pt x="1523" y="2035"/>
                </a:lnTo>
                <a:lnTo>
                  <a:pt x="1536" y="2061"/>
                </a:lnTo>
                <a:lnTo>
                  <a:pt x="1548" y="2085"/>
                </a:lnTo>
                <a:lnTo>
                  <a:pt x="1559" y="2107"/>
                </a:lnTo>
                <a:lnTo>
                  <a:pt x="1571" y="2141"/>
                </a:lnTo>
                <a:lnTo>
                  <a:pt x="1582" y="2176"/>
                </a:lnTo>
                <a:lnTo>
                  <a:pt x="1592" y="2214"/>
                </a:lnTo>
                <a:lnTo>
                  <a:pt x="1601" y="2255"/>
                </a:lnTo>
                <a:lnTo>
                  <a:pt x="1609" y="2300"/>
                </a:lnTo>
                <a:lnTo>
                  <a:pt x="1618" y="2349"/>
                </a:lnTo>
                <a:lnTo>
                  <a:pt x="1622" y="2328"/>
                </a:lnTo>
                <a:lnTo>
                  <a:pt x="1626" y="2304"/>
                </a:lnTo>
                <a:lnTo>
                  <a:pt x="1631" y="2279"/>
                </a:lnTo>
                <a:lnTo>
                  <a:pt x="1637" y="2252"/>
                </a:lnTo>
                <a:lnTo>
                  <a:pt x="1644" y="2224"/>
                </a:lnTo>
                <a:lnTo>
                  <a:pt x="1652" y="2193"/>
                </a:lnTo>
                <a:lnTo>
                  <a:pt x="1664" y="2160"/>
                </a:lnTo>
                <a:lnTo>
                  <a:pt x="1676" y="2126"/>
                </a:lnTo>
                <a:lnTo>
                  <a:pt x="1692" y="2088"/>
                </a:lnTo>
                <a:lnTo>
                  <a:pt x="1710" y="2048"/>
                </a:lnTo>
                <a:lnTo>
                  <a:pt x="1732" y="2007"/>
                </a:lnTo>
                <a:lnTo>
                  <a:pt x="1755" y="1963"/>
                </a:lnTo>
                <a:lnTo>
                  <a:pt x="1784" y="1916"/>
                </a:lnTo>
                <a:lnTo>
                  <a:pt x="1816" y="1867"/>
                </a:lnTo>
                <a:lnTo>
                  <a:pt x="1852" y="1815"/>
                </a:lnTo>
                <a:lnTo>
                  <a:pt x="1893" y="1760"/>
                </a:lnTo>
                <a:lnTo>
                  <a:pt x="1893" y="1760"/>
                </a:lnTo>
                <a:lnTo>
                  <a:pt x="1904" y="1747"/>
                </a:lnTo>
                <a:lnTo>
                  <a:pt x="1914" y="1736"/>
                </a:lnTo>
                <a:lnTo>
                  <a:pt x="1925" y="1723"/>
                </a:lnTo>
                <a:lnTo>
                  <a:pt x="1938" y="1712"/>
                </a:lnTo>
                <a:lnTo>
                  <a:pt x="1951" y="1699"/>
                </a:lnTo>
                <a:lnTo>
                  <a:pt x="1966" y="1688"/>
                </a:lnTo>
                <a:lnTo>
                  <a:pt x="1982" y="1675"/>
                </a:lnTo>
                <a:lnTo>
                  <a:pt x="2000" y="1661"/>
                </a:lnTo>
                <a:lnTo>
                  <a:pt x="2020" y="1647"/>
                </a:lnTo>
                <a:lnTo>
                  <a:pt x="2043" y="1631"/>
                </a:lnTo>
                <a:lnTo>
                  <a:pt x="2068" y="1614"/>
                </a:lnTo>
                <a:lnTo>
                  <a:pt x="2096" y="1595"/>
                </a:lnTo>
                <a:lnTo>
                  <a:pt x="2127" y="1575"/>
                </a:lnTo>
                <a:lnTo>
                  <a:pt x="2162" y="1552"/>
                </a:lnTo>
                <a:lnTo>
                  <a:pt x="2200" y="1526"/>
                </a:lnTo>
                <a:lnTo>
                  <a:pt x="2243" y="1499"/>
                </a:lnTo>
                <a:lnTo>
                  <a:pt x="2289" y="1468"/>
                </a:lnTo>
                <a:lnTo>
                  <a:pt x="2250" y="1451"/>
                </a:lnTo>
                <a:lnTo>
                  <a:pt x="2209" y="1437"/>
                </a:lnTo>
                <a:lnTo>
                  <a:pt x="2166" y="1429"/>
                </a:lnTo>
                <a:lnTo>
                  <a:pt x="2123" y="1426"/>
                </a:lnTo>
                <a:lnTo>
                  <a:pt x="2101" y="1427"/>
                </a:lnTo>
                <a:lnTo>
                  <a:pt x="2077" y="1429"/>
                </a:lnTo>
                <a:lnTo>
                  <a:pt x="2062" y="1429"/>
                </a:lnTo>
                <a:lnTo>
                  <a:pt x="2049" y="1425"/>
                </a:lnTo>
                <a:lnTo>
                  <a:pt x="2037" y="1418"/>
                </a:lnTo>
                <a:lnTo>
                  <a:pt x="2027" y="1407"/>
                </a:lnTo>
                <a:lnTo>
                  <a:pt x="1998" y="1364"/>
                </a:lnTo>
                <a:lnTo>
                  <a:pt x="1964" y="1326"/>
                </a:lnTo>
                <a:lnTo>
                  <a:pt x="1926" y="1291"/>
                </a:lnTo>
                <a:lnTo>
                  <a:pt x="1885" y="1260"/>
                </a:lnTo>
                <a:lnTo>
                  <a:pt x="1843" y="1233"/>
                </a:lnTo>
                <a:lnTo>
                  <a:pt x="1797" y="1211"/>
                </a:lnTo>
                <a:lnTo>
                  <a:pt x="1749" y="1194"/>
                </a:lnTo>
                <a:lnTo>
                  <a:pt x="1700" y="1181"/>
                </a:lnTo>
                <a:lnTo>
                  <a:pt x="1649" y="1173"/>
                </a:lnTo>
                <a:lnTo>
                  <a:pt x="1597" y="1171"/>
                </a:lnTo>
                <a:close/>
                <a:moveTo>
                  <a:pt x="220" y="682"/>
                </a:moveTo>
                <a:lnTo>
                  <a:pt x="197" y="683"/>
                </a:lnTo>
                <a:lnTo>
                  <a:pt x="174" y="690"/>
                </a:lnTo>
                <a:lnTo>
                  <a:pt x="156" y="700"/>
                </a:lnTo>
                <a:lnTo>
                  <a:pt x="140" y="711"/>
                </a:lnTo>
                <a:lnTo>
                  <a:pt x="128" y="725"/>
                </a:lnTo>
                <a:lnTo>
                  <a:pt x="117" y="740"/>
                </a:lnTo>
                <a:lnTo>
                  <a:pt x="110" y="755"/>
                </a:lnTo>
                <a:lnTo>
                  <a:pt x="105" y="772"/>
                </a:lnTo>
                <a:lnTo>
                  <a:pt x="102" y="788"/>
                </a:lnTo>
                <a:lnTo>
                  <a:pt x="101" y="803"/>
                </a:lnTo>
                <a:lnTo>
                  <a:pt x="100" y="817"/>
                </a:lnTo>
                <a:lnTo>
                  <a:pt x="100" y="830"/>
                </a:lnTo>
                <a:lnTo>
                  <a:pt x="101" y="840"/>
                </a:lnTo>
                <a:lnTo>
                  <a:pt x="102" y="848"/>
                </a:lnTo>
                <a:lnTo>
                  <a:pt x="290" y="1822"/>
                </a:lnTo>
                <a:lnTo>
                  <a:pt x="292" y="1825"/>
                </a:lnTo>
                <a:lnTo>
                  <a:pt x="299" y="1862"/>
                </a:lnTo>
                <a:lnTo>
                  <a:pt x="309" y="1896"/>
                </a:lnTo>
                <a:lnTo>
                  <a:pt x="322" y="1927"/>
                </a:lnTo>
                <a:lnTo>
                  <a:pt x="337" y="1955"/>
                </a:lnTo>
                <a:lnTo>
                  <a:pt x="354" y="1981"/>
                </a:lnTo>
                <a:lnTo>
                  <a:pt x="372" y="2004"/>
                </a:lnTo>
                <a:lnTo>
                  <a:pt x="389" y="2023"/>
                </a:lnTo>
                <a:lnTo>
                  <a:pt x="407" y="2040"/>
                </a:lnTo>
                <a:lnTo>
                  <a:pt x="423" y="2054"/>
                </a:lnTo>
                <a:lnTo>
                  <a:pt x="439" y="2067"/>
                </a:lnTo>
                <a:lnTo>
                  <a:pt x="487" y="2098"/>
                </a:lnTo>
                <a:lnTo>
                  <a:pt x="531" y="2127"/>
                </a:lnTo>
                <a:lnTo>
                  <a:pt x="570" y="2152"/>
                </a:lnTo>
                <a:lnTo>
                  <a:pt x="606" y="2176"/>
                </a:lnTo>
                <a:lnTo>
                  <a:pt x="638" y="2197"/>
                </a:lnTo>
                <a:lnTo>
                  <a:pt x="667" y="2215"/>
                </a:lnTo>
                <a:lnTo>
                  <a:pt x="692" y="2233"/>
                </a:lnTo>
                <a:lnTo>
                  <a:pt x="716" y="2249"/>
                </a:lnTo>
                <a:lnTo>
                  <a:pt x="737" y="2264"/>
                </a:lnTo>
                <a:lnTo>
                  <a:pt x="755" y="2277"/>
                </a:lnTo>
                <a:lnTo>
                  <a:pt x="773" y="2290"/>
                </a:lnTo>
                <a:lnTo>
                  <a:pt x="787" y="2302"/>
                </a:lnTo>
                <a:lnTo>
                  <a:pt x="800" y="2314"/>
                </a:lnTo>
                <a:lnTo>
                  <a:pt x="814" y="2327"/>
                </a:lnTo>
                <a:lnTo>
                  <a:pt x="825" y="2339"/>
                </a:lnTo>
                <a:lnTo>
                  <a:pt x="836" y="2352"/>
                </a:lnTo>
                <a:lnTo>
                  <a:pt x="847" y="2366"/>
                </a:lnTo>
                <a:lnTo>
                  <a:pt x="858" y="2380"/>
                </a:lnTo>
                <a:lnTo>
                  <a:pt x="868" y="2396"/>
                </a:lnTo>
                <a:lnTo>
                  <a:pt x="881" y="2413"/>
                </a:lnTo>
                <a:lnTo>
                  <a:pt x="892" y="2432"/>
                </a:lnTo>
                <a:lnTo>
                  <a:pt x="906" y="2454"/>
                </a:lnTo>
                <a:lnTo>
                  <a:pt x="919" y="2475"/>
                </a:lnTo>
                <a:lnTo>
                  <a:pt x="1538" y="2475"/>
                </a:lnTo>
                <a:lnTo>
                  <a:pt x="1530" y="2429"/>
                </a:lnTo>
                <a:lnTo>
                  <a:pt x="1524" y="2387"/>
                </a:lnTo>
                <a:lnTo>
                  <a:pt x="1516" y="2349"/>
                </a:lnTo>
                <a:lnTo>
                  <a:pt x="1511" y="2314"/>
                </a:lnTo>
                <a:lnTo>
                  <a:pt x="1505" y="2283"/>
                </a:lnTo>
                <a:lnTo>
                  <a:pt x="1499" y="2256"/>
                </a:lnTo>
                <a:lnTo>
                  <a:pt x="1493" y="2229"/>
                </a:lnTo>
                <a:lnTo>
                  <a:pt x="1487" y="2205"/>
                </a:lnTo>
                <a:lnTo>
                  <a:pt x="1479" y="2181"/>
                </a:lnTo>
                <a:lnTo>
                  <a:pt x="1472" y="2159"/>
                </a:lnTo>
                <a:lnTo>
                  <a:pt x="1463" y="2137"/>
                </a:lnTo>
                <a:lnTo>
                  <a:pt x="1453" y="2114"/>
                </a:lnTo>
                <a:lnTo>
                  <a:pt x="1441" y="2091"/>
                </a:lnTo>
                <a:lnTo>
                  <a:pt x="1428" y="2068"/>
                </a:lnTo>
                <a:lnTo>
                  <a:pt x="1413" y="2043"/>
                </a:lnTo>
                <a:lnTo>
                  <a:pt x="1396" y="2016"/>
                </a:lnTo>
                <a:lnTo>
                  <a:pt x="1377" y="1986"/>
                </a:lnTo>
                <a:lnTo>
                  <a:pt x="1355" y="1953"/>
                </a:lnTo>
                <a:lnTo>
                  <a:pt x="1331" y="1917"/>
                </a:lnTo>
                <a:lnTo>
                  <a:pt x="1303" y="1878"/>
                </a:lnTo>
                <a:lnTo>
                  <a:pt x="1273" y="1834"/>
                </a:lnTo>
                <a:lnTo>
                  <a:pt x="1273" y="1834"/>
                </a:lnTo>
                <a:lnTo>
                  <a:pt x="1264" y="1822"/>
                </a:lnTo>
                <a:lnTo>
                  <a:pt x="1255" y="1811"/>
                </a:lnTo>
                <a:lnTo>
                  <a:pt x="1245" y="1799"/>
                </a:lnTo>
                <a:lnTo>
                  <a:pt x="1235" y="1789"/>
                </a:lnTo>
                <a:lnTo>
                  <a:pt x="1224" y="1778"/>
                </a:lnTo>
                <a:lnTo>
                  <a:pt x="1210" y="1768"/>
                </a:lnTo>
                <a:lnTo>
                  <a:pt x="1195" y="1755"/>
                </a:lnTo>
                <a:lnTo>
                  <a:pt x="1179" y="1743"/>
                </a:lnTo>
                <a:lnTo>
                  <a:pt x="1159" y="1728"/>
                </a:lnTo>
                <a:lnTo>
                  <a:pt x="1136" y="1713"/>
                </a:lnTo>
                <a:lnTo>
                  <a:pt x="1111" y="1695"/>
                </a:lnTo>
                <a:lnTo>
                  <a:pt x="1082" y="1676"/>
                </a:lnTo>
                <a:lnTo>
                  <a:pt x="1049" y="1654"/>
                </a:lnTo>
                <a:lnTo>
                  <a:pt x="1012" y="1630"/>
                </a:lnTo>
                <a:lnTo>
                  <a:pt x="970" y="1602"/>
                </a:lnTo>
                <a:lnTo>
                  <a:pt x="967" y="1601"/>
                </a:lnTo>
                <a:lnTo>
                  <a:pt x="960" y="1596"/>
                </a:lnTo>
                <a:lnTo>
                  <a:pt x="950" y="1590"/>
                </a:lnTo>
                <a:lnTo>
                  <a:pt x="937" y="1582"/>
                </a:lnTo>
                <a:lnTo>
                  <a:pt x="922" y="1571"/>
                </a:lnTo>
                <a:lnTo>
                  <a:pt x="907" y="1561"/>
                </a:lnTo>
                <a:lnTo>
                  <a:pt x="889" y="1550"/>
                </a:lnTo>
                <a:lnTo>
                  <a:pt x="873" y="1539"/>
                </a:lnTo>
                <a:lnTo>
                  <a:pt x="856" y="1528"/>
                </a:lnTo>
                <a:lnTo>
                  <a:pt x="842" y="1519"/>
                </a:lnTo>
                <a:lnTo>
                  <a:pt x="829" y="1511"/>
                </a:lnTo>
                <a:lnTo>
                  <a:pt x="819" y="1503"/>
                </a:lnTo>
                <a:lnTo>
                  <a:pt x="812" y="1499"/>
                </a:lnTo>
                <a:lnTo>
                  <a:pt x="809" y="1497"/>
                </a:lnTo>
                <a:lnTo>
                  <a:pt x="785" y="1486"/>
                </a:lnTo>
                <a:lnTo>
                  <a:pt x="760" y="1480"/>
                </a:lnTo>
                <a:lnTo>
                  <a:pt x="738" y="1479"/>
                </a:lnTo>
                <a:lnTo>
                  <a:pt x="716" y="1483"/>
                </a:lnTo>
                <a:lnTo>
                  <a:pt x="696" y="1492"/>
                </a:lnTo>
                <a:lnTo>
                  <a:pt x="679" y="1505"/>
                </a:lnTo>
                <a:lnTo>
                  <a:pt x="662" y="1523"/>
                </a:lnTo>
                <a:lnTo>
                  <a:pt x="662" y="1523"/>
                </a:lnTo>
                <a:lnTo>
                  <a:pt x="661" y="1524"/>
                </a:lnTo>
                <a:lnTo>
                  <a:pt x="657" y="1530"/>
                </a:lnTo>
                <a:lnTo>
                  <a:pt x="652" y="1538"/>
                </a:lnTo>
                <a:lnTo>
                  <a:pt x="648" y="1549"/>
                </a:lnTo>
                <a:lnTo>
                  <a:pt x="644" y="1561"/>
                </a:lnTo>
                <a:lnTo>
                  <a:pt x="642" y="1575"/>
                </a:lnTo>
                <a:lnTo>
                  <a:pt x="643" y="1589"/>
                </a:lnTo>
                <a:lnTo>
                  <a:pt x="648" y="1604"/>
                </a:lnTo>
                <a:lnTo>
                  <a:pt x="657" y="1620"/>
                </a:lnTo>
                <a:lnTo>
                  <a:pt x="672" y="1635"/>
                </a:lnTo>
                <a:lnTo>
                  <a:pt x="688" y="1650"/>
                </a:lnTo>
                <a:lnTo>
                  <a:pt x="707" y="1666"/>
                </a:lnTo>
                <a:lnTo>
                  <a:pt x="726" y="1684"/>
                </a:lnTo>
                <a:lnTo>
                  <a:pt x="748" y="1703"/>
                </a:lnTo>
                <a:lnTo>
                  <a:pt x="771" y="1722"/>
                </a:lnTo>
                <a:lnTo>
                  <a:pt x="793" y="1743"/>
                </a:lnTo>
                <a:lnTo>
                  <a:pt x="816" y="1763"/>
                </a:lnTo>
                <a:lnTo>
                  <a:pt x="840" y="1784"/>
                </a:lnTo>
                <a:lnTo>
                  <a:pt x="862" y="1804"/>
                </a:lnTo>
                <a:lnTo>
                  <a:pt x="884" y="1823"/>
                </a:lnTo>
                <a:lnTo>
                  <a:pt x="904" y="1842"/>
                </a:lnTo>
                <a:lnTo>
                  <a:pt x="923" y="1858"/>
                </a:lnTo>
                <a:lnTo>
                  <a:pt x="941" y="1874"/>
                </a:lnTo>
                <a:lnTo>
                  <a:pt x="955" y="1886"/>
                </a:lnTo>
                <a:lnTo>
                  <a:pt x="967" y="1898"/>
                </a:lnTo>
                <a:lnTo>
                  <a:pt x="977" y="1906"/>
                </a:lnTo>
                <a:lnTo>
                  <a:pt x="983" y="1911"/>
                </a:lnTo>
                <a:lnTo>
                  <a:pt x="985" y="1913"/>
                </a:lnTo>
                <a:lnTo>
                  <a:pt x="995" y="1925"/>
                </a:lnTo>
                <a:lnTo>
                  <a:pt x="1000" y="1940"/>
                </a:lnTo>
                <a:lnTo>
                  <a:pt x="1001" y="1955"/>
                </a:lnTo>
                <a:lnTo>
                  <a:pt x="998" y="1970"/>
                </a:lnTo>
                <a:lnTo>
                  <a:pt x="989" y="1983"/>
                </a:lnTo>
                <a:lnTo>
                  <a:pt x="977" y="1993"/>
                </a:lnTo>
                <a:lnTo>
                  <a:pt x="962" y="1999"/>
                </a:lnTo>
                <a:lnTo>
                  <a:pt x="948" y="2000"/>
                </a:lnTo>
                <a:lnTo>
                  <a:pt x="932" y="1997"/>
                </a:lnTo>
                <a:lnTo>
                  <a:pt x="919" y="1987"/>
                </a:lnTo>
                <a:lnTo>
                  <a:pt x="917" y="1985"/>
                </a:lnTo>
                <a:lnTo>
                  <a:pt x="911" y="1980"/>
                </a:lnTo>
                <a:lnTo>
                  <a:pt x="901" y="1972"/>
                </a:lnTo>
                <a:lnTo>
                  <a:pt x="889" y="1961"/>
                </a:lnTo>
                <a:lnTo>
                  <a:pt x="875" y="1948"/>
                </a:lnTo>
                <a:lnTo>
                  <a:pt x="857" y="1933"/>
                </a:lnTo>
                <a:lnTo>
                  <a:pt x="839" y="1916"/>
                </a:lnTo>
                <a:lnTo>
                  <a:pt x="818" y="1898"/>
                </a:lnTo>
                <a:lnTo>
                  <a:pt x="796" y="1879"/>
                </a:lnTo>
                <a:lnTo>
                  <a:pt x="774" y="1858"/>
                </a:lnTo>
                <a:lnTo>
                  <a:pt x="750" y="1838"/>
                </a:lnTo>
                <a:lnTo>
                  <a:pt x="727" y="1818"/>
                </a:lnTo>
                <a:lnTo>
                  <a:pt x="705" y="1797"/>
                </a:lnTo>
                <a:lnTo>
                  <a:pt x="682" y="1778"/>
                </a:lnTo>
                <a:lnTo>
                  <a:pt x="660" y="1758"/>
                </a:lnTo>
                <a:lnTo>
                  <a:pt x="641" y="1741"/>
                </a:lnTo>
                <a:lnTo>
                  <a:pt x="622" y="1724"/>
                </a:lnTo>
                <a:lnTo>
                  <a:pt x="606" y="1710"/>
                </a:lnTo>
                <a:lnTo>
                  <a:pt x="584" y="1688"/>
                </a:lnTo>
                <a:lnTo>
                  <a:pt x="567" y="1664"/>
                </a:lnTo>
                <a:lnTo>
                  <a:pt x="555" y="1641"/>
                </a:lnTo>
                <a:lnTo>
                  <a:pt x="547" y="1617"/>
                </a:lnTo>
                <a:lnTo>
                  <a:pt x="544" y="1593"/>
                </a:lnTo>
                <a:lnTo>
                  <a:pt x="543" y="1569"/>
                </a:lnTo>
                <a:lnTo>
                  <a:pt x="546" y="1547"/>
                </a:lnTo>
                <a:lnTo>
                  <a:pt x="551" y="1525"/>
                </a:lnTo>
                <a:lnTo>
                  <a:pt x="558" y="1504"/>
                </a:lnTo>
                <a:lnTo>
                  <a:pt x="568" y="1486"/>
                </a:lnTo>
                <a:lnTo>
                  <a:pt x="345" y="814"/>
                </a:lnTo>
                <a:lnTo>
                  <a:pt x="344" y="811"/>
                </a:lnTo>
                <a:lnTo>
                  <a:pt x="343" y="808"/>
                </a:lnTo>
                <a:lnTo>
                  <a:pt x="338" y="790"/>
                </a:lnTo>
                <a:lnTo>
                  <a:pt x="332" y="772"/>
                </a:lnTo>
                <a:lnTo>
                  <a:pt x="324" y="754"/>
                </a:lnTo>
                <a:lnTo>
                  <a:pt x="315" y="738"/>
                </a:lnTo>
                <a:lnTo>
                  <a:pt x="305" y="723"/>
                </a:lnTo>
                <a:lnTo>
                  <a:pt x="293" y="709"/>
                </a:lnTo>
                <a:lnTo>
                  <a:pt x="278" y="699"/>
                </a:lnTo>
                <a:lnTo>
                  <a:pt x="261" y="689"/>
                </a:lnTo>
                <a:lnTo>
                  <a:pt x="242" y="684"/>
                </a:lnTo>
                <a:lnTo>
                  <a:pt x="220" y="682"/>
                </a:lnTo>
                <a:close/>
                <a:moveTo>
                  <a:pt x="1139" y="367"/>
                </a:moveTo>
                <a:lnTo>
                  <a:pt x="1139" y="527"/>
                </a:lnTo>
                <a:lnTo>
                  <a:pt x="1142" y="560"/>
                </a:lnTo>
                <a:lnTo>
                  <a:pt x="1151" y="591"/>
                </a:lnTo>
                <a:lnTo>
                  <a:pt x="1164" y="620"/>
                </a:lnTo>
                <a:lnTo>
                  <a:pt x="1183" y="645"/>
                </a:lnTo>
                <a:lnTo>
                  <a:pt x="1204" y="668"/>
                </a:lnTo>
                <a:lnTo>
                  <a:pt x="1230" y="685"/>
                </a:lnTo>
                <a:lnTo>
                  <a:pt x="1259" y="699"/>
                </a:lnTo>
                <a:lnTo>
                  <a:pt x="1290" y="708"/>
                </a:lnTo>
                <a:lnTo>
                  <a:pt x="1322" y="711"/>
                </a:lnTo>
                <a:lnTo>
                  <a:pt x="1547" y="711"/>
                </a:lnTo>
                <a:lnTo>
                  <a:pt x="1547" y="550"/>
                </a:lnTo>
                <a:lnTo>
                  <a:pt x="1544" y="517"/>
                </a:lnTo>
                <a:lnTo>
                  <a:pt x="1536" y="486"/>
                </a:lnTo>
                <a:lnTo>
                  <a:pt x="1523" y="458"/>
                </a:lnTo>
                <a:lnTo>
                  <a:pt x="1504" y="432"/>
                </a:lnTo>
                <a:lnTo>
                  <a:pt x="1482" y="411"/>
                </a:lnTo>
                <a:lnTo>
                  <a:pt x="1457" y="392"/>
                </a:lnTo>
                <a:lnTo>
                  <a:pt x="1428" y="379"/>
                </a:lnTo>
                <a:lnTo>
                  <a:pt x="1397" y="370"/>
                </a:lnTo>
                <a:lnTo>
                  <a:pt x="1364" y="367"/>
                </a:lnTo>
                <a:lnTo>
                  <a:pt x="1139" y="367"/>
                </a:lnTo>
                <a:close/>
                <a:moveTo>
                  <a:pt x="1775" y="100"/>
                </a:moveTo>
                <a:lnTo>
                  <a:pt x="1749" y="102"/>
                </a:lnTo>
                <a:lnTo>
                  <a:pt x="1726" y="109"/>
                </a:lnTo>
                <a:lnTo>
                  <a:pt x="1704" y="122"/>
                </a:lnTo>
                <a:lnTo>
                  <a:pt x="1684" y="137"/>
                </a:lnTo>
                <a:lnTo>
                  <a:pt x="1669" y="157"/>
                </a:lnTo>
                <a:lnTo>
                  <a:pt x="1658" y="179"/>
                </a:lnTo>
                <a:lnTo>
                  <a:pt x="1649" y="202"/>
                </a:lnTo>
                <a:lnTo>
                  <a:pt x="1647" y="228"/>
                </a:lnTo>
                <a:lnTo>
                  <a:pt x="1647" y="425"/>
                </a:lnTo>
                <a:lnTo>
                  <a:pt x="1807" y="425"/>
                </a:lnTo>
                <a:lnTo>
                  <a:pt x="1833" y="422"/>
                </a:lnTo>
                <a:lnTo>
                  <a:pt x="1857" y="415"/>
                </a:lnTo>
                <a:lnTo>
                  <a:pt x="1879" y="402"/>
                </a:lnTo>
                <a:lnTo>
                  <a:pt x="1898" y="387"/>
                </a:lnTo>
                <a:lnTo>
                  <a:pt x="1913" y="368"/>
                </a:lnTo>
                <a:lnTo>
                  <a:pt x="1925" y="347"/>
                </a:lnTo>
                <a:lnTo>
                  <a:pt x="1933" y="323"/>
                </a:lnTo>
                <a:lnTo>
                  <a:pt x="1936" y="297"/>
                </a:lnTo>
                <a:lnTo>
                  <a:pt x="1936" y="100"/>
                </a:lnTo>
                <a:lnTo>
                  <a:pt x="1775" y="100"/>
                </a:lnTo>
                <a:close/>
                <a:moveTo>
                  <a:pt x="1775" y="0"/>
                </a:moveTo>
                <a:lnTo>
                  <a:pt x="1985" y="0"/>
                </a:lnTo>
                <a:lnTo>
                  <a:pt x="2001" y="2"/>
                </a:lnTo>
                <a:lnTo>
                  <a:pt x="2014" y="9"/>
                </a:lnTo>
                <a:lnTo>
                  <a:pt x="2025" y="21"/>
                </a:lnTo>
                <a:lnTo>
                  <a:pt x="2033" y="34"/>
                </a:lnTo>
                <a:lnTo>
                  <a:pt x="2035" y="50"/>
                </a:lnTo>
                <a:lnTo>
                  <a:pt x="2035" y="297"/>
                </a:lnTo>
                <a:lnTo>
                  <a:pt x="2032" y="333"/>
                </a:lnTo>
                <a:lnTo>
                  <a:pt x="2023" y="368"/>
                </a:lnTo>
                <a:lnTo>
                  <a:pt x="2010" y="401"/>
                </a:lnTo>
                <a:lnTo>
                  <a:pt x="1991" y="431"/>
                </a:lnTo>
                <a:lnTo>
                  <a:pt x="1968" y="458"/>
                </a:lnTo>
                <a:lnTo>
                  <a:pt x="1942" y="481"/>
                </a:lnTo>
                <a:lnTo>
                  <a:pt x="1912" y="499"/>
                </a:lnTo>
                <a:lnTo>
                  <a:pt x="1879" y="513"/>
                </a:lnTo>
                <a:lnTo>
                  <a:pt x="1844" y="522"/>
                </a:lnTo>
                <a:lnTo>
                  <a:pt x="1807" y="524"/>
                </a:lnTo>
                <a:lnTo>
                  <a:pt x="1647" y="524"/>
                </a:lnTo>
                <a:lnTo>
                  <a:pt x="1647" y="1073"/>
                </a:lnTo>
                <a:lnTo>
                  <a:pt x="1700" y="1080"/>
                </a:lnTo>
                <a:lnTo>
                  <a:pt x="1752" y="1091"/>
                </a:lnTo>
                <a:lnTo>
                  <a:pt x="1803" y="1106"/>
                </a:lnTo>
                <a:lnTo>
                  <a:pt x="1851" y="1127"/>
                </a:lnTo>
                <a:lnTo>
                  <a:pt x="1899" y="1150"/>
                </a:lnTo>
                <a:lnTo>
                  <a:pt x="1943" y="1178"/>
                </a:lnTo>
                <a:lnTo>
                  <a:pt x="1985" y="1210"/>
                </a:lnTo>
                <a:lnTo>
                  <a:pt x="2024" y="1245"/>
                </a:lnTo>
                <a:lnTo>
                  <a:pt x="2061" y="1285"/>
                </a:lnTo>
                <a:lnTo>
                  <a:pt x="2094" y="1327"/>
                </a:lnTo>
                <a:lnTo>
                  <a:pt x="2123" y="1326"/>
                </a:lnTo>
                <a:lnTo>
                  <a:pt x="2170" y="1329"/>
                </a:lnTo>
                <a:lnTo>
                  <a:pt x="2215" y="1336"/>
                </a:lnTo>
                <a:lnTo>
                  <a:pt x="2259" y="1348"/>
                </a:lnTo>
                <a:lnTo>
                  <a:pt x="2301" y="1364"/>
                </a:lnTo>
                <a:lnTo>
                  <a:pt x="2343" y="1384"/>
                </a:lnTo>
                <a:lnTo>
                  <a:pt x="2381" y="1408"/>
                </a:lnTo>
                <a:lnTo>
                  <a:pt x="2412" y="1393"/>
                </a:lnTo>
                <a:lnTo>
                  <a:pt x="2442" y="1384"/>
                </a:lnTo>
                <a:lnTo>
                  <a:pt x="2469" y="1379"/>
                </a:lnTo>
                <a:lnTo>
                  <a:pt x="2497" y="1377"/>
                </a:lnTo>
                <a:lnTo>
                  <a:pt x="2523" y="1381"/>
                </a:lnTo>
                <a:lnTo>
                  <a:pt x="2547" y="1387"/>
                </a:lnTo>
                <a:lnTo>
                  <a:pt x="2569" y="1396"/>
                </a:lnTo>
                <a:lnTo>
                  <a:pt x="2590" y="1406"/>
                </a:lnTo>
                <a:lnTo>
                  <a:pt x="2796" y="784"/>
                </a:lnTo>
                <a:lnTo>
                  <a:pt x="2808" y="743"/>
                </a:lnTo>
                <a:lnTo>
                  <a:pt x="2825" y="707"/>
                </a:lnTo>
                <a:lnTo>
                  <a:pt x="2843" y="674"/>
                </a:lnTo>
                <a:lnTo>
                  <a:pt x="2866" y="646"/>
                </a:lnTo>
                <a:lnTo>
                  <a:pt x="2892" y="623"/>
                </a:lnTo>
                <a:lnTo>
                  <a:pt x="2921" y="605"/>
                </a:lnTo>
                <a:lnTo>
                  <a:pt x="2950" y="592"/>
                </a:lnTo>
                <a:lnTo>
                  <a:pt x="2984" y="584"/>
                </a:lnTo>
                <a:lnTo>
                  <a:pt x="3020" y="582"/>
                </a:lnTo>
                <a:lnTo>
                  <a:pt x="3056" y="585"/>
                </a:lnTo>
                <a:lnTo>
                  <a:pt x="3058" y="585"/>
                </a:lnTo>
                <a:lnTo>
                  <a:pt x="3091" y="594"/>
                </a:lnTo>
                <a:lnTo>
                  <a:pt x="3119" y="607"/>
                </a:lnTo>
                <a:lnTo>
                  <a:pt x="3144" y="621"/>
                </a:lnTo>
                <a:lnTo>
                  <a:pt x="3166" y="640"/>
                </a:lnTo>
                <a:lnTo>
                  <a:pt x="3184" y="659"/>
                </a:lnTo>
                <a:lnTo>
                  <a:pt x="3199" y="681"/>
                </a:lnTo>
                <a:lnTo>
                  <a:pt x="3211" y="704"/>
                </a:lnTo>
                <a:lnTo>
                  <a:pt x="3220" y="726"/>
                </a:lnTo>
                <a:lnTo>
                  <a:pt x="3228" y="751"/>
                </a:lnTo>
                <a:lnTo>
                  <a:pt x="3232" y="775"/>
                </a:lnTo>
                <a:lnTo>
                  <a:pt x="3235" y="799"/>
                </a:lnTo>
                <a:lnTo>
                  <a:pt x="3236" y="821"/>
                </a:lnTo>
                <a:lnTo>
                  <a:pt x="3236" y="821"/>
                </a:lnTo>
                <a:lnTo>
                  <a:pt x="3235" y="843"/>
                </a:lnTo>
                <a:lnTo>
                  <a:pt x="3233" y="863"/>
                </a:lnTo>
                <a:lnTo>
                  <a:pt x="3233" y="866"/>
                </a:lnTo>
                <a:lnTo>
                  <a:pt x="3127" y="1409"/>
                </a:lnTo>
                <a:lnTo>
                  <a:pt x="3121" y="1425"/>
                </a:lnTo>
                <a:lnTo>
                  <a:pt x="3111" y="1436"/>
                </a:lnTo>
                <a:lnTo>
                  <a:pt x="3099" y="1446"/>
                </a:lnTo>
                <a:lnTo>
                  <a:pt x="3084" y="1450"/>
                </a:lnTo>
                <a:lnTo>
                  <a:pt x="3068" y="1449"/>
                </a:lnTo>
                <a:lnTo>
                  <a:pt x="3054" y="1444"/>
                </a:lnTo>
                <a:lnTo>
                  <a:pt x="3041" y="1434"/>
                </a:lnTo>
                <a:lnTo>
                  <a:pt x="3033" y="1421"/>
                </a:lnTo>
                <a:lnTo>
                  <a:pt x="3029" y="1406"/>
                </a:lnTo>
                <a:lnTo>
                  <a:pt x="3029" y="1391"/>
                </a:lnTo>
                <a:lnTo>
                  <a:pt x="3135" y="848"/>
                </a:lnTo>
                <a:lnTo>
                  <a:pt x="3135" y="840"/>
                </a:lnTo>
                <a:lnTo>
                  <a:pt x="3136" y="830"/>
                </a:lnTo>
                <a:lnTo>
                  <a:pt x="3136" y="817"/>
                </a:lnTo>
                <a:lnTo>
                  <a:pt x="3136" y="803"/>
                </a:lnTo>
                <a:lnTo>
                  <a:pt x="3134" y="788"/>
                </a:lnTo>
                <a:lnTo>
                  <a:pt x="3131" y="772"/>
                </a:lnTo>
                <a:lnTo>
                  <a:pt x="3126" y="755"/>
                </a:lnTo>
                <a:lnTo>
                  <a:pt x="3118" y="740"/>
                </a:lnTo>
                <a:lnTo>
                  <a:pt x="3109" y="725"/>
                </a:lnTo>
                <a:lnTo>
                  <a:pt x="3097" y="711"/>
                </a:lnTo>
                <a:lnTo>
                  <a:pt x="3080" y="700"/>
                </a:lnTo>
                <a:lnTo>
                  <a:pt x="3062" y="690"/>
                </a:lnTo>
                <a:lnTo>
                  <a:pt x="3039" y="683"/>
                </a:lnTo>
                <a:lnTo>
                  <a:pt x="3015" y="682"/>
                </a:lnTo>
                <a:lnTo>
                  <a:pt x="2994" y="684"/>
                </a:lnTo>
                <a:lnTo>
                  <a:pt x="2975" y="689"/>
                </a:lnTo>
                <a:lnTo>
                  <a:pt x="2959" y="699"/>
                </a:lnTo>
                <a:lnTo>
                  <a:pt x="2943" y="709"/>
                </a:lnTo>
                <a:lnTo>
                  <a:pt x="2931" y="723"/>
                </a:lnTo>
                <a:lnTo>
                  <a:pt x="2921" y="738"/>
                </a:lnTo>
                <a:lnTo>
                  <a:pt x="2911" y="754"/>
                </a:lnTo>
                <a:lnTo>
                  <a:pt x="2904" y="772"/>
                </a:lnTo>
                <a:lnTo>
                  <a:pt x="2898" y="790"/>
                </a:lnTo>
                <a:lnTo>
                  <a:pt x="2893" y="808"/>
                </a:lnTo>
                <a:lnTo>
                  <a:pt x="2892" y="811"/>
                </a:lnTo>
                <a:lnTo>
                  <a:pt x="2892" y="814"/>
                </a:lnTo>
                <a:lnTo>
                  <a:pt x="2668" y="1486"/>
                </a:lnTo>
                <a:lnTo>
                  <a:pt x="2677" y="1504"/>
                </a:lnTo>
                <a:lnTo>
                  <a:pt x="2685" y="1525"/>
                </a:lnTo>
                <a:lnTo>
                  <a:pt x="2690" y="1547"/>
                </a:lnTo>
                <a:lnTo>
                  <a:pt x="2693" y="1569"/>
                </a:lnTo>
                <a:lnTo>
                  <a:pt x="2692" y="1593"/>
                </a:lnTo>
                <a:lnTo>
                  <a:pt x="2689" y="1617"/>
                </a:lnTo>
                <a:lnTo>
                  <a:pt x="2681" y="1641"/>
                </a:lnTo>
                <a:lnTo>
                  <a:pt x="2669" y="1664"/>
                </a:lnTo>
                <a:lnTo>
                  <a:pt x="2653" y="1688"/>
                </a:lnTo>
                <a:lnTo>
                  <a:pt x="2630" y="1710"/>
                </a:lnTo>
                <a:lnTo>
                  <a:pt x="2614" y="1724"/>
                </a:lnTo>
                <a:lnTo>
                  <a:pt x="2595" y="1741"/>
                </a:lnTo>
                <a:lnTo>
                  <a:pt x="2575" y="1758"/>
                </a:lnTo>
                <a:lnTo>
                  <a:pt x="2554" y="1778"/>
                </a:lnTo>
                <a:lnTo>
                  <a:pt x="2531" y="1797"/>
                </a:lnTo>
                <a:lnTo>
                  <a:pt x="2509" y="1818"/>
                </a:lnTo>
                <a:lnTo>
                  <a:pt x="2486" y="1838"/>
                </a:lnTo>
                <a:lnTo>
                  <a:pt x="2462" y="1858"/>
                </a:lnTo>
                <a:lnTo>
                  <a:pt x="2439" y="1879"/>
                </a:lnTo>
                <a:lnTo>
                  <a:pt x="2418" y="1898"/>
                </a:lnTo>
                <a:lnTo>
                  <a:pt x="2397" y="1916"/>
                </a:lnTo>
                <a:lnTo>
                  <a:pt x="2379" y="1933"/>
                </a:lnTo>
                <a:lnTo>
                  <a:pt x="2361" y="1948"/>
                </a:lnTo>
                <a:lnTo>
                  <a:pt x="2347" y="1961"/>
                </a:lnTo>
                <a:lnTo>
                  <a:pt x="2334" y="1972"/>
                </a:lnTo>
                <a:lnTo>
                  <a:pt x="2325" y="1980"/>
                </a:lnTo>
                <a:lnTo>
                  <a:pt x="2319" y="1985"/>
                </a:lnTo>
                <a:lnTo>
                  <a:pt x="2317" y="1987"/>
                </a:lnTo>
                <a:lnTo>
                  <a:pt x="2304" y="1997"/>
                </a:lnTo>
                <a:lnTo>
                  <a:pt x="2289" y="2000"/>
                </a:lnTo>
                <a:lnTo>
                  <a:pt x="2274" y="1999"/>
                </a:lnTo>
                <a:lnTo>
                  <a:pt x="2259" y="1993"/>
                </a:lnTo>
                <a:lnTo>
                  <a:pt x="2247" y="1983"/>
                </a:lnTo>
                <a:lnTo>
                  <a:pt x="2239" y="1970"/>
                </a:lnTo>
                <a:lnTo>
                  <a:pt x="2234" y="1955"/>
                </a:lnTo>
                <a:lnTo>
                  <a:pt x="2236" y="1940"/>
                </a:lnTo>
                <a:lnTo>
                  <a:pt x="2241" y="1925"/>
                </a:lnTo>
                <a:lnTo>
                  <a:pt x="2251" y="1913"/>
                </a:lnTo>
                <a:lnTo>
                  <a:pt x="2253" y="1911"/>
                </a:lnTo>
                <a:lnTo>
                  <a:pt x="2259" y="1906"/>
                </a:lnTo>
                <a:lnTo>
                  <a:pt x="2268" y="1898"/>
                </a:lnTo>
                <a:lnTo>
                  <a:pt x="2281" y="1886"/>
                </a:lnTo>
                <a:lnTo>
                  <a:pt x="2295" y="1874"/>
                </a:lnTo>
                <a:lnTo>
                  <a:pt x="2313" y="1858"/>
                </a:lnTo>
                <a:lnTo>
                  <a:pt x="2331" y="1842"/>
                </a:lnTo>
                <a:lnTo>
                  <a:pt x="2352" y="1823"/>
                </a:lnTo>
                <a:lnTo>
                  <a:pt x="2374" y="1804"/>
                </a:lnTo>
                <a:lnTo>
                  <a:pt x="2396" y="1784"/>
                </a:lnTo>
                <a:lnTo>
                  <a:pt x="2420" y="1763"/>
                </a:lnTo>
                <a:lnTo>
                  <a:pt x="2443" y="1743"/>
                </a:lnTo>
                <a:lnTo>
                  <a:pt x="2465" y="1722"/>
                </a:lnTo>
                <a:lnTo>
                  <a:pt x="2488" y="1703"/>
                </a:lnTo>
                <a:lnTo>
                  <a:pt x="2510" y="1684"/>
                </a:lnTo>
                <a:lnTo>
                  <a:pt x="2529" y="1666"/>
                </a:lnTo>
                <a:lnTo>
                  <a:pt x="2548" y="1650"/>
                </a:lnTo>
                <a:lnTo>
                  <a:pt x="2564" y="1635"/>
                </a:lnTo>
                <a:lnTo>
                  <a:pt x="2579" y="1620"/>
                </a:lnTo>
                <a:lnTo>
                  <a:pt x="2588" y="1604"/>
                </a:lnTo>
                <a:lnTo>
                  <a:pt x="2593" y="1589"/>
                </a:lnTo>
                <a:lnTo>
                  <a:pt x="2594" y="1575"/>
                </a:lnTo>
                <a:lnTo>
                  <a:pt x="2592" y="1561"/>
                </a:lnTo>
                <a:lnTo>
                  <a:pt x="2588" y="1549"/>
                </a:lnTo>
                <a:lnTo>
                  <a:pt x="2584" y="1538"/>
                </a:lnTo>
                <a:lnTo>
                  <a:pt x="2579" y="1530"/>
                </a:lnTo>
                <a:lnTo>
                  <a:pt x="2574" y="1524"/>
                </a:lnTo>
                <a:lnTo>
                  <a:pt x="2573" y="1523"/>
                </a:lnTo>
                <a:lnTo>
                  <a:pt x="2573" y="1523"/>
                </a:lnTo>
                <a:lnTo>
                  <a:pt x="2569" y="1518"/>
                </a:lnTo>
                <a:lnTo>
                  <a:pt x="2563" y="1512"/>
                </a:lnTo>
                <a:lnTo>
                  <a:pt x="2555" y="1503"/>
                </a:lnTo>
                <a:lnTo>
                  <a:pt x="2545" y="1496"/>
                </a:lnTo>
                <a:lnTo>
                  <a:pt x="2532" y="1489"/>
                </a:lnTo>
                <a:lnTo>
                  <a:pt x="2518" y="1483"/>
                </a:lnTo>
                <a:lnTo>
                  <a:pt x="2502" y="1479"/>
                </a:lnTo>
                <a:lnTo>
                  <a:pt x="2485" y="1479"/>
                </a:lnTo>
                <a:lnTo>
                  <a:pt x="2465" y="1481"/>
                </a:lnTo>
                <a:lnTo>
                  <a:pt x="2445" y="1488"/>
                </a:lnTo>
                <a:lnTo>
                  <a:pt x="2422" y="1500"/>
                </a:lnTo>
                <a:lnTo>
                  <a:pt x="2370" y="1534"/>
                </a:lnTo>
                <a:lnTo>
                  <a:pt x="2323" y="1565"/>
                </a:lnTo>
                <a:lnTo>
                  <a:pt x="2281" y="1593"/>
                </a:lnTo>
                <a:lnTo>
                  <a:pt x="2242" y="1619"/>
                </a:lnTo>
                <a:lnTo>
                  <a:pt x="2207" y="1642"/>
                </a:lnTo>
                <a:lnTo>
                  <a:pt x="2175" y="1662"/>
                </a:lnTo>
                <a:lnTo>
                  <a:pt x="2147" y="1682"/>
                </a:lnTo>
                <a:lnTo>
                  <a:pt x="2121" y="1698"/>
                </a:lnTo>
                <a:lnTo>
                  <a:pt x="2099" y="1714"/>
                </a:lnTo>
                <a:lnTo>
                  <a:pt x="2078" y="1727"/>
                </a:lnTo>
                <a:lnTo>
                  <a:pt x="2060" y="1741"/>
                </a:lnTo>
                <a:lnTo>
                  <a:pt x="2045" y="1752"/>
                </a:lnTo>
                <a:lnTo>
                  <a:pt x="2031" y="1763"/>
                </a:lnTo>
                <a:lnTo>
                  <a:pt x="2018" y="1774"/>
                </a:lnTo>
                <a:lnTo>
                  <a:pt x="2007" y="1783"/>
                </a:lnTo>
                <a:lnTo>
                  <a:pt x="1997" y="1793"/>
                </a:lnTo>
                <a:lnTo>
                  <a:pt x="1988" y="1803"/>
                </a:lnTo>
                <a:lnTo>
                  <a:pt x="1979" y="1813"/>
                </a:lnTo>
                <a:lnTo>
                  <a:pt x="1971" y="1823"/>
                </a:lnTo>
                <a:lnTo>
                  <a:pt x="1964" y="1834"/>
                </a:lnTo>
                <a:lnTo>
                  <a:pt x="1934" y="1877"/>
                </a:lnTo>
                <a:lnTo>
                  <a:pt x="1907" y="1915"/>
                </a:lnTo>
                <a:lnTo>
                  <a:pt x="1883" y="1950"/>
                </a:lnTo>
                <a:lnTo>
                  <a:pt x="1862" y="1982"/>
                </a:lnTo>
                <a:lnTo>
                  <a:pt x="1842" y="2011"/>
                </a:lnTo>
                <a:lnTo>
                  <a:pt x="1825" y="2038"/>
                </a:lnTo>
                <a:lnTo>
                  <a:pt x="1810" y="2063"/>
                </a:lnTo>
                <a:lnTo>
                  <a:pt x="1798" y="2085"/>
                </a:lnTo>
                <a:lnTo>
                  <a:pt x="1785" y="2108"/>
                </a:lnTo>
                <a:lnTo>
                  <a:pt x="1776" y="2130"/>
                </a:lnTo>
                <a:lnTo>
                  <a:pt x="1767" y="2152"/>
                </a:lnTo>
                <a:lnTo>
                  <a:pt x="1759" y="2174"/>
                </a:lnTo>
                <a:lnTo>
                  <a:pt x="1751" y="2198"/>
                </a:lnTo>
                <a:lnTo>
                  <a:pt x="1745" y="2223"/>
                </a:lnTo>
                <a:lnTo>
                  <a:pt x="1738" y="2249"/>
                </a:lnTo>
                <a:lnTo>
                  <a:pt x="1733" y="2278"/>
                </a:lnTo>
                <a:lnTo>
                  <a:pt x="1727" y="2310"/>
                </a:lnTo>
                <a:lnTo>
                  <a:pt x="1720" y="2345"/>
                </a:lnTo>
                <a:lnTo>
                  <a:pt x="1713" y="2385"/>
                </a:lnTo>
                <a:lnTo>
                  <a:pt x="1706" y="2428"/>
                </a:lnTo>
                <a:lnTo>
                  <a:pt x="1698" y="2475"/>
                </a:lnTo>
                <a:lnTo>
                  <a:pt x="2317" y="2475"/>
                </a:lnTo>
                <a:lnTo>
                  <a:pt x="2330" y="2454"/>
                </a:lnTo>
                <a:lnTo>
                  <a:pt x="2344" y="2432"/>
                </a:lnTo>
                <a:lnTo>
                  <a:pt x="2356" y="2413"/>
                </a:lnTo>
                <a:lnTo>
                  <a:pt x="2367" y="2396"/>
                </a:lnTo>
                <a:lnTo>
                  <a:pt x="2378" y="2380"/>
                </a:lnTo>
                <a:lnTo>
                  <a:pt x="2389" y="2366"/>
                </a:lnTo>
                <a:lnTo>
                  <a:pt x="2399" y="2352"/>
                </a:lnTo>
                <a:lnTo>
                  <a:pt x="2411" y="2339"/>
                </a:lnTo>
                <a:lnTo>
                  <a:pt x="2422" y="2327"/>
                </a:lnTo>
                <a:lnTo>
                  <a:pt x="2435" y="2314"/>
                </a:lnTo>
                <a:lnTo>
                  <a:pt x="2449" y="2302"/>
                </a:lnTo>
                <a:lnTo>
                  <a:pt x="2464" y="2290"/>
                </a:lnTo>
                <a:lnTo>
                  <a:pt x="2481" y="2277"/>
                </a:lnTo>
                <a:lnTo>
                  <a:pt x="2499" y="2264"/>
                </a:lnTo>
                <a:lnTo>
                  <a:pt x="2520" y="2248"/>
                </a:lnTo>
                <a:lnTo>
                  <a:pt x="2544" y="2233"/>
                </a:lnTo>
                <a:lnTo>
                  <a:pt x="2569" y="2215"/>
                </a:lnTo>
                <a:lnTo>
                  <a:pt x="2598" y="2197"/>
                </a:lnTo>
                <a:lnTo>
                  <a:pt x="2630" y="2175"/>
                </a:lnTo>
                <a:lnTo>
                  <a:pt x="2666" y="2152"/>
                </a:lnTo>
                <a:lnTo>
                  <a:pt x="2705" y="2127"/>
                </a:lnTo>
                <a:lnTo>
                  <a:pt x="2749" y="2098"/>
                </a:lnTo>
                <a:lnTo>
                  <a:pt x="2797" y="2067"/>
                </a:lnTo>
                <a:lnTo>
                  <a:pt x="2812" y="2054"/>
                </a:lnTo>
                <a:lnTo>
                  <a:pt x="2829" y="2040"/>
                </a:lnTo>
                <a:lnTo>
                  <a:pt x="2846" y="2023"/>
                </a:lnTo>
                <a:lnTo>
                  <a:pt x="2865" y="2004"/>
                </a:lnTo>
                <a:lnTo>
                  <a:pt x="2882" y="1981"/>
                </a:lnTo>
                <a:lnTo>
                  <a:pt x="2899" y="1955"/>
                </a:lnTo>
                <a:lnTo>
                  <a:pt x="2914" y="1927"/>
                </a:lnTo>
                <a:lnTo>
                  <a:pt x="2927" y="1896"/>
                </a:lnTo>
                <a:lnTo>
                  <a:pt x="2937" y="1862"/>
                </a:lnTo>
                <a:lnTo>
                  <a:pt x="2944" y="1825"/>
                </a:lnTo>
                <a:lnTo>
                  <a:pt x="2945" y="1822"/>
                </a:lnTo>
                <a:lnTo>
                  <a:pt x="2983" y="1623"/>
                </a:lnTo>
                <a:lnTo>
                  <a:pt x="2990" y="1609"/>
                </a:lnTo>
                <a:lnTo>
                  <a:pt x="2999" y="1596"/>
                </a:lnTo>
                <a:lnTo>
                  <a:pt x="3011" y="1588"/>
                </a:lnTo>
                <a:lnTo>
                  <a:pt x="3026" y="1583"/>
                </a:lnTo>
                <a:lnTo>
                  <a:pt x="3042" y="1584"/>
                </a:lnTo>
                <a:lnTo>
                  <a:pt x="3057" y="1589"/>
                </a:lnTo>
                <a:lnTo>
                  <a:pt x="3069" y="1599"/>
                </a:lnTo>
                <a:lnTo>
                  <a:pt x="3077" y="1612"/>
                </a:lnTo>
                <a:lnTo>
                  <a:pt x="3082" y="1626"/>
                </a:lnTo>
                <a:lnTo>
                  <a:pt x="3081" y="1643"/>
                </a:lnTo>
                <a:lnTo>
                  <a:pt x="3043" y="1840"/>
                </a:lnTo>
                <a:lnTo>
                  <a:pt x="3034" y="1884"/>
                </a:lnTo>
                <a:lnTo>
                  <a:pt x="3022" y="1926"/>
                </a:lnTo>
                <a:lnTo>
                  <a:pt x="3006" y="1965"/>
                </a:lnTo>
                <a:lnTo>
                  <a:pt x="2989" y="1999"/>
                </a:lnTo>
                <a:lnTo>
                  <a:pt x="2968" y="2031"/>
                </a:lnTo>
                <a:lnTo>
                  <a:pt x="2947" y="2058"/>
                </a:lnTo>
                <a:lnTo>
                  <a:pt x="2927" y="2083"/>
                </a:lnTo>
                <a:lnTo>
                  <a:pt x="2906" y="2104"/>
                </a:lnTo>
                <a:lnTo>
                  <a:pt x="2887" y="2122"/>
                </a:lnTo>
                <a:lnTo>
                  <a:pt x="2869" y="2137"/>
                </a:lnTo>
                <a:lnTo>
                  <a:pt x="2855" y="2148"/>
                </a:lnTo>
                <a:lnTo>
                  <a:pt x="2853" y="2149"/>
                </a:lnTo>
                <a:lnTo>
                  <a:pt x="2806" y="2180"/>
                </a:lnTo>
                <a:lnTo>
                  <a:pt x="2764" y="2208"/>
                </a:lnTo>
                <a:lnTo>
                  <a:pt x="2725" y="2233"/>
                </a:lnTo>
                <a:lnTo>
                  <a:pt x="2691" y="2256"/>
                </a:lnTo>
                <a:lnTo>
                  <a:pt x="2660" y="2275"/>
                </a:lnTo>
                <a:lnTo>
                  <a:pt x="2632" y="2294"/>
                </a:lnTo>
                <a:lnTo>
                  <a:pt x="2607" y="2310"/>
                </a:lnTo>
                <a:lnTo>
                  <a:pt x="2586" y="2325"/>
                </a:lnTo>
                <a:lnTo>
                  <a:pt x="2566" y="2338"/>
                </a:lnTo>
                <a:lnTo>
                  <a:pt x="2549" y="2350"/>
                </a:lnTo>
                <a:lnTo>
                  <a:pt x="2533" y="2362"/>
                </a:lnTo>
                <a:lnTo>
                  <a:pt x="2520" y="2372"/>
                </a:lnTo>
                <a:lnTo>
                  <a:pt x="2509" y="2382"/>
                </a:lnTo>
                <a:lnTo>
                  <a:pt x="2497" y="2393"/>
                </a:lnTo>
                <a:lnTo>
                  <a:pt x="2488" y="2403"/>
                </a:lnTo>
                <a:lnTo>
                  <a:pt x="2479" y="2412"/>
                </a:lnTo>
                <a:lnTo>
                  <a:pt x="2469" y="2424"/>
                </a:lnTo>
                <a:lnTo>
                  <a:pt x="2461" y="2435"/>
                </a:lnTo>
                <a:lnTo>
                  <a:pt x="2453" y="2447"/>
                </a:lnTo>
                <a:lnTo>
                  <a:pt x="2444" y="2461"/>
                </a:lnTo>
                <a:lnTo>
                  <a:pt x="2434" y="2475"/>
                </a:lnTo>
                <a:lnTo>
                  <a:pt x="2533" y="2475"/>
                </a:lnTo>
                <a:lnTo>
                  <a:pt x="2557" y="2478"/>
                </a:lnTo>
                <a:lnTo>
                  <a:pt x="2580" y="2486"/>
                </a:lnTo>
                <a:lnTo>
                  <a:pt x="2599" y="2498"/>
                </a:lnTo>
                <a:lnTo>
                  <a:pt x="2615" y="2515"/>
                </a:lnTo>
                <a:lnTo>
                  <a:pt x="2627" y="2534"/>
                </a:lnTo>
                <a:lnTo>
                  <a:pt x="2635" y="2556"/>
                </a:lnTo>
                <a:lnTo>
                  <a:pt x="2638" y="2580"/>
                </a:lnTo>
                <a:lnTo>
                  <a:pt x="2638" y="3294"/>
                </a:lnTo>
                <a:lnTo>
                  <a:pt x="2635" y="3318"/>
                </a:lnTo>
                <a:lnTo>
                  <a:pt x="2627" y="3342"/>
                </a:lnTo>
                <a:lnTo>
                  <a:pt x="2614" y="3363"/>
                </a:lnTo>
                <a:lnTo>
                  <a:pt x="2596" y="3380"/>
                </a:lnTo>
                <a:lnTo>
                  <a:pt x="2575" y="3394"/>
                </a:lnTo>
                <a:lnTo>
                  <a:pt x="2552" y="3402"/>
                </a:lnTo>
                <a:lnTo>
                  <a:pt x="2526" y="3405"/>
                </a:lnTo>
                <a:lnTo>
                  <a:pt x="2252" y="3405"/>
                </a:lnTo>
                <a:lnTo>
                  <a:pt x="2237" y="3403"/>
                </a:lnTo>
                <a:lnTo>
                  <a:pt x="2223" y="3396"/>
                </a:lnTo>
                <a:lnTo>
                  <a:pt x="2212" y="3384"/>
                </a:lnTo>
                <a:lnTo>
                  <a:pt x="2206" y="3371"/>
                </a:lnTo>
                <a:lnTo>
                  <a:pt x="2203" y="3355"/>
                </a:lnTo>
                <a:lnTo>
                  <a:pt x="2206" y="3339"/>
                </a:lnTo>
                <a:lnTo>
                  <a:pt x="2212" y="3326"/>
                </a:lnTo>
                <a:lnTo>
                  <a:pt x="2223" y="3315"/>
                </a:lnTo>
                <a:lnTo>
                  <a:pt x="2237" y="3308"/>
                </a:lnTo>
                <a:lnTo>
                  <a:pt x="2252" y="3305"/>
                </a:lnTo>
                <a:lnTo>
                  <a:pt x="2526" y="3305"/>
                </a:lnTo>
                <a:lnTo>
                  <a:pt x="2530" y="3305"/>
                </a:lnTo>
                <a:lnTo>
                  <a:pt x="2533" y="3303"/>
                </a:lnTo>
                <a:lnTo>
                  <a:pt x="2536" y="3300"/>
                </a:lnTo>
                <a:lnTo>
                  <a:pt x="2538" y="3297"/>
                </a:lnTo>
                <a:lnTo>
                  <a:pt x="2538" y="3294"/>
                </a:lnTo>
                <a:lnTo>
                  <a:pt x="2538" y="2885"/>
                </a:lnTo>
                <a:lnTo>
                  <a:pt x="1668" y="2885"/>
                </a:lnTo>
                <a:lnTo>
                  <a:pt x="1668" y="3289"/>
                </a:lnTo>
                <a:lnTo>
                  <a:pt x="1668" y="3294"/>
                </a:lnTo>
                <a:lnTo>
                  <a:pt x="1670" y="3298"/>
                </a:lnTo>
                <a:lnTo>
                  <a:pt x="1672" y="3301"/>
                </a:lnTo>
                <a:lnTo>
                  <a:pt x="1676" y="3303"/>
                </a:lnTo>
                <a:lnTo>
                  <a:pt x="1679" y="3305"/>
                </a:lnTo>
                <a:lnTo>
                  <a:pt x="1683" y="3305"/>
                </a:lnTo>
                <a:lnTo>
                  <a:pt x="2020" y="3305"/>
                </a:lnTo>
                <a:lnTo>
                  <a:pt x="2036" y="3308"/>
                </a:lnTo>
                <a:lnTo>
                  <a:pt x="2049" y="3315"/>
                </a:lnTo>
                <a:lnTo>
                  <a:pt x="2060" y="3326"/>
                </a:lnTo>
                <a:lnTo>
                  <a:pt x="2068" y="3339"/>
                </a:lnTo>
                <a:lnTo>
                  <a:pt x="2070" y="3355"/>
                </a:lnTo>
                <a:lnTo>
                  <a:pt x="2068" y="3371"/>
                </a:lnTo>
                <a:lnTo>
                  <a:pt x="2060" y="3384"/>
                </a:lnTo>
                <a:lnTo>
                  <a:pt x="2049" y="3396"/>
                </a:lnTo>
                <a:lnTo>
                  <a:pt x="2036" y="3403"/>
                </a:lnTo>
                <a:lnTo>
                  <a:pt x="2020" y="3405"/>
                </a:lnTo>
                <a:lnTo>
                  <a:pt x="1683" y="3405"/>
                </a:lnTo>
                <a:lnTo>
                  <a:pt x="1660" y="3403"/>
                </a:lnTo>
                <a:lnTo>
                  <a:pt x="1638" y="3396"/>
                </a:lnTo>
                <a:lnTo>
                  <a:pt x="1618" y="3384"/>
                </a:lnTo>
                <a:lnTo>
                  <a:pt x="1598" y="3396"/>
                </a:lnTo>
                <a:lnTo>
                  <a:pt x="1576" y="3403"/>
                </a:lnTo>
                <a:lnTo>
                  <a:pt x="1552" y="3405"/>
                </a:lnTo>
                <a:lnTo>
                  <a:pt x="710" y="3405"/>
                </a:lnTo>
                <a:lnTo>
                  <a:pt x="684" y="3402"/>
                </a:lnTo>
                <a:lnTo>
                  <a:pt x="660" y="3394"/>
                </a:lnTo>
                <a:lnTo>
                  <a:pt x="640" y="3380"/>
                </a:lnTo>
                <a:lnTo>
                  <a:pt x="622" y="3363"/>
                </a:lnTo>
                <a:lnTo>
                  <a:pt x="609" y="3342"/>
                </a:lnTo>
                <a:lnTo>
                  <a:pt x="601" y="3318"/>
                </a:lnTo>
                <a:lnTo>
                  <a:pt x="597" y="3294"/>
                </a:lnTo>
                <a:lnTo>
                  <a:pt x="597" y="2580"/>
                </a:lnTo>
                <a:lnTo>
                  <a:pt x="601" y="2556"/>
                </a:lnTo>
                <a:lnTo>
                  <a:pt x="609" y="2534"/>
                </a:lnTo>
                <a:lnTo>
                  <a:pt x="621" y="2515"/>
                </a:lnTo>
                <a:lnTo>
                  <a:pt x="637" y="2498"/>
                </a:lnTo>
                <a:lnTo>
                  <a:pt x="656" y="2486"/>
                </a:lnTo>
                <a:lnTo>
                  <a:pt x="679" y="2478"/>
                </a:lnTo>
                <a:lnTo>
                  <a:pt x="703" y="2475"/>
                </a:lnTo>
                <a:lnTo>
                  <a:pt x="801" y="2475"/>
                </a:lnTo>
                <a:lnTo>
                  <a:pt x="792" y="2461"/>
                </a:lnTo>
                <a:lnTo>
                  <a:pt x="784" y="2447"/>
                </a:lnTo>
                <a:lnTo>
                  <a:pt x="775" y="2435"/>
                </a:lnTo>
                <a:lnTo>
                  <a:pt x="766" y="2424"/>
                </a:lnTo>
                <a:lnTo>
                  <a:pt x="758" y="2413"/>
                </a:lnTo>
                <a:lnTo>
                  <a:pt x="749" y="2403"/>
                </a:lnTo>
                <a:lnTo>
                  <a:pt x="740" y="2394"/>
                </a:lnTo>
                <a:lnTo>
                  <a:pt x="729" y="2384"/>
                </a:lnTo>
                <a:lnTo>
                  <a:pt x="717" y="2373"/>
                </a:lnTo>
                <a:lnTo>
                  <a:pt x="704" y="2363"/>
                </a:lnTo>
                <a:lnTo>
                  <a:pt x="688" y="2352"/>
                </a:lnTo>
                <a:lnTo>
                  <a:pt x="672" y="2339"/>
                </a:lnTo>
                <a:lnTo>
                  <a:pt x="652" y="2326"/>
                </a:lnTo>
                <a:lnTo>
                  <a:pt x="630" y="2311"/>
                </a:lnTo>
                <a:lnTo>
                  <a:pt x="606" y="2295"/>
                </a:lnTo>
                <a:lnTo>
                  <a:pt x="578" y="2276"/>
                </a:lnTo>
                <a:lnTo>
                  <a:pt x="547" y="2257"/>
                </a:lnTo>
                <a:lnTo>
                  <a:pt x="512" y="2234"/>
                </a:lnTo>
                <a:lnTo>
                  <a:pt x="473" y="2208"/>
                </a:lnTo>
                <a:lnTo>
                  <a:pt x="431" y="2180"/>
                </a:lnTo>
                <a:lnTo>
                  <a:pt x="383" y="2149"/>
                </a:lnTo>
                <a:lnTo>
                  <a:pt x="381" y="2148"/>
                </a:lnTo>
                <a:lnTo>
                  <a:pt x="367" y="2137"/>
                </a:lnTo>
                <a:lnTo>
                  <a:pt x="349" y="2122"/>
                </a:lnTo>
                <a:lnTo>
                  <a:pt x="330" y="2104"/>
                </a:lnTo>
                <a:lnTo>
                  <a:pt x="309" y="2083"/>
                </a:lnTo>
                <a:lnTo>
                  <a:pt x="288" y="2058"/>
                </a:lnTo>
                <a:lnTo>
                  <a:pt x="268" y="2031"/>
                </a:lnTo>
                <a:lnTo>
                  <a:pt x="247" y="1999"/>
                </a:lnTo>
                <a:lnTo>
                  <a:pt x="230" y="1965"/>
                </a:lnTo>
                <a:lnTo>
                  <a:pt x="214" y="1926"/>
                </a:lnTo>
                <a:lnTo>
                  <a:pt x="202" y="1884"/>
                </a:lnTo>
                <a:lnTo>
                  <a:pt x="193" y="1840"/>
                </a:lnTo>
                <a:lnTo>
                  <a:pt x="3" y="866"/>
                </a:lnTo>
                <a:lnTo>
                  <a:pt x="3" y="863"/>
                </a:lnTo>
                <a:lnTo>
                  <a:pt x="1" y="843"/>
                </a:lnTo>
                <a:lnTo>
                  <a:pt x="0" y="821"/>
                </a:lnTo>
                <a:lnTo>
                  <a:pt x="1" y="799"/>
                </a:lnTo>
                <a:lnTo>
                  <a:pt x="4" y="775"/>
                </a:lnTo>
                <a:lnTo>
                  <a:pt x="8" y="751"/>
                </a:lnTo>
                <a:lnTo>
                  <a:pt x="15" y="726"/>
                </a:lnTo>
                <a:lnTo>
                  <a:pt x="25" y="704"/>
                </a:lnTo>
                <a:lnTo>
                  <a:pt x="37" y="681"/>
                </a:lnTo>
                <a:lnTo>
                  <a:pt x="51" y="659"/>
                </a:lnTo>
                <a:lnTo>
                  <a:pt x="70" y="640"/>
                </a:lnTo>
                <a:lnTo>
                  <a:pt x="92" y="621"/>
                </a:lnTo>
                <a:lnTo>
                  <a:pt x="116" y="607"/>
                </a:lnTo>
                <a:lnTo>
                  <a:pt x="145" y="594"/>
                </a:lnTo>
                <a:lnTo>
                  <a:pt x="178" y="585"/>
                </a:lnTo>
                <a:lnTo>
                  <a:pt x="180" y="585"/>
                </a:lnTo>
                <a:lnTo>
                  <a:pt x="216" y="582"/>
                </a:lnTo>
                <a:lnTo>
                  <a:pt x="252" y="584"/>
                </a:lnTo>
                <a:lnTo>
                  <a:pt x="285" y="592"/>
                </a:lnTo>
                <a:lnTo>
                  <a:pt x="316" y="605"/>
                </a:lnTo>
                <a:lnTo>
                  <a:pt x="344" y="623"/>
                </a:lnTo>
                <a:lnTo>
                  <a:pt x="370" y="646"/>
                </a:lnTo>
                <a:lnTo>
                  <a:pt x="392" y="674"/>
                </a:lnTo>
                <a:lnTo>
                  <a:pt x="412" y="707"/>
                </a:lnTo>
                <a:lnTo>
                  <a:pt x="428" y="743"/>
                </a:lnTo>
                <a:lnTo>
                  <a:pt x="440" y="784"/>
                </a:lnTo>
                <a:lnTo>
                  <a:pt x="647" y="1406"/>
                </a:lnTo>
                <a:lnTo>
                  <a:pt x="668" y="1395"/>
                </a:lnTo>
                <a:lnTo>
                  <a:pt x="691" y="1387"/>
                </a:lnTo>
                <a:lnTo>
                  <a:pt x="716" y="1381"/>
                </a:lnTo>
                <a:lnTo>
                  <a:pt x="743" y="1377"/>
                </a:lnTo>
                <a:lnTo>
                  <a:pt x="771" y="1380"/>
                </a:lnTo>
                <a:lnTo>
                  <a:pt x="800" y="1385"/>
                </a:lnTo>
                <a:lnTo>
                  <a:pt x="831" y="1396"/>
                </a:lnTo>
                <a:lnTo>
                  <a:pt x="876" y="1371"/>
                </a:lnTo>
                <a:lnTo>
                  <a:pt x="922" y="1352"/>
                </a:lnTo>
                <a:lnTo>
                  <a:pt x="970" y="1338"/>
                </a:lnTo>
                <a:lnTo>
                  <a:pt x="1020" y="1329"/>
                </a:lnTo>
                <a:lnTo>
                  <a:pt x="1071" y="1326"/>
                </a:lnTo>
                <a:lnTo>
                  <a:pt x="1100" y="1327"/>
                </a:lnTo>
                <a:lnTo>
                  <a:pt x="1133" y="1285"/>
                </a:lnTo>
                <a:lnTo>
                  <a:pt x="1170" y="1245"/>
                </a:lnTo>
                <a:lnTo>
                  <a:pt x="1209" y="1210"/>
                </a:lnTo>
                <a:lnTo>
                  <a:pt x="1252" y="1178"/>
                </a:lnTo>
                <a:lnTo>
                  <a:pt x="1296" y="1150"/>
                </a:lnTo>
                <a:lnTo>
                  <a:pt x="1343" y="1127"/>
                </a:lnTo>
                <a:lnTo>
                  <a:pt x="1392" y="1106"/>
                </a:lnTo>
                <a:lnTo>
                  <a:pt x="1442" y="1091"/>
                </a:lnTo>
                <a:lnTo>
                  <a:pt x="1494" y="1080"/>
                </a:lnTo>
                <a:lnTo>
                  <a:pt x="1547" y="1073"/>
                </a:lnTo>
                <a:lnTo>
                  <a:pt x="1547" y="810"/>
                </a:lnTo>
                <a:lnTo>
                  <a:pt x="1322" y="810"/>
                </a:lnTo>
                <a:lnTo>
                  <a:pt x="1281" y="807"/>
                </a:lnTo>
                <a:lnTo>
                  <a:pt x="1240" y="799"/>
                </a:lnTo>
                <a:lnTo>
                  <a:pt x="1203" y="784"/>
                </a:lnTo>
                <a:lnTo>
                  <a:pt x="1168" y="765"/>
                </a:lnTo>
                <a:lnTo>
                  <a:pt x="1137" y="741"/>
                </a:lnTo>
                <a:lnTo>
                  <a:pt x="1110" y="713"/>
                </a:lnTo>
                <a:lnTo>
                  <a:pt x="1085" y="681"/>
                </a:lnTo>
                <a:lnTo>
                  <a:pt x="1066" y="647"/>
                </a:lnTo>
                <a:lnTo>
                  <a:pt x="1052" y="609"/>
                </a:lnTo>
                <a:lnTo>
                  <a:pt x="1043" y="569"/>
                </a:lnTo>
                <a:lnTo>
                  <a:pt x="1039" y="527"/>
                </a:lnTo>
                <a:lnTo>
                  <a:pt x="1039" y="317"/>
                </a:lnTo>
                <a:lnTo>
                  <a:pt x="1043" y="301"/>
                </a:lnTo>
                <a:lnTo>
                  <a:pt x="1049" y="288"/>
                </a:lnTo>
                <a:lnTo>
                  <a:pt x="1060" y="277"/>
                </a:lnTo>
                <a:lnTo>
                  <a:pt x="1073" y="269"/>
                </a:lnTo>
                <a:lnTo>
                  <a:pt x="1089" y="267"/>
                </a:lnTo>
                <a:lnTo>
                  <a:pt x="1364" y="267"/>
                </a:lnTo>
                <a:lnTo>
                  <a:pt x="1405" y="270"/>
                </a:lnTo>
                <a:lnTo>
                  <a:pt x="1444" y="279"/>
                </a:lnTo>
                <a:lnTo>
                  <a:pt x="1481" y="293"/>
                </a:lnTo>
                <a:lnTo>
                  <a:pt x="1516" y="312"/>
                </a:lnTo>
                <a:lnTo>
                  <a:pt x="1547" y="335"/>
                </a:lnTo>
                <a:lnTo>
                  <a:pt x="1547" y="228"/>
                </a:lnTo>
                <a:lnTo>
                  <a:pt x="1550" y="191"/>
                </a:lnTo>
                <a:lnTo>
                  <a:pt x="1559" y="156"/>
                </a:lnTo>
                <a:lnTo>
                  <a:pt x="1573" y="123"/>
                </a:lnTo>
                <a:lnTo>
                  <a:pt x="1592" y="94"/>
                </a:lnTo>
                <a:lnTo>
                  <a:pt x="1614" y="67"/>
                </a:lnTo>
                <a:lnTo>
                  <a:pt x="1641" y="44"/>
                </a:lnTo>
                <a:lnTo>
                  <a:pt x="1671" y="26"/>
                </a:lnTo>
                <a:lnTo>
                  <a:pt x="1703" y="11"/>
                </a:lnTo>
                <a:lnTo>
                  <a:pt x="1738" y="3"/>
                </a:lnTo>
                <a:lnTo>
                  <a:pt x="1775" y="0"/>
                </a:lnTo>
                <a:close/>
              </a:path>
            </a:pathLst>
          </a:custGeom>
          <a:solidFill>
            <a:schemeClr val="bg2"/>
          </a:solidFill>
          <a:ln w="0">
            <a:no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grpSp>
        <p:nvGrpSpPr>
          <p:cNvPr id="111" name="Group 110">
            <a:extLst>
              <a:ext uri="{FF2B5EF4-FFF2-40B4-BE49-F238E27FC236}">
                <a16:creationId xmlns:a16="http://schemas.microsoft.com/office/drawing/2014/main" id="{44DB707F-9228-CCFE-E6AD-7FF002777CF0}"/>
              </a:ext>
            </a:extLst>
          </p:cNvPr>
          <p:cNvGrpSpPr/>
          <p:nvPr/>
        </p:nvGrpSpPr>
        <p:grpSpPr>
          <a:xfrm>
            <a:off x="10190577" y="931994"/>
            <a:ext cx="589178" cy="586589"/>
            <a:chOff x="7331075" y="1516063"/>
            <a:chExt cx="361950" cy="360362"/>
          </a:xfrm>
          <a:solidFill>
            <a:schemeClr val="bg1"/>
          </a:solidFill>
          <a:effectLst>
            <a:outerShdw blurRad="50800" dist="38100" dir="5400000" algn="t" rotWithShape="0">
              <a:prstClr val="black">
                <a:alpha val="40000"/>
              </a:prstClr>
            </a:outerShdw>
          </a:effectLst>
        </p:grpSpPr>
        <p:sp>
          <p:nvSpPr>
            <p:cNvPr id="105" name="Freeform 51">
              <a:extLst>
                <a:ext uri="{FF2B5EF4-FFF2-40B4-BE49-F238E27FC236}">
                  <a16:creationId xmlns:a16="http://schemas.microsoft.com/office/drawing/2014/main" id="{182B9DD2-A51C-CD9A-7BD7-F19C4D7E8ED8}"/>
                </a:ext>
              </a:extLst>
            </p:cNvPr>
            <p:cNvSpPr>
              <a:spLocks/>
            </p:cNvSpPr>
            <p:nvPr/>
          </p:nvSpPr>
          <p:spPr bwMode="auto">
            <a:xfrm>
              <a:off x="7356475" y="1773238"/>
              <a:ext cx="28575" cy="28575"/>
            </a:xfrm>
            <a:custGeom>
              <a:avLst/>
              <a:gdLst>
                <a:gd name="T0" fmla="*/ 212 w 269"/>
                <a:gd name="T1" fmla="*/ 0 h 268"/>
                <a:gd name="T2" fmla="*/ 228 w 269"/>
                <a:gd name="T3" fmla="*/ 0 h 268"/>
                <a:gd name="T4" fmla="*/ 242 w 269"/>
                <a:gd name="T5" fmla="*/ 5 h 268"/>
                <a:gd name="T6" fmla="*/ 255 w 269"/>
                <a:gd name="T7" fmla="*/ 15 h 268"/>
                <a:gd name="T8" fmla="*/ 264 w 269"/>
                <a:gd name="T9" fmla="*/ 27 h 268"/>
                <a:gd name="T10" fmla="*/ 269 w 269"/>
                <a:gd name="T11" fmla="*/ 41 h 268"/>
                <a:gd name="T12" fmla="*/ 269 w 269"/>
                <a:gd name="T13" fmla="*/ 57 h 268"/>
                <a:gd name="T14" fmla="*/ 264 w 269"/>
                <a:gd name="T15" fmla="*/ 71 h 268"/>
                <a:gd name="T16" fmla="*/ 255 w 269"/>
                <a:gd name="T17" fmla="*/ 85 h 268"/>
                <a:gd name="T18" fmla="*/ 85 w 269"/>
                <a:gd name="T19" fmla="*/ 254 h 268"/>
                <a:gd name="T20" fmla="*/ 72 w 269"/>
                <a:gd name="T21" fmla="*/ 264 h 268"/>
                <a:gd name="T22" fmla="*/ 57 w 269"/>
                <a:gd name="T23" fmla="*/ 268 h 268"/>
                <a:gd name="T24" fmla="*/ 42 w 269"/>
                <a:gd name="T25" fmla="*/ 268 h 268"/>
                <a:gd name="T26" fmla="*/ 27 w 269"/>
                <a:gd name="T27" fmla="*/ 264 h 268"/>
                <a:gd name="T28" fmla="*/ 14 w 269"/>
                <a:gd name="T29" fmla="*/ 254 h 268"/>
                <a:gd name="T30" fmla="*/ 5 w 269"/>
                <a:gd name="T31" fmla="*/ 241 h 268"/>
                <a:gd name="T32" fmla="*/ 0 w 269"/>
                <a:gd name="T33" fmla="*/ 227 h 268"/>
                <a:gd name="T34" fmla="*/ 0 w 269"/>
                <a:gd name="T35" fmla="*/ 211 h 268"/>
                <a:gd name="T36" fmla="*/ 5 w 269"/>
                <a:gd name="T37" fmla="*/ 197 h 268"/>
                <a:gd name="T38" fmla="*/ 14 w 269"/>
                <a:gd name="T39" fmla="*/ 184 h 268"/>
                <a:gd name="T40" fmla="*/ 184 w 269"/>
                <a:gd name="T41" fmla="*/ 15 h 268"/>
                <a:gd name="T42" fmla="*/ 198 w 269"/>
                <a:gd name="T43" fmla="*/ 5 h 268"/>
                <a:gd name="T44" fmla="*/ 212 w 269"/>
                <a:gd name="T4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268">
                  <a:moveTo>
                    <a:pt x="212" y="0"/>
                  </a:moveTo>
                  <a:lnTo>
                    <a:pt x="228" y="0"/>
                  </a:lnTo>
                  <a:lnTo>
                    <a:pt x="242" y="5"/>
                  </a:lnTo>
                  <a:lnTo>
                    <a:pt x="255" y="15"/>
                  </a:lnTo>
                  <a:lnTo>
                    <a:pt x="264" y="27"/>
                  </a:lnTo>
                  <a:lnTo>
                    <a:pt x="269" y="41"/>
                  </a:lnTo>
                  <a:lnTo>
                    <a:pt x="269" y="57"/>
                  </a:lnTo>
                  <a:lnTo>
                    <a:pt x="264" y="71"/>
                  </a:lnTo>
                  <a:lnTo>
                    <a:pt x="255" y="85"/>
                  </a:lnTo>
                  <a:lnTo>
                    <a:pt x="85" y="254"/>
                  </a:lnTo>
                  <a:lnTo>
                    <a:pt x="72" y="264"/>
                  </a:lnTo>
                  <a:lnTo>
                    <a:pt x="57" y="268"/>
                  </a:lnTo>
                  <a:lnTo>
                    <a:pt x="42" y="268"/>
                  </a:lnTo>
                  <a:lnTo>
                    <a:pt x="27" y="264"/>
                  </a:lnTo>
                  <a:lnTo>
                    <a:pt x="14" y="254"/>
                  </a:lnTo>
                  <a:lnTo>
                    <a:pt x="5" y="241"/>
                  </a:lnTo>
                  <a:lnTo>
                    <a:pt x="0" y="227"/>
                  </a:lnTo>
                  <a:lnTo>
                    <a:pt x="0" y="211"/>
                  </a:lnTo>
                  <a:lnTo>
                    <a:pt x="5" y="197"/>
                  </a:lnTo>
                  <a:lnTo>
                    <a:pt x="14" y="184"/>
                  </a:lnTo>
                  <a:lnTo>
                    <a:pt x="184" y="15"/>
                  </a:lnTo>
                  <a:lnTo>
                    <a:pt x="198" y="5"/>
                  </a:lnTo>
                  <a:lnTo>
                    <a:pt x="21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06" name="Freeform 52">
              <a:extLst>
                <a:ext uri="{FF2B5EF4-FFF2-40B4-BE49-F238E27FC236}">
                  <a16:creationId xmlns:a16="http://schemas.microsoft.com/office/drawing/2014/main" id="{04387E13-1BD0-349C-8514-DAEA7B23589A}"/>
                </a:ext>
              </a:extLst>
            </p:cNvPr>
            <p:cNvSpPr>
              <a:spLocks/>
            </p:cNvSpPr>
            <p:nvPr/>
          </p:nvSpPr>
          <p:spPr bwMode="auto">
            <a:xfrm>
              <a:off x="7373938" y="1790700"/>
              <a:ext cx="28575" cy="28575"/>
            </a:xfrm>
            <a:custGeom>
              <a:avLst/>
              <a:gdLst>
                <a:gd name="T0" fmla="*/ 212 w 269"/>
                <a:gd name="T1" fmla="*/ 0 h 267"/>
                <a:gd name="T2" fmla="*/ 227 w 269"/>
                <a:gd name="T3" fmla="*/ 0 h 267"/>
                <a:gd name="T4" fmla="*/ 242 w 269"/>
                <a:gd name="T5" fmla="*/ 4 h 267"/>
                <a:gd name="T6" fmla="*/ 255 w 269"/>
                <a:gd name="T7" fmla="*/ 13 h 267"/>
                <a:gd name="T8" fmla="*/ 265 w 269"/>
                <a:gd name="T9" fmla="*/ 26 h 267"/>
                <a:gd name="T10" fmla="*/ 269 w 269"/>
                <a:gd name="T11" fmla="*/ 41 h 267"/>
                <a:gd name="T12" fmla="*/ 269 w 269"/>
                <a:gd name="T13" fmla="*/ 56 h 267"/>
                <a:gd name="T14" fmla="*/ 265 w 269"/>
                <a:gd name="T15" fmla="*/ 71 h 267"/>
                <a:gd name="T16" fmla="*/ 255 w 269"/>
                <a:gd name="T17" fmla="*/ 83 h 267"/>
                <a:gd name="T18" fmla="*/ 85 w 269"/>
                <a:gd name="T19" fmla="*/ 253 h 267"/>
                <a:gd name="T20" fmla="*/ 72 w 269"/>
                <a:gd name="T21" fmla="*/ 262 h 267"/>
                <a:gd name="T22" fmla="*/ 57 w 269"/>
                <a:gd name="T23" fmla="*/ 267 h 267"/>
                <a:gd name="T24" fmla="*/ 42 w 269"/>
                <a:gd name="T25" fmla="*/ 267 h 267"/>
                <a:gd name="T26" fmla="*/ 27 w 269"/>
                <a:gd name="T27" fmla="*/ 262 h 267"/>
                <a:gd name="T28" fmla="*/ 15 w 269"/>
                <a:gd name="T29" fmla="*/ 253 h 267"/>
                <a:gd name="T30" fmla="*/ 6 w 269"/>
                <a:gd name="T31" fmla="*/ 240 h 267"/>
                <a:gd name="T32" fmla="*/ 0 w 269"/>
                <a:gd name="T33" fmla="*/ 226 h 267"/>
                <a:gd name="T34" fmla="*/ 0 w 269"/>
                <a:gd name="T35" fmla="*/ 210 h 267"/>
                <a:gd name="T36" fmla="*/ 6 w 269"/>
                <a:gd name="T37" fmla="*/ 196 h 267"/>
                <a:gd name="T38" fmla="*/ 15 w 269"/>
                <a:gd name="T39" fmla="*/ 183 h 267"/>
                <a:gd name="T40" fmla="*/ 185 w 269"/>
                <a:gd name="T41" fmla="*/ 13 h 267"/>
                <a:gd name="T42" fmla="*/ 197 w 269"/>
                <a:gd name="T43" fmla="*/ 4 h 267"/>
                <a:gd name="T44" fmla="*/ 212 w 269"/>
                <a:gd name="T4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267">
                  <a:moveTo>
                    <a:pt x="212" y="0"/>
                  </a:moveTo>
                  <a:lnTo>
                    <a:pt x="227" y="0"/>
                  </a:lnTo>
                  <a:lnTo>
                    <a:pt x="242" y="4"/>
                  </a:lnTo>
                  <a:lnTo>
                    <a:pt x="255" y="13"/>
                  </a:lnTo>
                  <a:lnTo>
                    <a:pt x="265" y="26"/>
                  </a:lnTo>
                  <a:lnTo>
                    <a:pt x="269" y="41"/>
                  </a:lnTo>
                  <a:lnTo>
                    <a:pt x="269" y="56"/>
                  </a:lnTo>
                  <a:lnTo>
                    <a:pt x="265" y="71"/>
                  </a:lnTo>
                  <a:lnTo>
                    <a:pt x="255" y="83"/>
                  </a:lnTo>
                  <a:lnTo>
                    <a:pt x="85" y="253"/>
                  </a:lnTo>
                  <a:lnTo>
                    <a:pt x="72" y="262"/>
                  </a:lnTo>
                  <a:lnTo>
                    <a:pt x="57" y="267"/>
                  </a:lnTo>
                  <a:lnTo>
                    <a:pt x="42" y="267"/>
                  </a:lnTo>
                  <a:lnTo>
                    <a:pt x="27" y="262"/>
                  </a:lnTo>
                  <a:lnTo>
                    <a:pt x="15" y="253"/>
                  </a:lnTo>
                  <a:lnTo>
                    <a:pt x="6" y="240"/>
                  </a:lnTo>
                  <a:lnTo>
                    <a:pt x="0" y="226"/>
                  </a:lnTo>
                  <a:lnTo>
                    <a:pt x="0" y="210"/>
                  </a:lnTo>
                  <a:lnTo>
                    <a:pt x="6" y="196"/>
                  </a:lnTo>
                  <a:lnTo>
                    <a:pt x="15" y="183"/>
                  </a:lnTo>
                  <a:lnTo>
                    <a:pt x="185" y="13"/>
                  </a:lnTo>
                  <a:lnTo>
                    <a:pt x="197" y="4"/>
                  </a:lnTo>
                  <a:lnTo>
                    <a:pt x="21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07" name="Freeform 53">
              <a:extLst>
                <a:ext uri="{FF2B5EF4-FFF2-40B4-BE49-F238E27FC236}">
                  <a16:creationId xmlns:a16="http://schemas.microsoft.com/office/drawing/2014/main" id="{3123C84E-1C45-B353-DA78-B603EB195D69}"/>
                </a:ext>
              </a:extLst>
            </p:cNvPr>
            <p:cNvSpPr>
              <a:spLocks/>
            </p:cNvSpPr>
            <p:nvPr/>
          </p:nvSpPr>
          <p:spPr bwMode="auto">
            <a:xfrm>
              <a:off x="7410450" y="1825625"/>
              <a:ext cx="28575" cy="28575"/>
            </a:xfrm>
            <a:custGeom>
              <a:avLst/>
              <a:gdLst>
                <a:gd name="T0" fmla="*/ 211 w 270"/>
                <a:gd name="T1" fmla="*/ 0 h 268"/>
                <a:gd name="T2" fmla="*/ 227 w 270"/>
                <a:gd name="T3" fmla="*/ 0 h 268"/>
                <a:gd name="T4" fmla="*/ 242 w 270"/>
                <a:gd name="T5" fmla="*/ 5 h 268"/>
                <a:gd name="T6" fmla="*/ 255 w 270"/>
                <a:gd name="T7" fmla="*/ 14 h 268"/>
                <a:gd name="T8" fmla="*/ 264 w 270"/>
                <a:gd name="T9" fmla="*/ 27 h 268"/>
                <a:gd name="T10" fmla="*/ 270 w 270"/>
                <a:gd name="T11" fmla="*/ 42 h 268"/>
                <a:gd name="T12" fmla="*/ 270 w 270"/>
                <a:gd name="T13" fmla="*/ 57 h 268"/>
                <a:gd name="T14" fmla="*/ 264 w 270"/>
                <a:gd name="T15" fmla="*/ 72 h 268"/>
                <a:gd name="T16" fmla="*/ 255 w 270"/>
                <a:gd name="T17" fmla="*/ 85 h 268"/>
                <a:gd name="T18" fmla="*/ 85 w 270"/>
                <a:gd name="T19" fmla="*/ 255 h 268"/>
                <a:gd name="T20" fmla="*/ 72 w 270"/>
                <a:gd name="T21" fmla="*/ 264 h 268"/>
                <a:gd name="T22" fmla="*/ 57 w 270"/>
                <a:gd name="T23" fmla="*/ 268 h 268"/>
                <a:gd name="T24" fmla="*/ 42 w 270"/>
                <a:gd name="T25" fmla="*/ 268 h 268"/>
                <a:gd name="T26" fmla="*/ 27 w 270"/>
                <a:gd name="T27" fmla="*/ 264 h 268"/>
                <a:gd name="T28" fmla="*/ 15 w 270"/>
                <a:gd name="T29" fmla="*/ 255 h 268"/>
                <a:gd name="T30" fmla="*/ 5 w 270"/>
                <a:gd name="T31" fmla="*/ 241 h 268"/>
                <a:gd name="T32" fmla="*/ 0 w 270"/>
                <a:gd name="T33" fmla="*/ 227 h 268"/>
                <a:gd name="T34" fmla="*/ 0 w 270"/>
                <a:gd name="T35" fmla="*/ 211 h 268"/>
                <a:gd name="T36" fmla="*/ 5 w 270"/>
                <a:gd name="T37" fmla="*/ 197 h 268"/>
                <a:gd name="T38" fmla="*/ 15 w 270"/>
                <a:gd name="T39" fmla="*/ 183 h 268"/>
                <a:gd name="T40" fmla="*/ 185 w 270"/>
                <a:gd name="T41" fmla="*/ 14 h 268"/>
                <a:gd name="T42" fmla="*/ 197 w 270"/>
                <a:gd name="T43" fmla="*/ 5 h 268"/>
                <a:gd name="T44" fmla="*/ 211 w 270"/>
                <a:gd name="T4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268">
                  <a:moveTo>
                    <a:pt x="211" y="0"/>
                  </a:moveTo>
                  <a:lnTo>
                    <a:pt x="227" y="0"/>
                  </a:lnTo>
                  <a:lnTo>
                    <a:pt x="242" y="5"/>
                  </a:lnTo>
                  <a:lnTo>
                    <a:pt x="255" y="14"/>
                  </a:lnTo>
                  <a:lnTo>
                    <a:pt x="264" y="27"/>
                  </a:lnTo>
                  <a:lnTo>
                    <a:pt x="270" y="42"/>
                  </a:lnTo>
                  <a:lnTo>
                    <a:pt x="270" y="57"/>
                  </a:lnTo>
                  <a:lnTo>
                    <a:pt x="264" y="72"/>
                  </a:lnTo>
                  <a:lnTo>
                    <a:pt x="255" y="85"/>
                  </a:lnTo>
                  <a:lnTo>
                    <a:pt x="85" y="255"/>
                  </a:lnTo>
                  <a:lnTo>
                    <a:pt x="72" y="264"/>
                  </a:lnTo>
                  <a:lnTo>
                    <a:pt x="57" y="268"/>
                  </a:lnTo>
                  <a:lnTo>
                    <a:pt x="42" y="268"/>
                  </a:lnTo>
                  <a:lnTo>
                    <a:pt x="27" y="264"/>
                  </a:lnTo>
                  <a:lnTo>
                    <a:pt x="15" y="255"/>
                  </a:lnTo>
                  <a:lnTo>
                    <a:pt x="5" y="241"/>
                  </a:lnTo>
                  <a:lnTo>
                    <a:pt x="0" y="227"/>
                  </a:lnTo>
                  <a:lnTo>
                    <a:pt x="0" y="211"/>
                  </a:lnTo>
                  <a:lnTo>
                    <a:pt x="5" y="197"/>
                  </a:lnTo>
                  <a:lnTo>
                    <a:pt x="15" y="183"/>
                  </a:lnTo>
                  <a:lnTo>
                    <a:pt x="185" y="14"/>
                  </a:lnTo>
                  <a:lnTo>
                    <a:pt x="197" y="5"/>
                  </a:lnTo>
                  <a:lnTo>
                    <a:pt x="21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08" name="Freeform 54">
              <a:extLst>
                <a:ext uri="{FF2B5EF4-FFF2-40B4-BE49-F238E27FC236}">
                  <a16:creationId xmlns:a16="http://schemas.microsoft.com/office/drawing/2014/main" id="{F800D302-58C9-07AA-BC1D-F75009A234FF}"/>
                </a:ext>
              </a:extLst>
            </p:cNvPr>
            <p:cNvSpPr>
              <a:spLocks/>
            </p:cNvSpPr>
            <p:nvPr/>
          </p:nvSpPr>
          <p:spPr bwMode="auto">
            <a:xfrm>
              <a:off x="7392988" y="1808163"/>
              <a:ext cx="26988" cy="28575"/>
            </a:xfrm>
            <a:custGeom>
              <a:avLst/>
              <a:gdLst>
                <a:gd name="T0" fmla="*/ 212 w 269"/>
                <a:gd name="T1" fmla="*/ 0 h 269"/>
                <a:gd name="T2" fmla="*/ 227 w 269"/>
                <a:gd name="T3" fmla="*/ 0 h 269"/>
                <a:gd name="T4" fmla="*/ 242 w 269"/>
                <a:gd name="T5" fmla="*/ 5 h 269"/>
                <a:gd name="T6" fmla="*/ 254 w 269"/>
                <a:gd name="T7" fmla="*/ 14 h 269"/>
                <a:gd name="T8" fmla="*/ 264 w 269"/>
                <a:gd name="T9" fmla="*/ 27 h 269"/>
                <a:gd name="T10" fmla="*/ 269 w 269"/>
                <a:gd name="T11" fmla="*/ 41 h 269"/>
                <a:gd name="T12" fmla="*/ 269 w 269"/>
                <a:gd name="T13" fmla="*/ 57 h 269"/>
                <a:gd name="T14" fmla="*/ 264 w 269"/>
                <a:gd name="T15" fmla="*/ 71 h 269"/>
                <a:gd name="T16" fmla="*/ 254 w 269"/>
                <a:gd name="T17" fmla="*/ 85 h 269"/>
                <a:gd name="T18" fmla="*/ 84 w 269"/>
                <a:gd name="T19" fmla="*/ 254 h 269"/>
                <a:gd name="T20" fmla="*/ 72 w 269"/>
                <a:gd name="T21" fmla="*/ 264 h 269"/>
                <a:gd name="T22" fmla="*/ 57 w 269"/>
                <a:gd name="T23" fmla="*/ 269 h 269"/>
                <a:gd name="T24" fmla="*/ 42 w 269"/>
                <a:gd name="T25" fmla="*/ 269 h 269"/>
                <a:gd name="T26" fmla="*/ 27 w 269"/>
                <a:gd name="T27" fmla="*/ 264 h 269"/>
                <a:gd name="T28" fmla="*/ 14 w 269"/>
                <a:gd name="T29" fmla="*/ 254 h 269"/>
                <a:gd name="T30" fmla="*/ 4 w 269"/>
                <a:gd name="T31" fmla="*/ 241 h 269"/>
                <a:gd name="T32" fmla="*/ 0 w 269"/>
                <a:gd name="T33" fmla="*/ 226 h 269"/>
                <a:gd name="T34" fmla="*/ 0 w 269"/>
                <a:gd name="T35" fmla="*/ 212 h 269"/>
                <a:gd name="T36" fmla="*/ 4 w 269"/>
                <a:gd name="T37" fmla="*/ 196 h 269"/>
                <a:gd name="T38" fmla="*/ 14 w 269"/>
                <a:gd name="T39" fmla="*/ 184 h 269"/>
                <a:gd name="T40" fmla="*/ 184 w 269"/>
                <a:gd name="T41" fmla="*/ 14 h 269"/>
                <a:gd name="T42" fmla="*/ 197 w 269"/>
                <a:gd name="T43" fmla="*/ 5 h 269"/>
                <a:gd name="T44" fmla="*/ 212 w 269"/>
                <a:gd name="T4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269">
                  <a:moveTo>
                    <a:pt x="212" y="0"/>
                  </a:moveTo>
                  <a:lnTo>
                    <a:pt x="227" y="0"/>
                  </a:lnTo>
                  <a:lnTo>
                    <a:pt x="242" y="5"/>
                  </a:lnTo>
                  <a:lnTo>
                    <a:pt x="254" y="14"/>
                  </a:lnTo>
                  <a:lnTo>
                    <a:pt x="264" y="27"/>
                  </a:lnTo>
                  <a:lnTo>
                    <a:pt x="269" y="41"/>
                  </a:lnTo>
                  <a:lnTo>
                    <a:pt x="269" y="57"/>
                  </a:lnTo>
                  <a:lnTo>
                    <a:pt x="264" y="71"/>
                  </a:lnTo>
                  <a:lnTo>
                    <a:pt x="254" y="85"/>
                  </a:lnTo>
                  <a:lnTo>
                    <a:pt x="84" y="254"/>
                  </a:lnTo>
                  <a:lnTo>
                    <a:pt x="72" y="264"/>
                  </a:lnTo>
                  <a:lnTo>
                    <a:pt x="57" y="269"/>
                  </a:lnTo>
                  <a:lnTo>
                    <a:pt x="42" y="269"/>
                  </a:lnTo>
                  <a:lnTo>
                    <a:pt x="27" y="264"/>
                  </a:lnTo>
                  <a:lnTo>
                    <a:pt x="14" y="254"/>
                  </a:lnTo>
                  <a:lnTo>
                    <a:pt x="4" y="241"/>
                  </a:lnTo>
                  <a:lnTo>
                    <a:pt x="0" y="226"/>
                  </a:lnTo>
                  <a:lnTo>
                    <a:pt x="0" y="212"/>
                  </a:lnTo>
                  <a:lnTo>
                    <a:pt x="4" y="196"/>
                  </a:lnTo>
                  <a:lnTo>
                    <a:pt x="14" y="184"/>
                  </a:lnTo>
                  <a:lnTo>
                    <a:pt x="184" y="14"/>
                  </a:lnTo>
                  <a:lnTo>
                    <a:pt x="197" y="5"/>
                  </a:lnTo>
                  <a:lnTo>
                    <a:pt x="21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09" name="Freeform 55">
              <a:extLst>
                <a:ext uri="{FF2B5EF4-FFF2-40B4-BE49-F238E27FC236}">
                  <a16:creationId xmlns:a16="http://schemas.microsoft.com/office/drawing/2014/main" id="{E5D6B3BC-DFAD-7536-DFC4-352290FBC628}"/>
                </a:ext>
              </a:extLst>
            </p:cNvPr>
            <p:cNvSpPr>
              <a:spLocks noEditPoints="1"/>
            </p:cNvSpPr>
            <p:nvPr/>
          </p:nvSpPr>
          <p:spPr bwMode="auto">
            <a:xfrm>
              <a:off x="7331075" y="1516063"/>
              <a:ext cx="361950" cy="360362"/>
            </a:xfrm>
            <a:custGeom>
              <a:avLst/>
              <a:gdLst>
                <a:gd name="T0" fmla="*/ 1103 w 3414"/>
                <a:gd name="T1" fmla="*/ 2761 h 3406"/>
                <a:gd name="T2" fmla="*/ 1179 w 3414"/>
                <a:gd name="T3" fmla="*/ 2427 h 3406"/>
                <a:gd name="T4" fmla="*/ 1317 w 3414"/>
                <a:gd name="T5" fmla="*/ 2565 h 3406"/>
                <a:gd name="T6" fmla="*/ 1442 w 3414"/>
                <a:gd name="T7" fmla="*/ 2688 h 3406"/>
                <a:gd name="T8" fmla="*/ 654 w 3414"/>
                <a:gd name="T9" fmla="*/ 2289 h 3406"/>
                <a:gd name="T10" fmla="*/ 917 w 3414"/>
                <a:gd name="T11" fmla="*/ 2307 h 3406"/>
                <a:gd name="T12" fmla="*/ 820 w 3414"/>
                <a:gd name="T13" fmla="*/ 1861 h 3406"/>
                <a:gd name="T14" fmla="*/ 833 w 3414"/>
                <a:gd name="T15" fmla="*/ 2081 h 3406"/>
                <a:gd name="T16" fmla="*/ 820 w 3414"/>
                <a:gd name="T17" fmla="*/ 1861 h 3406"/>
                <a:gd name="T18" fmla="*/ 1799 w 3414"/>
                <a:gd name="T19" fmla="*/ 1569 h 3406"/>
                <a:gd name="T20" fmla="*/ 1557 w 3414"/>
                <a:gd name="T21" fmla="*/ 1811 h 3406"/>
                <a:gd name="T22" fmla="*/ 1170 w 3414"/>
                <a:gd name="T23" fmla="*/ 2196 h 3406"/>
                <a:gd name="T24" fmla="*/ 913 w 3414"/>
                <a:gd name="T25" fmla="*/ 2454 h 3406"/>
                <a:gd name="T26" fmla="*/ 870 w 3414"/>
                <a:gd name="T27" fmla="*/ 2538 h 3406"/>
                <a:gd name="T28" fmla="*/ 996 w 3414"/>
                <a:gd name="T29" fmla="*/ 2455 h 3406"/>
                <a:gd name="T30" fmla="*/ 1173 w 3414"/>
                <a:gd name="T31" fmla="*/ 2278 h 3406"/>
                <a:gd name="T32" fmla="*/ 1917 w 3414"/>
                <a:gd name="T33" fmla="*/ 1523 h 3406"/>
                <a:gd name="T34" fmla="*/ 1026 w 3414"/>
                <a:gd name="T35" fmla="*/ 1173 h 3406"/>
                <a:gd name="T36" fmla="*/ 324 w 3414"/>
                <a:gd name="T37" fmla="*/ 1474 h 3406"/>
                <a:gd name="T38" fmla="*/ 800 w 3414"/>
                <a:gd name="T39" fmla="*/ 1739 h 3406"/>
                <a:gd name="T40" fmla="*/ 2213 w 3414"/>
                <a:gd name="T41" fmla="*/ 471 h 3406"/>
                <a:gd name="T42" fmla="*/ 1947 w 3414"/>
                <a:gd name="T43" fmla="*/ 736 h 3406"/>
                <a:gd name="T44" fmla="*/ 1583 w 3414"/>
                <a:gd name="T45" fmla="*/ 1100 h 3406"/>
                <a:gd name="T46" fmla="*/ 1179 w 3414"/>
                <a:gd name="T47" fmla="*/ 1502 h 3406"/>
                <a:gd name="T48" fmla="*/ 937 w 3414"/>
                <a:gd name="T49" fmla="*/ 1744 h 3406"/>
                <a:gd name="T50" fmla="*/ 1840 w 3414"/>
                <a:gd name="T51" fmla="*/ 1401 h 3406"/>
                <a:gd name="T52" fmla="*/ 2008 w 3414"/>
                <a:gd name="T53" fmla="*/ 1476 h 3406"/>
                <a:gd name="T54" fmla="*/ 1619 w 3414"/>
                <a:gd name="T55" fmla="*/ 2518 h 3406"/>
                <a:gd name="T56" fmla="*/ 1767 w 3414"/>
                <a:gd name="T57" fmla="*/ 2370 h 3406"/>
                <a:gd name="T58" fmla="*/ 2079 w 3414"/>
                <a:gd name="T59" fmla="*/ 2059 h 3406"/>
                <a:gd name="T60" fmla="*/ 2454 w 3414"/>
                <a:gd name="T61" fmla="*/ 1684 h 3406"/>
                <a:gd name="T62" fmla="*/ 2792 w 3414"/>
                <a:gd name="T63" fmla="*/ 1347 h 3406"/>
                <a:gd name="T64" fmla="*/ 2994 w 3414"/>
                <a:gd name="T65" fmla="*/ 1146 h 3406"/>
                <a:gd name="T66" fmla="*/ 3313 w 3414"/>
                <a:gd name="T67" fmla="*/ 0 h 3406"/>
                <a:gd name="T68" fmla="*/ 3410 w 3414"/>
                <a:gd name="T69" fmla="*/ 124 h 3406"/>
                <a:gd name="T70" fmla="*/ 2382 w 3414"/>
                <a:gd name="T71" fmla="*/ 2011 h 3406"/>
                <a:gd name="T72" fmla="*/ 2352 w 3414"/>
                <a:gd name="T73" fmla="*/ 2316 h 3406"/>
                <a:gd name="T74" fmla="*/ 2297 w 3414"/>
                <a:gd name="T75" fmla="*/ 2491 h 3406"/>
                <a:gd name="T76" fmla="*/ 2234 w 3414"/>
                <a:gd name="T77" fmla="*/ 2404 h 3406"/>
                <a:gd name="T78" fmla="*/ 2269 w 3414"/>
                <a:gd name="T79" fmla="*/ 2152 h 3406"/>
                <a:gd name="T80" fmla="*/ 1743 w 3414"/>
                <a:gd name="T81" fmla="*/ 3306 h 3406"/>
                <a:gd name="T82" fmla="*/ 2125 w 3414"/>
                <a:gd name="T83" fmla="*/ 2750 h 3406"/>
                <a:gd name="T84" fmla="*/ 2249 w 3414"/>
                <a:gd name="T85" fmla="*/ 2650 h 3406"/>
                <a:gd name="T86" fmla="*/ 2017 w 3414"/>
                <a:gd name="T87" fmla="*/ 3141 h 3406"/>
                <a:gd name="T88" fmla="*/ 1723 w 3414"/>
                <a:gd name="T89" fmla="*/ 3404 h 3406"/>
                <a:gd name="T90" fmla="*/ 1518 w 3414"/>
                <a:gd name="T91" fmla="*/ 2759 h 3406"/>
                <a:gd name="T92" fmla="*/ 1313 w 3414"/>
                <a:gd name="T93" fmla="*/ 2702 h 3406"/>
                <a:gd name="T94" fmla="*/ 1034 w 3414"/>
                <a:gd name="T95" fmla="*/ 2840 h 3406"/>
                <a:gd name="T96" fmla="*/ 882 w 3414"/>
                <a:gd name="T97" fmla="*/ 2693 h 3406"/>
                <a:gd name="T98" fmla="*/ 665 w 3414"/>
                <a:gd name="T99" fmla="*/ 2475 h 3406"/>
                <a:gd name="T100" fmla="*/ 549 w 3414"/>
                <a:gd name="T101" fmla="*/ 2330 h 3406"/>
                <a:gd name="T102" fmla="*/ 631 w 3414"/>
                <a:gd name="T103" fmla="*/ 2017 h 3406"/>
                <a:gd name="T104" fmla="*/ 101 w 3414"/>
                <a:gd name="T105" fmla="*/ 1778 h 3406"/>
                <a:gd name="T106" fmla="*/ 1 w 3414"/>
                <a:gd name="T107" fmla="*/ 1652 h 3406"/>
                <a:gd name="T108" fmla="*/ 437 w 3414"/>
                <a:gd name="T109" fmla="*/ 1284 h 3406"/>
                <a:gd name="T110" fmla="*/ 1209 w 3414"/>
                <a:gd name="T111" fmla="*/ 1046 h 3406"/>
                <a:gd name="T112" fmla="*/ 2410 w 3414"/>
                <a:gd name="T113" fmla="*/ 261 h 3406"/>
                <a:gd name="T114" fmla="*/ 2886 w 3414"/>
                <a:gd name="T115" fmla="*/ 122 h 3406"/>
                <a:gd name="T116" fmla="*/ 3288 w 3414"/>
                <a:gd name="T117" fmla="*/ 4 h 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14" h="3406">
                  <a:moveTo>
                    <a:pt x="1102" y="2490"/>
                  </a:moveTo>
                  <a:lnTo>
                    <a:pt x="980" y="2611"/>
                  </a:lnTo>
                  <a:lnTo>
                    <a:pt x="970" y="2620"/>
                  </a:lnTo>
                  <a:lnTo>
                    <a:pt x="960" y="2627"/>
                  </a:lnTo>
                  <a:lnTo>
                    <a:pt x="1085" y="2754"/>
                  </a:lnTo>
                  <a:lnTo>
                    <a:pt x="1091" y="2759"/>
                  </a:lnTo>
                  <a:lnTo>
                    <a:pt x="1098" y="2760"/>
                  </a:lnTo>
                  <a:lnTo>
                    <a:pt x="1103" y="2761"/>
                  </a:lnTo>
                  <a:lnTo>
                    <a:pt x="1107" y="2760"/>
                  </a:lnTo>
                  <a:lnTo>
                    <a:pt x="1113" y="2759"/>
                  </a:lnTo>
                  <a:lnTo>
                    <a:pt x="1119" y="2754"/>
                  </a:lnTo>
                  <a:lnTo>
                    <a:pt x="1243" y="2630"/>
                  </a:lnTo>
                  <a:lnTo>
                    <a:pt x="1102" y="2490"/>
                  </a:lnTo>
                  <a:close/>
                  <a:moveTo>
                    <a:pt x="1276" y="2316"/>
                  </a:moveTo>
                  <a:lnTo>
                    <a:pt x="1172" y="2420"/>
                  </a:lnTo>
                  <a:lnTo>
                    <a:pt x="1179" y="2427"/>
                  </a:lnTo>
                  <a:lnTo>
                    <a:pt x="1190" y="2437"/>
                  </a:lnTo>
                  <a:lnTo>
                    <a:pt x="1203" y="2451"/>
                  </a:lnTo>
                  <a:lnTo>
                    <a:pt x="1219" y="2466"/>
                  </a:lnTo>
                  <a:lnTo>
                    <a:pt x="1236" y="2484"/>
                  </a:lnTo>
                  <a:lnTo>
                    <a:pt x="1255" y="2503"/>
                  </a:lnTo>
                  <a:lnTo>
                    <a:pt x="1276" y="2523"/>
                  </a:lnTo>
                  <a:lnTo>
                    <a:pt x="1296" y="2544"/>
                  </a:lnTo>
                  <a:lnTo>
                    <a:pt x="1317" y="2565"/>
                  </a:lnTo>
                  <a:lnTo>
                    <a:pt x="1338" y="2586"/>
                  </a:lnTo>
                  <a:lnTo>
                    <a:pt x="1359" y="2606"/>
                  </a:lnTo>
                  <a:lnTo>
                    <a:pt x="1377" y="2625"/>
                  </a:lnTo>
                  <a:lnTo>
                    <a:pt x="1395" y="2642"/>
                  </a:lnTo>
                  <a:lnTo>
                    <a:pt x="1410" y="2657"/>
                  </a:lnTo>
                  <a:lnTo>
                    <a:pt x="1424" y="2671"/>
                  </a:lnTo>
                  <a:lnTo>
                    <a:pt x="1434" y="2681"/>
                  </a:lnTo>
                  <a:lnTo>
                    <a:pt x="1442" y="2688"/>
                  </a:lnTo>
                  <a:lnTo>
                    <a:pt x="1443" y="2689"/>
                  </a:lnTo>
                  <a:lnTo>
                    <a:pt x="1445" y="2689"/>
                  </a:lnTo>
                  <a:lnTo>
                    <a:pt x="1447" y="2688"/>
                  </a:lnTo>
                  <a:lnTo>
                    <a:pt x="1448" y="2688"/>
                  </a:lnTo>
                  <a:lnTo>
                    <a:pt x="1547" y="2588"/>
                  </a:lnTo>
                  <a:lnTo>
                    <a:pt x="1276" y="2316"/>
                  </a:lnTo>
                  <a:close/>
                  <a:moveTo>
                    <a:pt x="776" y="2166"/>
                  </a:moveTo>
                  <a:lnTo>
                    <a:pt x="654" y="2289"/>
                  </a:lnTo>
                  <a:lnTo>
                    <a:pt x="649" y="2298"/>
                  </a:lnTo>
                  <a:lnTo>
                    <a:pt x="647" y="2306"/>
                  </a:lnTo>
                  <a:lnTo>
                    <a:pt x="649" y="2315"/>
                  </a:lnTo>
                  <a:lnTo>
                    <a:pt x="654" y="2322"/>
                  </a:lnTo>
                  <a:lnTo>
                    <a:pt x="779" y="2449"/>
                  </a:lnTo>
                  <a:lnTo>
                    <a:pt x="788" y="2438"/>
                  </a:lnTo>
                  <a:lnTo>
                    <a:pt x="796" y="2428"/>
                  </a:lnTo>
                  <a:lnTo>
                    <a:pt x="917" y="2307"/>
                  </a:lnTo>
                  <a:lnTo>
                    <a:pt x="899" y="2288"/>
                  </a:lnTo>
                  <a:lnTo>
                    <a:pt x="881" y="2271"/>
                  </a:lnTo>
                  <a:lnTo>
                    <a:pt x="863" y="2252"/>
                  </a:lnTo>
                  <a:lnTo>
                    <a:pt x="845" y="2234"/>
                  </a:lnTo>
                  <a:lnTo>
                    <a:pt x="824" y="2214"/>
                  </a:lnTo>
                  <a:lnTo>
                    <a:pt x="802" y="2192"/>
                  </a:lnTo>
                  <a:lnTo>
                    <a:pt x="776" y="2166"/>
                  </a:lnTo>
                  <a:close/>
                  <a:moveTo>
                    <a:pt x="820" y="1861"/>
                  </a:moveTo>
                  <a:lnTo>
                    <a:pt x="716" y="1965"/>
                  </a:lnTo>
                  <a:lnTo>
                    <a:pt x="723" y="1973"/>
                  </a:lnTo>
                  <a:lnTo>
                    <a:pt x="735" y="1983"/>
                  </a:lnTo>
                  <a:lnTo>
                    <a:pt x="749" y="1999"/>
                  </a:lnTo>
                  <a:lnTo>
                    <a:pt x="767" y="2015"/>
                  </a:lnTo>
                  <a:lnTo>
                    <a:pt x="787" y="2036"/>
                  </a:lnTo>
                  <a:lnTo>
                    <a:pt x="809" y="2058"/>
                  </a:lnTo>
                  <a:lnTo>
                    <a:pt x="833" y="2081"/>
                  </a:lnTo>
                  <a:lnTo>
                    <a:pt x="858" y="2106"/>
                  </a:lnTo>
                  <a:lnTo>
                    <a:pt x="884" y="2132"/>
                  </a:lnTo>
                  <a:lnTo>
                    <a:pt x="910" y="2159"/>
                  </a:lnTo>
                  <a:lnTo>
                    <a:pt x="937" y="2185"/>
                  </a:lnTo>
                  <a:lnTo>
                    <a:pt x="963" y="2211"/>
                  </a:lnTo>
                  <a:lnTo>
                    <a:pt x="989" y="2237"/>
                  </a:lnTo>
                  <a:lnTo>
                    <a:pt x="1091" y="2133"/>
                  </a:lnTo>
                  <a:lnTo>
                    <a:pt x="820" y="1861"/>
                  </a:lnTo>
                  <a:close/>
                  <a:moveTo>
                    <a:pt x="1887" y="1493"/>
                  </a:moveTo>
                  <a:lnTo>
                    <a:pt x="1876" y="1495"/>
                  </a:lnTo>
                  <a:lnTo>
                    <a:pt x="1866" y="1501"/>
                  </a:lnTo>
                  <a:lnTo>
                    <a:pt x="1859" y="1509"/>
                  </a:lnTo>
                  <a:lnTo>
                    <a:pt x="1850" y="1518"/>
                  </a:lnTo>
                  <a:lnTo>
                    <a:pt x="1835" y="1532"/>
                  </a:lnTo>
                  <a:lnTo>
                    <a:pt x="1819" y="1549"/>
                  </a:lnTo>
                  <a:lnTo>
                    <a:pt x="1799" y="1569"/>
                  </a:lnTo>
                  <a:lnTo>
                    <a:pt x="1776" y="1591"/>
                  </a:lnTo>
                  <a:lnTo>
                    <a:pt x="1750" y="1617"/>
                  </a:lnTo>
                  <a:lnTo>
                    <a:pt x="1723" y="1644"/>
                  </a:lnTo>
                  <a:lnTo>
                    <a:pt x="1693" y="1674"/>
                  </a:lnTo>
                  <a:lnTo>
                    <a:pt x="1661" y="1706"/>
                  </a:lnTo>
                  <a:lnTo>
                    <a:pt x="1628" y="1739"/>
                  </a:lnTo>
                  <a:lnTo>
                    <a:pt x="1593" y="1774"/>
                  </a:lnTo>
                  <a:lnTo>
                    <a:pt x="1557" y="1811"/>
                  </a:lnTo>
                  <a:lnTo>
                    <a:pt x="1519" y="1849"/>
                  </a:lnTo>
                  <a:lnTo>
                    <a:pt x="1481" y="1887"/>
                  </a:lnTo>
                  <a:lnTo>
                    <a:pt x="1442" y="1925"/>
                  </a:lnTo>
                  <a:lnTo>
                    <a:pt x="1402" y="1965"/>
                  </a:lnTo>
                  <a:lnTo>
                    <a:pt x="1363" y="2004"/>
                  </a:lnTo>
                  <a:lnTo>
                    <a:pt x="1323" y="2043"/>
                  </a:lnTo>
                  <a:lnTo>
                    <a:pt x="1245" y="2122"/>
                  </a:lnTo>
                  <a:lnTo>
                    <a:pt x="1170" y="2196"/>
                  </a:lnTo>
                  <a:lnTo>
                    <a:pt x="1134" y="2232"/>
                  </a:lnTo>
                  <a:lnTo>
                    <a:pt x="1100" y="2267"/>
                  </a:lnTo>
                  <a:lnTo>
                    <a:pt x="1034" y="2332"/>
                  </a:lnTo>
                  <a:lnTo>
                    <a:pt x="1005" y="2361"/>
                  </a:lnTo>
                  <a:lnTo>
                    <a:pt x="978" y="2387"/>
                  </a:lnTo>
                  <a:lnTo>
                    <a:pt x="953" y="2412"/>
                  </a:lnTo>
                  <a:lnTo>
                    <a:pt x="932" y="2434"/>
                  </a:lnTo>
                  <a:lnTo>
                    <a:pt x="913" y="2454"/>
                  </a:lnTo>
                  <a:lnTo>
                    <a:pt x="896" y="2469"/>
                  </a:lnTo>
                  <a:lnTo>
                    <a:pt x="884" y="2482"/>
                  </a:lnTo>
                  <a:lnTo>
                    <a:pt x="875" y="2491"/>
                  </a:lnTo>
                  <a:lnTo>
                    <a:pt x="870" y="2496"/>
                  </a:lnTo>
                  <a:lnTo>
                    <a:pt x="863" y="2506"/>
                  </a:lnTo>
                  <a:lnTo>
                    <a:pt x="861" y="2517"/>
                  </a:lnTo>
                  <a:lnTo>
                    <a:pt x="863" y="2528"/>
                  </a:lnTo>
                  <a:lnTo>
                    <a:pt x="870" y="2538"/>
                  </a:lnTo>
                  <a:lnTo>
                    <a:pt x="880" y="2545"/>
                  </a:lnTo>
                  <a:lnTo>
                    <a:pt x="890" y="2547"/>
                  </a:lnTo>
                  <a:lnTo>
                    <a:pt x="902" y="2545"/>
                  </a:lnTo>
                  <a:lnTo>
                    <a:pt x="912" y="2538"/>
                  </a:lnTo>
                  <a:lnTo>
                    <a:pt x="942" y="2508"/>
                  </a:lnTo>
                  <a:lnTo>
                    <a:pt x="958" y="2492"/>
                  </a:lnTo>
                  <a:lnTo>
                    <a:pt x="975" y="2474"/>
                  </a:lnTo>
                  <a:lnTo>
                    <a:pt x="996" y="2455"/>
                  </a:lnTo>
                  <a:lnTo>
                    <a:pt x="1017" y="2433"/>
                  </a:lnTo>
                  <a:lnTo>
                    <a:pt x="1039" y="2411"/>
                  </a:lnTo>
                  <a:lnTo>
                    <a:pt x="1062" y="2387"/>
                  </a:lnTo>
                  <a:lnTo>
                    <a:pt x="1085" y="2365"/>
                  </a:lnTo>
                  <a:lnTo>
                    <a:pt x="1109" y="2342"/>
                  </a:lnTo>
                  <a:lnTo>
                    <a:pt x="1132" y="2319"/>
                  </a:lnTo>
                  <a:lnTo>
                    <a:pt x="1152" y="2298"/>
                  </a:lnTo>
                  <a:lnTo>
                    <a:pt x="1173" y="2278"/>
                  </a:lnTo>
                  <a:lnTo>
                    <a:pt x="1192" y="2259"/>
                  </a:lnTo>
                  <a:lnTo>
                    <a:pt x="1207" y="2243"/>
                  </a:lnTo>
                  <a:lnTo>
                    <a:pt x="1222" y="2229"/>
                  </a:lnTo>
                  <a:lnTo>
                    <a:pt x="1232" y="2218"/>
                  </a:lnTo>
                  <a:lnTo>
                    <a:pt x="1239" y="2211"/>
                  </a:lnTo>
                  <a:lnTo>
                    <a:pt x="1908" y="1544"/>
                  </a:lnTo>
                  <a:lnTo>
                    <a:pt x="1915" y="1534"/>
                  </a:lnTo>
                  <a:lnTo>
                    <a:pt x="1917" y="1523"/>
                  </a:lnTo>
                  <a:lnTo>
                    <a:pt x="1915" y="1512"/>
                  </a:lnTo>
                  <a:lnTo>
                    <a:pt x="1908" y="1501"/>
                  </a:lnTo>
                  <a:lnTo>
                    <a:pt x="1899" y="1495"/>
                  </a:lnTo>
                  <a:lnTo>
                    <a:pt x="1887" y="1493"/>
                  </a:lnTo>
                  <a:close/>
                  <a:moveTo>
                    <a:pt x="1413" y="1129"/>
                  </a:moveTo>
                  <a:lnTo>
                    <a:pt x="1218" y="1146"/>
                  </a:lnTo>
                  <a:lnTo>
                    <a:pt x="1121" y="1156"/>
                  </a:lnTo>
                  <a:lnTo>
                    <a:pt x="1026" y="1173"/>
                  </a:lnTo>
                  <a:lnTo>
                    <a:pt x="932" y="1193"/>
                  </a:lnTo>
                  <a:lnTo>
                    <a:pt x="838" y="1219"/>
                  </a:lnTo>
                  <a:lnTo>
                    <a:pt x="747" y="1250"/>
                  </a:lnTo>
                  <a:lnTo>
                    <a:pt x="658" y="1285"/>
                  </a:lnTo>
                  <a:lnTo>
                    <a:pt x="571" y="1326"/>
                  </a:lnTo>
                  <a:lnTo>
                    <a:pt x="486" y="1371"/>
                  </a:lnTo>
                  <a:lnTo>
                    <a:pt x="404" y="1421"/>
                  </a:lnTo>
                  <a:lnTo>
                    <a:pt x="324" y="1474"/>
                  </a:lnTo>
                  <a:lnTo>
                    <a:pt x="248" y="1532"/>
                  </a:lnTo>
                  <a:lnTo>
                    <a:pt x="174" y="1595"/>
                  </a:lnTo>
                  <a:lnTo>
                    <a:pt x="104" y="1662"/>
                  </a:lnTo>
                  <a:lnTo>
                    <a:pt x="101" y="1667"/>
                  </a:lnTo>
                  <a:lnTo>
                    <a:pt x="101" y="1673"/>
                  </a:lnTo>
                  <a:lnTo>
                    <a:pt x="104" y="1677"/>
                  </a:lnTo>
                  <a:lnTo>
                    <a:pt x="110" y="1679"/>
                  </a:lnTo>
                  <a:lnTo>
                    <a:pt x="800" y="1739"/>
                  </a:lnTo>
                  <a:lnTo>
                    <a:pt x="1413" y="1129"/>
                  </a:lnTo>
                  <a:close/>
                  <a:moveTo>
                    <a:pt x="2717" y="275"/>
                  </a:moveTo>
                  <a:lnTo>
                    <a:pt x="2283" y="401"/>
                  </a:lnTo>
                  <a:lnTo>
                    <a:pt x="2276" y="408"/>
                  </a:lnTo>
                  <a:lnTo>
                    <a:pt x="2265" y="419"/>
                  </a:lnTo>
                  <a:lnTo>
                    <a:pt x="2251" y="433"/>
                  </a:lnTo>
                  <a:lnTo>
                    <a:pt x="2233" y="451"/>
                  </a:lnTo>
                  <a:lnTo>
                    <a:pt x="2213" y="471"/>
                  </a:lnTo>
                  <a:lnTo>
                    <a:pt x="2188" y="496"/>
                  </a:lnTo>
                  <a:lnTo>
                    <a:pt x="2161" y="523"/>
                  </a:lnTo>
                  <a:lnTo>
                    <a:pt x="2131" y="553"/>
                  </a:lnTo>
                  <a:lnTo>
                    <a:pt x="2099" y="585"/>
                  </a:lnTo>
                  <a:lnTo>
                    <a:pt x="2063" y="620"/>
                  </a:lnTo>
                  <a:lnTo>
                    <a:pt x="2027" y="657"/>
                  </a:lnTo>
                  <a:lnTo>
                    <a:pt x="1988" y="696"/>
                  </a:lnTo>
                  <a:lnTo>
                    <a:pt x="1947" y="736"/>
                  </a:lnTo>
                  <a:lnTo>
                    <a:pt x="1905" y="779"/>
                  </a:lnTo>
                  <a:lnTo>
                    <a:pt x="1861" y="822"/>
                  </a:lnTo>
                  <a:lnTo>
                    <a:pt x="1817" y="866"/>
                  </a:lnTo>
                  <a:lnTo>
                    <a:pt x="1771" y="912"/>
                  </a:lnTo>
                  <a:lnTo>
                    <a:pt x="1725" y="958"/>
                  </a:lnTo>
                  <a:lnTo>
                    <a:pt x="1678" y="1005"/>
                  </a:lnTo>
                  <a:lnTo>
                    <a:pt x="1630" y="1053"/>
                  </a:lnTo>
                  <a:lnTo>
                    <a:pt x="1583" y="1100"/>
                  </a:lnTo>
                  <a:lnTo>
                    <a:pt x="1535" y="1148"/>
                  </a:lnTo>
                  <a:lnTo>
                    <a:pt x="1441" y="1242"/>
                  </a:lnTo>
                  <a:lnTo>
                    <a:pt x="1395" y="1287"/>
                  </a:lnTo>
                  <a:lnTo>
                    <a:pt x="1349" y="1333"/>
                  </a:lnTo>
                  <a:lnTo>
                    <a:pt x="1305" y="1377"/>
                  </a:lnTo>
                  <a:lnTo>
                    <a:pt x="1261" y="1421"/>
                  </a:lnTo>
                  <a:lnTo>
                    <a:pt x="1220" y="1462"/>
                  </a:lnTo>
                  <a:lnTo>
                    <a:pt x="1179" y="1502"/>
                  </a:lnTo>
                  <a:lnTo>
                    <a:pt x="1140" y="1542"/>
                  </a:lnTo>
                  <a:lnTo>
                    <a:pt x="1104" y="1578"/>
                  </a:lnTo>
                  <a:lnTo>
                    <a:pt x="1070" y="1612"/>
                  </a:lnTo>
                  <a:lnTo>
                    <a:pt x="1037" y="1644"/>
                  </a:lnTo>
                  <a:lnTo>
                    <a:pt x="1008" y="1673"/>
                  </a:lnTo>
                  <a:lnTo>
                    <a:pt x="981" y="1700"/>
                  </a:lnTo>
                  <a:lnTo>
                    <a:pt x="958" y="1724"/>
                  </a:lnTo>
                  <a:lnTo>
                    <a:pt x="937" y="1744"/>
                  </a:lnTo>
                  <a:lnTo>
                    <a:pt x="919" y="1762"/>
                  </a:lnTo>
                  <a:lnTo>
                    <a:pt x="906" y="1775"/>
                  </a:lnTo>
                  <a:lnTo>
                    <a:pt x="896" y="1785"/>
                  </a:lnTo>
                  <a:lnTo>
                    <a:pt x="890" y="1791"/>
                  </a:lnTo>
                  <a:lnTo>
                    <a:pt x="1163" y="2063"/>
                  </a:lnTo>
                  <a:lnTo>
                    <a:pt x="1798" y="1429"/>
                  </a:lnTo>
                  <a:lnTo>
                    <a:pt x="1818" y="1412"/>
                  </a:lnTo>
                  <a:lnTo>
                    <a:pt x="1840" y="1401"/>
                  </a:lnTo>
                  <a:lnTo>
                    <a:pt x="1863" y="1394"/>
                  </a:lnTo>
                  <a:lnTo>
                    <a:pt x="1887" y="1392"/>
                  </a:lnTo>
                  <a:lnTo>
                    <a:pt x="1911" y="1394"/>
                  </a:lnTo>
                  <a:lnTo>
                    <a:pt x="1935" y="1401"/>
                  </a:lnTo>
                  <a:lnTo>
                    <a:pt x="1957" y="1412"/>
                  </a:lnTo>
                  <a:lnTo>
                    <a:pt x="1976" y="1429"/>
                  </a:lnTo>
                  <a:lnTo>
                    <a:pt x="1996" y="1452"/>
                  </a:lnTo>
                  <a:lnTo>
                    <a:pt x="2008" y="1476"/>
                  </a:lnTo>
                  <a:lnTo>
                    <a:pt x="2017" y="1500"/>
                  </a:lnTo>
                  <a:lnTo>
                    <a:pt x="2019" y="1525"/>
                  </a:lnTo>
                  <a:lnTo>
                    <a:pt x="2016" y="1550"/>
                  </a:lnTo>
                  <a:lnTo>
                    <a:pt x="2008" y="1573"/>
                  </a:lnTo>
                  <a:lnTo>
                    <a:pt x="1997" y="1593"/>
                  </a:lnTo>
                  <a:lnTo>
                    <a:pt x="1982" y="1612"/>
                  </a:lnTo>
                  <a:lnTo>
                    <a:pt x="1346" y="2246"/>
                  </a:lnTo>
                  <a:lnTo>
                    <a:pt x="1619" y="2518"/>
                  </a:lnTo>
                  <a:lnTo>
                    <a:pt x="1625" y="2512"/>
                  </a:lnTo>
                  <a:lnTo>
                    <a:pt x="1634" y="2501"/>
                  </a:lnTo>
                  <a:lnTo>
                    <a:pt x="1649" y="2488"/>
                  </a:lnTo>
                  <a:lnTo>
                    <a:pt x="1665" y="2470"/>
                  </a:lnTo>
                  <a:lnTo>
                    <a:pt x="1686" y="2450"/>
                  </a:lnTo>
                  <a:lnTo>
                    <a:pt x="1710" y="2426"/>
                  </a:lnTo>
                  <a:lnTo>
                    <a:pt x="1737" y="2399"/>
                  </a:lnTo>
                  <a:lnTo>
                    <a:pt x="1767" y="2370"/>
                  </a:lnTo>
                  <a:lnTo>
                    <a:pt x="1799" y="2338"/>
                  </a:lnTo>
                  <a:lnTo>
                    <a:pt x="1833" y="2304"/>
                  </a:lnTo>
                  <a:lnTo>
                    <a:pt x="1870" y="2267"/>
                  </a:lnTo>
                  <a:lnTo>
                    <a:pt x="1909" y="2228"/>
                  </a:lnTo>
                  <a:lnTo>
                    <a:pt x="1948" y="2188"/>
                  </a:lnTo>
                  <a:lnTo>
                    <a:pt x="1991" y="2147"/>
                  </a:lnTo>
                  <a:lnTo>
                    <a:pt x="2034" y="2103"/>
                  </a:lnTo>
                  <a:lnTo>
                    <a:pt x="2079" y="2059"/>
                  </a:lnTo>
                  <a:lnTo>
                    <a:pt x="2124" y="2013"/>
                  </a:lnTo>
                  <a:lnTo>
                    <a:pt x="2170" y="1967"/>
                  </a:lnTo>
                  <a:lnTo>
                    <a:pt x="2217" y="1920"/>
                  </a:lnTo>
                  <a:lnTo>
                    <a:pt x="2264" y="1874"/>
                  </a:lnTo>
                  <a:lnTo>
                    <a:pt x="2312" y="1826"/>
                  </a:lnTo>
                  <a:lnTo>
                    <a:pt x="2360" y="1778"/>
                  </a:lnTo>
                  <a:lnTo>
                    <a:pt x="2406" y="1731"/>
                  </a:lnTo>
                  <a:lnTo>
                    <a:pt x="2454" y="1684"/>
                  </a:lnTo>
                  <a:lnTo>
                    <a:pt x="2500" y="1638"/>
                  </a:lnTo>
                  <a:lnTo>
                    <a:pt x="2545" y="1592"/>
                  </a:lnTo>
                  <a:lnTo>
                    <a:pt x="2590" y="1548"/>
                  </a:lnTo>
                  <a:lnTo>
                    <a:pt x="2633" y="1504"/>
                  </a:lnTo>
                  <a:lnTo>
                    <a:pt x="2676" y="1463"/>
                  </a:lnTo>
                  <a:lnTo>
                    <a:pt x="2716" y="1423"/>
                  </a:lnTo>
                  <a:lnTo>
                    <a:pt x="2755" y="1383"/>
                  </a:lnTo>
                  <a:lnTo>
                    <a:pt x="2792" y="1347"/>
                  </a:lnTo>
                  <a:lnTo>
                    <a:pt x="2827" y="1312"/>
                  </a:lnTo>
                  <a:lnTo>
                    <a:pt x="2859" y="1280"/>
                  </a:lnTo>
                  <a:lnTo>
                    <a:pt x="2889" y="1250"/>
                  </a:lnTo>
                  <a:lnTo>
                    <a:pt x="2916" y="1223"/>
                  </a:lnTo>
                  <a:lnTo>
                    <a:pt x="2940" y="1198"/>
                  </a:lnTo>
                  <a:lnTo>
                    <a:pt x="2962" y="1178"/>
                  </a:lnTo>
                  <a:lnTo>
                    <a:pt x="2980" y="1160"/>
                  </a:lnTo>
                  <a:lnTo>
                    <a:pt x="2994" y="1146"/>
                  </a:lnTo>
                  <a:lnTo>
                    <a:pt x="3011" y="1128"/>
                  </a:lnTo>
                  <a:lnTo>
                    <a:pt x="3138" y="695"/>
                  </a:lnTo>
                  <a:lnTo>
                    <a:pt x="2717" y="275"/>
                  </a:lnTo>
                  <a:close/>
                  <a:moveTo>
                    <a:pt x="3312" y="101"/>
                  </a:moveTo>
                  <a:lnTo>
                    <a:pt x="2826" y="243"/>
                  </a:lnTo>
                  <a:lnTo>
                    <a:pt x="3170" y="586"/>
                  </a:lnTo>
                  <a:lnTo>
                    <a:pt x="3312" y="101"/>
                  </a:lnTo>
                  <a:close/>
                  <a:moveTo>
                    <a:pt x="3313" y="0"/>
                  </a:moveTo>
                  <a:lnTo>
                    <a:pt x="3336" y="2"/>
                  </a:lnTo>
                  <a:lnTo>
                    <a:pt x="3358" y="9"/>
                  </a:lnTo>
                  <a:lnTo>
                    <a:pt x="3376" y="22"/>
                  </a:lnTo>
                  <a:lnTo>
                    <a:pt x="3392" y="37"/>
                  </a:lnTo>
                  <a:lnTo>
                    <a:pt x="3404" y="56"/>
                  </a:lnTo>
                  <a:lnTo>
                    <a:pt x="3412" y="78"/>
                  </a:lnTo>
                  <a:lnTo>
                    <a:pt x="3414" y="100"/>
                  </a:lnTo>
                  <a:lnTo>
                    <a:pt x="3410" y="124"/>
                  </a:lnTo>
                  <a:lnTo>
                    <a:pt x="3243" y="695"/>
                  </a:lnTo>
                  <a:lnTo>
                    <a:pt x="3243" y="695"/>
                  </a:lnTo>
                  <a:lnTo>
                    <a:pt x="3104" y="1168"/>
                  </a:lnTo>
                  <a:lnTo>
                    <a:pt x="3099" y="1180"/>
                  </a:lnTo>
                  <a:lnTo>
                    <a:pt x="3090" y="1190"/>
                  </a:lnTo>
                  <a:lnTo>
                    <a:pt x="2392" y="1887"/>
                  </a:lnTo>
                  <a:lnTo>
                    <a:pt x="2386" y="1952"/>
                  </a:lnTo>
                  <a:lnTo>
                    <a:pt x="2382" y="2011"/>
                  </a:lnTo>
                  <a:lnTo>
                    <a:pt x="2377" y="2064"/>
                  </a:lnTo>
                  <a:lnTo>
                    <a:pt x="2373" y="2110"/>
                  </a:lnTo>
                  <a:lnTo>
                    <a:pt x="2369" y="2153"/>
                  </a:lnTo>
                  <a:lnTo>
                    <a:pt x="2366" y="2191"/>
                  </a:lnTo>
                  <a:lnTo>
                    <a:pt x="2363" y="2226"/>
                  </a:lnTo>
                  <a:lnTo>
                    <a:pt x="2359" y="2258"/>
                  </a:lnTo>
                  <a:lnTo>
                    <a:pt x="2356" y="2288"/>
                  </a:lnTo>
                  <a:lnTo>
                    <a:pt x="2352" y="2316"/>
                  </a:lnTo>
                  <a:lnTo>
                    <a:pt x="2347" y="2344"/>
                  </a:lnTo>
                  <a:lnTo>
                    <a:pt x="2343" y="2371"/>
                  </a:lnTo>
                  <a:lnTo>
                    <a:pt x="2338" y="2398"/>
                  </a:lnTo>
                  <a:lnTo>
                    <a:pt x="2332" y="2426"/>
                  </a:lnTo>
                  <a:lnTo>
                    <a:pt x="2326" y="2456"/>
                  </a:lnTo>
                  <a:lnTo>
                    <a:pt x="2319" y="2470"/>
                  </a:lnTo>
                  <a:lnTo>
                    <a:pt x="2310" y="2483"/>
                  </a:lnTo>
                  <a:lnTo>
                    <a:pt x="2297" y="2491"/>
                  </a:lnTo>
                  <a:lnTo>
                    <a:pt x="2282" y="2494"/>
                  </a:lnTo>
                  <a:lnTo>
                    <a:pt x="2265" y="2494"/>
                  </a:lnTo>
                  <a:lnTo>
                    <a:pt x="2251" y="2488"/>
                  </a:lnTo>
                  <a:lnTo>
                    <a:pt x="2239" y="2477"/>
                  </a:lnTo>
                  <a:lnTo>
                    <a:pt x="2231" y="2465"/>
                  </a:lnTo>
                  <a:lnTo>
                    <a:pt x="2227" y="2450"/>
                  </a:lnTo>
                  <a:lnTo>
                    <a:pt x="2228" y="2434"/>
                  </a:lnTo>
                  <a:lnTo>
                    <a:pt x="2234" y="2404"/>
                  </a:lnTo>
                  <a:lnTo>
                    <a:pt x="2241" y="2375"/>
                  </a:lnTo>
                  <a:lnTo>
                    <a:pt x="2246" y="2347"/>
                  </a:lnTo>
                  <a:lnTo>
                    <a:pt x="2250" y="2319"/>
                  </a:lnTo>
                  <a:lnTo>
                    <a:pt x="2254" y="2291"/>
                  </a:lnTo>
                  <a:lnTo>
                    <a:pt x="2258" y="2261"/>
                  </a:lnTo>
                  <a:lnTo>
                    <a:pt x="2261" y="2228"/>
                  </a:lnTo>
                  <a:lnTo>
                    <a:pt x="2265" y="2192"/>
                  </a:lnTo>
                  <a:lnTo>
                    <a:pt x="2269" y="2152"/>
                  </a:lnTo>
                  <a:lnTo>
                    <a:pt x="2273" y="2106"/>
                  </a:lnTo>
                  <a:lnTo>
                    <a:pt x="2277" y="2055"/>
                  </a:lnTo>
                  <a:lnTo>
                    <a:pt x="2282" y="1997"/>
                  </a:lnTo>
                  <a:lnTo>
                    <a:pt x="1671" y="2607"/>
                  </a:lnTo>
                  <a:lnTo>
                    <a:pt x="1731" y="3296"/>
                  </a:lnTo>
                  <a:lnTo>
                    <a:pt x="1733" y="3303"/>
                  </a:lnTo>
                  <a:lnTo>
                    <a:pt x="1737" y="3306"/>
                  </a:lnTo>
                  <a:lnTo>
                    <a:pt x="1743" y="3306"/>
                  </a:lnTo>
                  <a:lnTo>
                    <a:pt x="1748" y="3303"/>
                  </a:lnTo>
                  <a:lnTo>
                    <a:pt x="1815" y="3232"/>
                  </a:lnTo>
                  <a:lnTo>
                    <a:pt x="1877" y="3160"/>
                  </a:lnTo>
                  <a:lnTo>
                    <a:pt x="1936" y="3083"/>
                  </a:lnTo>
                  <a:lnTo>
                    <a:pt x="1990" y="3004"/>
                  </a:lnTo>
                  <a:lnTo>
                    <a:pt x="2039" y="2922"/>
                  </a:lnTo>
                  <a:lnTo>
                    <a:pt x="2084" y="2837"/>
                  </a:lnTo>
                  <a:lnTo>
                    <a:pt x="2125" y="2750"/>
                  </a:lnTo>
                  <a:lnTo>
                    <a:pt x="2161" y="2660"/>
                  </a:lnTo>
                  <a:lnTo>
                    <a:pt x="2168" y="2646"/>
                  </a:lnTo>
                  <a:lnTo>
                    <a:pt x="2179" y="2636"/>
                  </a:lnTo>
                  <a:lnTo>
                    <a:pt x="2194" y="2629"/>
                  </a:lnTo>
                  <a:lnTo>
                    <a:pt x="2210" y="2627"/>
                  </a:lnTo>
                  <a:lnTo>
                    <a:pt x="2225" y="2630"/>
                  </a:lnTo>
                  <a:lnTo>
                    <a:pt x="2239" y="2639"/>
                  </a:lnTo>
                  <a:lnTo>
                    <a:pt x="2249" y="2650"/>
                  </a:lnTo>
                  <a:lnTo>
                    <a:pt x="2256" y="2664"/>
                  </a:lnTo>
                  <a:lnTo>
                    <a:pt x="2257" y="2679"/>
                  </a:lnTo>
                  <a:lnTo>
                    <a:pt x="2254" y="2695"/>
                  </a:lnTo>
                  <a:lnTo>
                    <a:pt x="2217" y="2790"/>
                  </a:lnTo>
                  <a:lnTo>
                    <a:pt x="2173" y="2882"/>
                  </a:lnTo>
                  <a:lnTo>
                    <a:pt x="2126" y="2972"/>
                  </a:lnTo>
                  <a:lnTo>
                    <a:pt x="2074" y="3058"/>
                  </a:lnTo>
                  <a:lnTo>
                    <a:pt x="2017" y="3141"/>
                  </a:lnTo>
                  <a:lnTo>
                    <a:pt x="1956" y="3222"/>
                  </a:lnTo>
                  <a:lnTo>
                    <a:pt x="1889" y="3299"/>
                  </a:lnTo>
                  <a:lnTo>
                    <a:pt x="1819" y="3373"/>
                  </a:lnTo>
                  <a:lnTo>
                    <a:pt x="1802" y="3387"/>
                  </a:lnTo>
                  <a:lnTo>
                    <a:pt x="1785" y="3397"/>
                  </a:lnTo>
                  <a:lnTo>
                    <a:pt x="1765" y="3403"/>
                  </a:lnTo>
                  <a:lnTo>
                    <a:pt x="1744" y="3406"/>
                  </a:lnTo>
                  <a:lnTo>
                    <a:pt x="1723" y="3404"/>
                  </a:lnTo>
                  <a:lnTo>
                    <a:pt x="1703" y="3399"/>
                  </a:lnTo>
                  <a:lnTo>
                    <a:pt x="1680" y="3387"/>
                  </a:lnTo>
                  <a:lnTo>
                    <a:pt x="1661" y="3372"/>
                  </a:lnTo>
                  <a:lnTo>
                    <a:pt x="1646" y="3352"/>
                  </a:lnTo>
                  <a:lnTo>
                    <a:pt x="1636" y="3331"/>
                  </a:lnTo>
                  <a:lnTo>
                    <a:pt x="1631" y="3305"/>
                  </a:lnTo>
                  <a:lnTo>
                    <a:pt x="1577" y="2700"/>
                  </a:lnTo>
                  <a:lnTo>
                    <a:pt x="1518" y="2759"/>
                  </a:lnTo>
                  <a:lnTo>
                    <a:pt x="1500" y="2774"/>
                  </a:lnTo>
                  <a:lnTo>
                    <a:pt x="1478" y="2784"/>
                  </a:lnTo>
                  <a:lnTo>
                    <a:pt x="1456" y="2789"/>
                  </a:lnTo>
                  <a:lnTo>
                    <a:pt x="1433" y="2789"/>
                  </a:lnTo>
                  <a:lnTo>
                    <a:pt x="1410" y="2784"/>
                  </a:lnTo>
                  <a:lnTo>
                    <a:pt x="1390" y="2774"/>
                  </a:lnTo>
                  <a:lnTo>
                    <a:pt x="1370" y="2759"/>
                  </a:lnTo>
                  <a:lnTo>
                    <a:pt x="1313" y="2702"/>
                  </a:lnTo>
                  <a:lnTo>
                    <a:pt x="1190" y="2825"/>
                  </a:lnTo>
                  <a:lnTo>
                    <a:pt x="1170" y="2840"/>
                  </a:lnTo>
                  <a:lnTo>
                    <a:pt x="1149" y="2852"/>
                  </a:lnTo>
                  <a:lnTo>
                    <a:pt x="1125" y="2858"/>
                  </a:lnTo>
                  <a:lnTo>
                    <a:pt x="1103" y="2860"/>
                  </a:lnTo>
                  <a:lnTo>
                    <a:pt x="1079" y="2858"/>
                  </a:lnTo>
                  <a:lnTo>
                    <a:pt x="1056" y="2852"/>
                  </a:lnTo>
                  <a:lnTo>
                    <a:pt x="1034" y="2840"/>
                  </a:lnTo>
                  <a:lnTo>
                    <a:pt x="1015" y="2825"/>
                  </a:lnTo>
                  <a:lnTo>
                    <a:pt x="1005" y="2815"/>
                  </a:lnTo>
                  <a:lnTo>
                    <a:pt x="992" y="2801"/>
                  </a:lnTo>
                  <a:lnTo>
                    <a:pt x="974" y="2784"/>
                  </a:lnTo>
                  <a:lnTo>
                    <a:pt x="954" y="2764"/>
                  </a:lnTo>
                  <a:lnTo>
                    <a:pt x="933" y="2742"/>
                  </a:lnTo>
                  <a:lnTo>
                    <a:pt x="908" y="2718"/>
                  </a:lnTo>
                  <a:lnTo>
                    <a:pt x="882" y="2693"/>
                  </a:lnTo>
                  <a:lnTo>
                    <a:pt x="855" y="2665"/>
                  </a:lnTo>
                  <a:lnTo>
                    <a:pt x="827" y="2637"/>
                  </a:lnTo>
                  <a:lnTo>
                    <a:pt x="799" y="2609"/>
                  </a:lnTo>
                  <a:lnTo>
                    <a:pt x="770" y="2581"/>
                  </a:lnTo>
                  <a:lnTo>
                    <a:pt x="742" y="2553"/>
                  </a:lnTo>
                  <a:lnTo>
                    <a:pt x="715" y="2525"/>
                  </a:lnTo>
                  <a:lnTo>
                    <a:pt x="689" y="2499"/>
                  </a:lnTo>
                  <a:lnTo>
                    <a:pt x="665" y="2475"/>
                  </a:lnTo>
                  <a:lnTo>
                    <a:pt x="643" y="2454"/>
                  </a:lnTo>
                  <a:lnTo>
                    <a:pt x="623" y="2434"/>
                  </a:lnTo>
                  <a:lnTo>
                    <a:pt x="606" y="2416"/>
                  </a:lnTo>
                  <a:lnTo>
                    <a:pt x="593" y="2403"/>
                  </a:lnTo>
                  <a:lnTo>
                    <a:pt x="582" y="2394"/>
                  </a:lnTo>
                  <a:lnTo>
                    <a:pt x="567" y="2374"/>
                  </a:lnTo>
                  <a:lnTo>
                    <a:pt x="555" y="2352"/>
                  </a:lnTo>
                  <a:lnTo>
                    <a:pt x="549" y="2330"/>
                  </a:lnTo>
                  <a:lnTo>
                    <a:pt x="546" y="2306"/>
                  </a:lnTo>
                  <a:lnTo>
                    <a:pt x="549" y="2282"/>
                  </a:lnTo>
                  <a:lnTo>
                    <a:pt x="555" y="2259"/>
                  </a:lnTo>
                  <a:lnTo>
                    <a:pt x="567" y="2238"/>
                  </a:lnTo>
                  <a:lnTo>
                    <a:pt x="582" y="2219"/>
                  </a:lnTo>
                  <a:lnTo>
                    <a:pt x="706" y="2096"/>
                  </a:lnTo>
                  <a:lnTo>
                    <a:pt x="646" y="2035"/>
                  </a:lnTo>
                  <a:lnTo>
                    <a:pt x="631" y="2017"/>
                  </a:lnTo>
                  <a:lnTo>
                    <a:pt x="621" y="1997"/>
                  </a:lnTo>
                  <a:lnTo>
                    <a:pt x="617" y="1976"/>
                  </a:lnTo>
                  <a:lnTo>
                    <a:pt x="617" y="1954"/>
                  </a:lnTo>
                  <a:lnTo>
                    <a:pt x="621" y="1933"/>
                  </a:lnTo>
                  <a:lnTo>
                    <a:pt x="631" y="1912"/>
                  </a:lnTo>
                  <a:lnTo>
                    <a:pt x="646" y="1894"/>
                  </a:lnTo>
                  <a:lnTo>
                    <a:pt x="708" y="1831"/>
                  </a:lnTo>
                  <a:lnTo>
                    <a:pt x="101" y="1778"/>
                  </a:lnTo>
                  <a:lnTo>
                    <a:pt x="77" y="1774"/>
                  </a:lnTo>
                  <a:lnTo>
                    <a:pt x="56" y="1765"/>
                  </a:lnTo>
                  <a:lnTo>
                    <a:pt x="37" y="1752"/>
                  </a:lnTo>
                  <a:lnTo>
                    <a:pt x="23" y="1735"/>
                  </a:lnTo>
                  <a:lnTo>
                    <a:pt x="11" y="1716"/>
                  </a:lnTo>
                  <a:lnTo>
                    <a:pt x="3" y="1696"/>
                  </a:lnTo>
                  <a:lnTo>
                    <a:pt x="0" y="1675"/>
                  </a:lnTo>
                  <a:lnTo>
                    <a:pt x="1" y="1652"/>
                  </a:lnTo>
                  <a:lnTo>
                    <a:pt x="6" y="1631"/>
                  </a:lnTo>
                  <a:lnTo>
                    <a:pt x="17" y="1610"/>
                  </a:lnTo>
                  <a:lnTo>
                    <a:pt x="32" y="1591"/>
                  </a:lnTo>
                  <a:lnTo>
                    <a:pt x="107" y="1521"/>
                  </a:lnTo>
                  <a:lnTo>
                    <a:pt x="184" y="1455"/>
                  </a:lnTo>
                  <a:lnTo>
                    <a:pt x="266" y="1393"/>
                  </a:lnTo>
                  <a:lnTo>
                    <a:pt x="350" y="1336"/>
                  </a:lnTo>
                  <a:lnTo>
                    <a:pt x="437" y="1284"/>
                  </a:lnTo>
                  <a:lnTo>
                    <a:pt x="526" y="1237"/>
                  </a:lnTo>
                  <a:lnTo>
                    <a:pt x="619" y="1194"/>
                  </a:lnTo>
                  <a:lnTo>
                    <a:pt x="713" y="1156"/>
                  </a:lnTo>
                  <a:lnTo>
                    <a:pt x="809" y="1124"/>
                  </a:lnTo>
                  <a:lnTo>
                    <a:pt x="907" y="1096"/>
                  </a:lnTo>
                  <a:lnTo>
                    <a:pt x="1006" y="1074"/>
                  </a:lnTo>
                  <a:lnTo>
                    <a:pt x="1108" y="1058"/>
                  </a:lnTo>
                  <a:lnTo>
                    <a:pt x="1209" y="1046"/>
                  </a:lnTo>
                  <a:lnTo>
                    <a:pt x="1521" y="1020"/>
                  </a:lnTo>
                  <a:lnTo>
                    <a:pt x="2221" y="322"/>
                  </a:lnTo>
                  <a:lnTo>
                    <a:pt x="2231" y="314"/>
                  </a:lnTo>
                  <a:lnTo>
                    <a:pt x="2243" y="309"/>
                  </a:lnTo>
                  <a:lnTo>
                    <a:pt x="2276" y="300"/>
                  </a:lnTo>
                  <a:lnTo>
                    <a:pt x="2316" y="288"/>
                  </a:lnTo>
                  <a:lnTo>
                    <a:pt x="2361" y="275"/>
                  </a:lnTo>
                  <a:lnTo>
                    <a:pt x="2410" y="261"/>
                  </a:lnTo>
                  <a:lnTo>
                    <a:pt x="2462" y="245"/>
                  </a:lnTo>
                  <a:lnTo>
                    <a:pt x="2518" y="228"/>
                  </a:lnTo>
                  <a:lnTo>
                    <a:pt x="2576" y="212"/>
                  </a:lnTo>
                  <a:lnTo>
                    <a:pt x="2638" y="194"/>
                  </a:lnTo>
                  <a:lnTo>
                    <a:pt x="2699" y="176"/>
                  </a:lnTo>
                  <a:lnTo>
                    <a:pt x="2761" y="158"/>
                  </a:lnTo>
                  <a:lnTo>
                    <a:pt x="2824" y="140"/>
                  </a:lnTo>
                  <a:lnTo>
                    <a:pt x="2886" y="122"/>
                  </a:lnTo>
                  <a:lnTo>
                    <a:pt x="2946" y="104"/>
                  </a:lnTo>
                  <a:lnTo>
                    <a:pt x="3005" y="87"/>
                  </a:lnTo>
                  <a:lnTo>
                    <a:pt x="3062" y="70"/>
                  </a:lnTo>
                  <a:lnTo>
                    <a:pt x="3116" y="55"/>
                  </a:lnTo>
                  <a:lnTo>
                    <a:pt x="3166" y="40"/>
                  </a:lnTo>
                  <a:lnTo>
                    <a:pt x="3213" y="27"/>
                  </a:lnTo>
                  <a:lnTo>
                    <a:pt x="3253" y="14"/>
                  </a:lnTo>
                  <a:lnTo>
                    <a:pt x="3288" y="4"/>
                  </a:lnTo>
                  <a:lnTo>
                    <a:pt x="33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10" name="Freeform 56">
              <a:extLst>
                <a:ext uri="{FF2B5EF4-FFF2-40B4-BE49-F238E27FC236}">
                  <a16:creationId xmlns:a16="http://schemas.microsoft.com/office/drawing/2014/main" id="{CBD63DE7-F4EF-4E3D-2880-B3128FC666D0}"/>
                </a:ext>
              </a:extLst>
            </p:cNvPr>
            <p:cNvSpPr>
              <a:spLocks/>
            </p:cNvSpPr>
            <p:nvPr/>
          </p:nvSpPr>
          <p:spPr bwMode="auto">
            <a:xfrm>
              <a:off x="7540625" y="1600200"/>
              <a:ext cx="69850" cy="66675"/>
            </a:xfrm>
            <a:custGeom>
              <a:avLst/>
              <a:gdLst>
                <a:gd name="T0" fmla="*/ 227 w 667"/>
                <a:gd name="T1" fmla="*/ 1 h 640"/>
                <a:gd name="T2" fmla="*/ 253 w 667"/>
                <a:gd name="T3" fmla="*/ 17 h 640"/>
                <a:gd name="T4" fmla="*/ 267 w 667"/>
                <a:gd name="T5" fmla="*/ 45 h 640"/>
                <a:gd name="T6" fmla="*/ 261 w 667"/>
                <a:gd name="T7" fmla="*/ 75 h 640"/>
                <a:gd name="T8" fmla="*/ 238 w 667"/>
                <a:gd name="T9" fmla="*/ 95 h 640"/>
                <a:gd name="T10" fmla="*/ 181 w 667"/>
                <a:gd name="T11" fmla="*/ 131 h 640"/>
                <a:gd name="T12" fmla="*/ 138 w 667"/>
                <a:gd name="T13" fmla="*/ 180 h 640"/>
                <a:gd name="T14" fmla="*/ 111 w 667"/>
                <a:gd name="T15" fmla="*/ 236 h 640"/>
                <a:gd name="T16" fmla="*/ 101 w 667"/>
                <a:gd name="T17" fmla="*/ 297 h 640"/>
                <a:gd name="T18" fmla="*/ 106 w 667"/>
                <a:gd name="T19" fmla="*/ 359 h 640"/>
                <a:gd name="T20" fmla="*/ 128 w 667"/>
                <a:gd name="T21" fmla="*/ 419 h 640"/>
                <a:gd name="T22" fmla="*/ 168 w 667"/>
                <a:gd name="T23" fmla="*/ 473 h 640"/>
                <a:gd name="T24" fmla="*/ 223 w 667"/>
                <a:gd name="T25" fmla="*/ 513 h 640"/>
                <a:gd name="T26" fmla="*/ 284 w 667"/>
                <a:gd name="T27" fmla="*/ 536 h 640"/>
                <a:gd name="T28" fmla="*/ 350 w 667"/>
                <a:gd name="T29" fmla="*/ 540 h 640"/>
                <a:gd name="T30" fmla="*/ 414 w 667"/>
                <a:gd name="T31" fmla="*/ 526 h 640"/>
                <a:gd name="T32" fmla="*/ 472 w 667"/>
                <a:gd name="T33" fmla="*/ 494 h 640"/>
                <a:gd name="T34" fmla="*/ 521 w 667"/>
                <a:gd name="T35" fmla="*/ 447 h 640"/>
                <a:gd name="T36" fmla="*/ 552 w 667"/>
                <a:gd name="T37" fmla="*/ 390 h 640"/>
                <a:gd name="T38" fmla="*/ 565 w 667"/>
                <a:gd name="T39" fmla="*/ 328 h 640"/>
                <a:gd name="T40" fmla="*/ 563 w 667"/>
                <a:gd name="T41" fmla="*/ 266 h 640"/>
                <a:gd name="T42" fmla="*/ 543 w 667"/>
                <a:gd name="T43" fmla="*/ 207 h 640"/>
                <a:gd name="T44" fmla="*/ 509 w 667"/>
                <a:gd name="T45" fmla="*/ 154 h 640"/>
                <a:gd name="T46" fmla="*/ 459 w 667"/>
                <a:gd name="T47" fmla="*/ 112 h 640"/>
                <a:gd name="T48" fmla="*/ 416 w 667"/>
                <a:gd name="T49" fmla="*/ 87 h 640"/>
                <a:gd name="T50" fmla="*/ 401 w 667"/>
                <a:gd name="T51" fmla="*/ 60 h 640"/>
                <a:gd name="T52" fmla="*/ 405 w 667"/>
                <a:gd name="T53" fmla="*/ 30 h 640"/>
                <a:gd name="T54" fmla="*/ 425 w 667"/>
                <a:gd name="T55" fmla="*/ 6 h 640"/>
                <a:gd name="T56" fmla="*/ 455 w 667"/>
                <a:gd name="T57" fmla="*/ 0 h 640"/>
                <a:gd name="T58" fmla="*/ 506 w 667"/>
                <a:gd name="T59" fmla="*/ 23 h 640"/>
                <a:gd name="T60" fmla="*/ 569 w 667"/>
                <a:gd name="T61" fmla="*/ 72 h 640"/>
                <a:gd name="T62" fmla="*/ 621 w 667"/>
                <a:gd name="T63" fmla="*/ 140 h 640"/>
                <a:gd name="T64" fmla="*/ 653 w 667"/>
                <a:gd name="T65" fmla="*/ 212 h 640"/>
                <a:gd name="T66" fmla="*/ 667 w 667"/>
                <a:gd name="T67" fmla="*/ 288 h 640"/>
                <a:gd name="T68" fmla="*/ 662 w 667"/>
                <a:gd name="T69" fmla="*/ 363 h 640"/>
                <a:gd name="T70" fmla="*/ 641 w 667"/>
                <a:gd name="T71" fmla="*/ 434 h 640"/>
                <a:gd name="T72" fmla="*/ 605 w 667"/>
                <a:gd name="T73" fmla="*/ 501 h 640"/>
                <a:gd name="T74" fmla="*/ 555 w 667"/>
                <a:gd name="T75" fmla="*/ 557 h 640"/>
                <a:gd name="T76" fmla="*/ 492 w 667"/>
                <a:gd name="T77" fmla="*/ 601 h 640"/>
                <a:gd name="T78" fmla="*/ 418 w 667"/>
                <a:gd name="T79" fmla="*/ 630 h 640"/>
                <a:gd name="T80" fmla="*/ 333 w 667"/>
                <a:gd name="T81" fmla="*/ 640 h 640"/>
                <a:gd name="T82" fmla="*/ 261 w 667"/>
                <a:gd name="T83" fmla="*/ 632 h 640"/>
                <a:gd name="T84" fmla="*/ 191 w 667"/>
                <a:gd name="T85" fmla="*/ 608 h 640"/>
                <a:gd name="T86" fmla="*/ 127 w 667"/>
                <a:gd name="T87" fmla="*/ 569 h 640"/>
                <a:gd name="T88" fmla="*/ 70 w 667"/>
                <a:gd name="T89" fmla="*/ 511 h 640"/>
                <a:gd name="T90" fmla="*/ 27 w 667"/>
                <a:gd name="T91" fmla="*/ 441 h 640"/>
                <a:gd name="T92" fmla="*/ 5 w 667"/>
                <a:gd name="T93" fmla="*/ 364 h 640"/>
                <a:gd name="T94" fmla="*/ 0 w 667"/>
                <a:gd name="T95" fmla="*/ 286 h 640"/>
                <a:gd name="T96" fmla="*/ 15 w 667"/>
                <a:gd name="T97" fmla="*/ 210 h 640"/>
                <a:gd name="T98" fmla="*/ 46 w 667"/>
                <a:gd name="T99" fmla="*/ 139 h 640"/>
                <a:gd name="T100" fmla="*/ 94 w 667"/>
                <a:gd name="T101" fmla="*/ 76 h 640"/>
                <a:gd name="T102" fmla="*/ 158 w 667"/>
                <a:gd name="T103" fmla="*/ 25 h 640"/>
                <a:gd name="T104" fmla="*/ 212 w 667"/>
                <a:gd name="T105"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7" h="640">
                  <a:moveTo>
                    <a:pt x="212" y="0"/>
                  </a:moveTo>
                  <a:lnTo>
                    <a:pt x="227" y="1"/>
                  </a:lnTo>
                  <a:lnTo>
                    <a:pt x="242" y="6"/>
                  </a:lnTo>
                  <a:lnTo>
                    <a:pt x="253" y="17"/>
                  </a:lnTo>
                  <a:lnTo>
                    <a:pt x="263" y="30"/>
                  </a:lnTo>
                  <a:lnTo>
                    <a:pt x="267" y="45"/>
                  </a:lnTo>
                  <a:lnTo>
                    <a:pt x="266" y="60"/>
                  </a:lnTo>
                  <a:lnTo>
                    <a:pt x="261" y="75"/>
                  </a:lnTo>
                  <a:lnTo>
                    <a:pt x="251" y="87"/>
                  </a:lnTo>
                  <a:lnTo>
                    <a:pt x="238" y="95"/>
                  </a:lnTo>
                  <a:lnTo>
                    <a:pt x="208" y="112"/>
                  </a:lnTo>
                  <a:lnTo>
                    <a:pt x="181" y="131"/>
                  </a:lnTo>
                  <a:lnTo>
                    <a:pt x="158" y="154"/>
                  </a:lnTo>
                  <a:lnTo>
                    <a:pt x="138" y="180"/>
                  </a:lnTo>
                  <a:lnTo>
                    <a:pt x="123" y="207"/>
                  </a:lnTo>
                  <a:lnTo>
                    <a:pt x="111" y="236"/>
                  </a:lnTo>
                  <a:lnTo>
                    <a:pt x="104" y="266"/>
                  </a:lnTo>
                  <a:lnTo>
                    <a:pt x="101" y="297"/>
                  </a:lnTo>
                  <a:lnTo>
                    <a:pt x="101" y="328"/>
                  </a:lnTo>
                  <a:lnTo>
                    <a:pt x="106" y="359"/>
                  </a:lnTo>
                  <a:lnTo>
                    <a:pt x="114" y="390"/>
                  </a:lnTo>
                  <a:lnTo>
                    <a:pt x="128" y="419"/>
                  </a:lnTo>
                  <a:lnTo>
                    <a:pt x="147" y="447"/>
                  </a:lnTo>
                  <a:lnTo>
                    <a:pt x="168" y="473"/>
                  </a:lnTo>
                  <a:lnTo>
                    <a:pt x="194" y="494"/>
                  </a:lnTo>
                  <a:lnTo>
                    <a:pt x="223" y="513"/>
                  </a:lnTo>
                  <a:lnTo>
                    <a:pt x="253" y="526"/>
                  </a:lnTo>
                  <a:lnTo>
                    <a:pt x="284" y="536"/>
                  </a:lnTo>
                  <a:lnTo>
                    <a:pt x="318" y="540"/>
                  </a:lnTo>
                  <a:lnTo>
                    <a:pt x="350" y="540"/>
                  </a:lnTo>
                  <a:lnTo>
                    <a:pt x="382" y="536"/>
                  </a:lnTo>
                  <a:lnTo>
                    <a:pt x="414" y="526"/>
                  </a:lnTo>
                  <a:lnTo>
                    <a:pt x="444" y="513"/>
                  </a:lnTo>
                  <a:lnTo>
                    <a:pt x="472" y="494"/>
                  </a:lnTo>
                  <a:lnTo>
                    <a:pt x="498" y="473"/>
                  </a:lnTo>
                  <a:lnTo>
                    <a:pt x="521" y="447"/>
                  </a:lnTo>
                  <a:lnTo>
                    <a:pt x="538" y="419"/>
                  </a:lnTo>
                  <a:lnTo>
                    <a:pt x="552" y="390"/>
                  </a:lnTo>
                  <a:lnTo>
                    <a:pt x="561" y="359"/>
                  </a:lnTo>
                  <a:lnTo>
                    <a:pt x="565" y="328"/>
                  </a:lnTo>
                  <a:lnTo>
                    <a:pt x="566" y="297"/>
                  </a:lnTo>
                  <a:lnTo>
                    <a:pt x="563" y="266"/>
                  </a:lnTo>
                  <a:lnTo>
                    <a:pt x="555" y="236"/>
                  </a:lnTo>
                  <a:lnTo>
                    <a:pt x="543" y="207"/>
                  </a:lnTo>
                  <a:lnTo>
                    <a:pt x="528" y="180"/>
                  </a:lnTo>
                  <a:lnTo>
                    <a:pt x="509" y="154"/>
                  </a:lnTo>
                  <a:lnTo>
                    <a:pt x="486" y="131"/>
                  </a:lnTo>
                  <a:lnTo>
                    <a:pt x="459" y="112"/>
                  </a:lnTo>
                  <a:lnTo>
                    <a:pt x="429" y="95"/>
                  </a:lnTo>
                  <a:lnTo>
                    <a:pt x="416" y="87"/>
                  </a:lnTo>
                  <a:lnTo>
                    <a:pt x="407" y="75"/>
                  </a:lnTo>
                  <a:lnTo>
                    <a:pt x="401" y="60"/>
                  </a:lnTo>
                  <a:lnTo>
                    <a:pt x="400" y="45"/>
                  </a:lnTo>
                  <a:lnTo>
                    <a:pt x="405" y="30"/>
                  </a:lnTo>
                  <a:lnTo>
                    <a:pt x="413" y="17"/>
                  </a:lnTo>
                  <a:lnTo>
                    <a:pt x="425" y="6"/>
                  </a:lnTo>
                  <a:lnTo>
                    <a:pt x="440" y="1"/>
                  </a:lnTo>
                  <a:lnTo>
                    <a:pt x="455" y="0"/>
                  </a:lnTo>
                  <a:lnTo>
                    <a:pt x="471" y="4"/>
                  </a:lnTo>
                  <a:lnTo>
                    <a:pt x="506" y="23"/>
                  </a:lnTo>
                  <a:lnTo>
                    <a:pt x="539" y="46"/>
                  </a:lnTo>
                  <a:lnTo>
                    <a:pt x="569" y="72"/>
                  </a:lnTo>
                  <a:lnTo>
                    <a:pt x="597" y="104"/>
                  </a:lnTo>
                  <a:lnTo>
                    <a:pt x="621" y="140"/>
                  </a:lnTo>
                  <a:lnTo>
                    <a:pt x="640" y="175"/>
                  </a:lnTo>
                  <a:lnTo>
                    <a:pt x="653" y="212"/>
                  </a:lnTo>
                  <a:lnTo>
                    <a:pt x="663" y="249"/>
                  </a:lnTo>
                  <a:lnTo>
                    <a:pt x="667" y="288"/>
                  </a:lnTo>
                  <a:lnTo>
                    <a:pt x="667" y="325"/>
                  </a:lnTo>
                  <a:lnTo>
                    <a:pt x="662" y="363"/>
                  </a:lnTo>
                  <a:lnTo>
                    <a:pt x="653" y="399"/>
                  </a:lnTo>
                  <a:lnTo>
                    <a:pt x="641" y="434"/>
                  </a:lnTo>
                  <a:lnTo>
                    <a:pt x="624" y="468"/>
                  </a:lnTo>
                  <a:lnTo>
                    <a:pt x="605" y="501"/>
                  </a:lnTo>
                  <a:lnTo>
                    <a:pt x="581" y="531"/>
                  </a:lnTo>
                  <a:lnTo>
                    <a:pt x="555" y="557"/>
                  </a:lnTo>
                  <a:lnTo>
                    <a:pt x="525" y="581"/>
                  </a:lnTo>
                  <a:lnTo>
                    <a:pt x="492" y="601"/>
                  </a:lnTo>
                  <a:lnTo>
                    <a:pt x="456" y="617"/>
                  </a:lnTo>
                  <a:lnTo>
                    <a:pt x="418" y="630"/>
                  </a:lnTo>
                  <a:lnTo>
                    <a:pt x="377" y="637"/>
                  </a:lnTo>
                  <a:lnTo>
                    <a:pt x="333" y="640"/>
                  </a:lnTo>
                  <a:lnTo>
                    <a:pt x="297" y="638"/>
                  </a:lnTo>
                  <a:lnTo>
                    <a:pt x="261" y="632"/>
                  </a:lnTo>
                  <a:lnTo>
                    <a:pt x="225" y="623"/>
                  </a:lnTo>
                  <a:lnTo>
                    <a:pt x="191" y="608"/>
                  </a:lnTo>
                  <a:lnTo>
                    <a:pt x="158" y="590"/>
                  </a:lnTo>
                  <a:lnTo>
                    <a:pt x="127" y="569"/>
                  </a:lnTo>
                  <a:lnTo>
                    <a:pt x="98" y="543"/>
                  </a:lnTo>
                  <a:lnTo>
                    <a:pt x="70" y="511"/>
                  </a:lnTo>
                  <a:lnTo>
                    <a:pt x="46" y="477"/>
                  </a:lnTo>
                  <a:lnTo>
                    <a:pt x="27" y="441"/>
                  </a:lnTo>
                  <a:lnTo>
                    <a:pt x="14" y="403"/>
                  </a:lnTo>
                  <a:lnTo>
                    <a:pt x="5" y="364"/>
                  </a:lnTo>
                  <a:lnTo>
                    <a:pt x="0" y="326"/>
                  </a:lnTo>
                  <a:lnTo>
                    <a:pt x="0" y="286"/>
                  </a:lnTo>
                  <a:lnTo>
                    <a:pt x="6" y="248"/>
                  </a:lnTo>
                  <a:lnTo>
                    <a:pt x="15" y="210"/>
                  </a:lnTo>
                  <a:lnTo>
                    <a:pt x="28" y="174"/>
                  </a:lnTo>
                  <a:lnTo>
                    <a:pt x="46" y="139"/>
                  </a:lnTo>
                  <a:lnTo>
                    <a:pt x="68" y="106"/>
                  </a:lnTo>
                  <a:lnTo>
                    <a:pt x="94" y="76"/>
                  </a:lnTo>
                  <a:lnTo>
                    <a:pt x="125" y="49"/>
                  </a:lnTo>
                  <a:lnTo>
                    <a:pt x="158" y="25"/>
                  </a:lnTo>
                  <a:lnTo>
                    <a:pt x="196" y="4"/>
                  </a:lnTo>
                  <a:lnTo>
                    <a:pt x="21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grpSp>
      <p:sp>
        <p:nvSpPr>
          <p:cNvPr id="113" name="Freeform 9">
            <a:extLst>
              <a:ext uri="{FF2B5EF4-FFF2-40B4-BE49-F238E27FC236}">
                <a16:creationId xmlns:a16="http://schemas.microsoft.com/office/drawing/2014/main" id="{47379641-40DD-801C-EBC9-237380E80F5A}"/>
              </a:ext>
            </a:extLst>
          </p:cNvPr>
          <p:cNvSpPr>
            <a:spLocks/>
          </p:cNvSpPr>
          <p:nvPr/>
        </p:nvSpPr>
        <p:spPr bwMode="auto">
          <a:xfrm>
            <a:off x="8904160" y="2575068"/>
            <a:ext cx="1538275" cy="678803"/>
          </a:xfrm>
          <a:custGeom>
            <a:avLst/>
            <a:gdLst>
              <a:gd name="T0" fmla="*/ 44 w 596"/>
              <a:gd name="T1" fmla="*/ 263 h 263"/>
              <a:gd name="T2" fmla="*/ 0 w 596"/>
              <a:gd name="T3" fmla="*/ 220 h 263"/>
              <a:gd name="T4" fmla="*/ 218 w 596"/>
              <a:gd name="T5" fmla="*/ 0 h 263"/>
              <a:gd name="T6" fmla="*/ 596 w 596"/>
              <a:gd name="T7" fmla="*/ 0 h 263"/>
              <a:gd name="T8" fmla="*/ 596 w 596"/>
              <a:gd name="T9" fmla="*/ 63 h 263"/>
              <a:gd name="T10" fmla="*/ 244 w 596"/>
              <a:gd name="T11" fmla="*/ 63 h 263"/>
              <a:gd name="T12" fmla="*/ 44 w 596"/>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596" h="263">
                <a:moveTo>
                  <a:pt x="44" y="263"/>
                </a:moveTo>
                <a:lnTo>
                  <a:pt x="0" y="220"/>
                </a:lnTo>
                <a:lnTo>
                  <a:pt x="218" y="0"/>
                </a:lnTo>
                <a:lnTo>
                  <a:pt x="596" y="0"/>
                </a:lnTo>
                <a:lnTo>
                  <a:pt x="596" y="63"/>
                </a:lnTo>
                <a:lnTo>
                  <a:pt x="244" y="63"/>
                </a:lnTo>
                <a:lnTo>
                  <a:pt x="44" y="263"/>
                </a:lnTo>
                <a:close/>
              </a:path>
            </a:pathLst>
          </a:custGeom>
          <a:solidFill>
            <a:srgbClr val="002EA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15" name="Oval 25">
            <a:extLst>
              <a:ext uri="{FF2B5EF4-FFF2-40B4-BE49-F238E27FC236}">
                <a16:creationId xmlns:a16="http://schemas.microsoft.com/office/drawing/2014/main" id="{466D2B0C-A12B-9BFC-D028-1D10BE02CACD}"/>
              </a:ext>
            </a:extLst>
          </p:cNvPr>
          <p:cNvSpPr>
            <a:spLocks noChangeArrowheads="1"/>
          </p:cNvSpPr>
          <p:nvPr/>
        </p:nvSpPr>
        <p:spPr bwMode="auto">
          <a:xfrm>
            <a:off x="8390542" y="1203726"/>
            <a:ext cx="1114991" cy="1114991"/>
          </a:xfrm>
          <a:prstGeom prst="ellipse">
            <a:avLst/>
          </a:prstGeom>
          <a:gradFill>
            <a:gsLst>
              <a:gs pos="100000">
                <a:srgbClr val="0A4FD1"/>
              </a:gs>
              <a:gs pos="37000">
                <a:schemeClr val="bg1">
                  <a:lumMod val="50000"/>
                  <a:lumOff val="50000"/>
                </a:schemeClr>
              </a:gs>
            </a:gsLst>
            <a:lin ang="5400000" scaled="0"/>
          </a:gra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17" name="Oval 27">
            <a:extLst>
              <a:ext uri="{FF2B5EF4-FFF2-40B4-BE49-F238E27FC236}">
                <a16:creationId xmlns:a16="http://schemas.microsoft.com/office/drawing/2014/main" id="{8356F7F5-E8DB-FC97-D729-5C7A6F1E47FC}"/>
              </a:ext>
            </a:extLst>
          </p:cNvPr>
          <p:cNvSpPr>
            <a:spLocks noChangeArrowheads="1"/>
          </p:cNvSpPr>
          <p:nvPr/>
        </p:nvSpPr>
        <p:spPr bwMode="auto">
          <a:xfrm>
            <a:off x="8777013" y="3017674"/>
            <a:ext cx="339472" cy="339472"/>
          </a:xfrm>
          <a:prstGeom prst="ellipse">
            <a:avLst/>
          </a:prstGeom>
          <a:solidFill>
            <a:srgbClr val="0042E6"/>
          </a:solidFill>
          <a:ln>
            <a:solidFill>
              <a:schemeClr val="bg1"/>
            </a:solidFill>
          </a:ln>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18" name="Freeform 28">
            <a:extLst>
              <a:ext uri="{FF2B5EF4-FFF2-40B4-BE49-F238E27FC236}">
                <a16:creationId xmlns:a16="http://schemas.microsoft.com/office/drawing/2014/main" id="{92681ADF-3471-01B0-D231-36505BFC046C}"/>
              </a:ext>
            </a:extLst>
          </p:cNvPr>
          <p:cNvSpPr>
            <a:spLocks noEditPoints="1"/>
          </p:cNvSpPr>
          <p:nvPr/>
        </p:nvSpPr>
        <p:spPr bwMode="auto">
          <a:xfrm>
            <a:off x="8738978" y="2978350"/>
            <a:ext cx="415541" cy="418121"/>
          </a:xfrm>
          <a:custGeom>
            <a:avLst/>
            <a:gdLst>
              <a:gd name="T0" fmla="*/ 50 w 100"/>
              <a:gd name="T1" fmla="*/ 100 h 100"/>
              <a:gd name="T2" fmla="*/ 0 w 100"/>
              <a:gd name="T3" fmla="*/ 50 h 100"/>
              <a:gd name="T4" fmla="*/ 50 w 100"/>
              <a:gd name="T5" fmla="*/ 0 h 100"/>
              <a:gd name="T6" fmla="*/ 100 w 100"/>
              <a:gd name="T7" fmla="*/ 50 h 100"/>
              <a:gd name="T8" fmla="*/ 50 w 100"/>
              <a:gd name="T9" fmla="*/ 100 h 100"/>
              <a:gd name="T10" fmla="*/ 50 w 100"/>
              <a:gd name="T11" fmla="*/ 19 h 100"/>
              <a:gd name="T12" fmla="*/ 20 w 100"/>
              <a:gd name="T13" fmla="*/ 50 h 100"/>
              <a:gd name="T14" fmla="*/ 50 w 100"/>
              <a:gd name="T15" fmla="*/ 81 h 100"/>
              <a:gd name="T16" fmla="*/ 81 w 100"/>
              <a:gd name="T17" fmla="*/ 50 h 100"/>
              <a:gd name="T18" fmla="*/ 50 w 100"/>
              <a:gd name="T19"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100"/>
                </a:moveTo>
                <a:cubicBezTo>
                  <a:pt x="23" y="100"/>
                  <a:pt x="0" y="78"/>
                  <a:pt x="0" y="50"/>
                </a:cubicBezTo>
                <a:cubicBezTo>
                  <a:pt x="0" y="22"/>
                  <a:pt x="23" y="0"/>
                  <a:pt x="50" y="0"/>
                </a:cubicBezTo>
                <a:cubicBezTo>
                  <a:pt x="78" y="0"/>
                  <a:pt x="100" y="22"/>
                  <a:pt x="100" y="50"/>
                </a:cubicBezTo>
                <a:cubicBezTo>
                  <a:pt x="100" y="78"/>
                  <a:pt x="78" y="100"/>
                  <a:pt x="50" y="100"/>
                </a:cubicBezTo>
                <a:close/>
                <a:moveTo>
                  <a:pt x="50" y="19"/>
                </a:moveTo>
                <a:cubicBezTo>
                  <a:pt x="33" y="19"/>
                  <a:pt x="20" y="33"/>
                  <a:pt x="20" y="50"/>
                </a:cubicBezTo>
                <a:cubicBezTo>
                  <a:pt x="20" y="67"/>
                  <a:pt x="33" y="81"/>
                  <a:pt x="50" y="81"/>
                </a:cubicBezTo>
                <a:cubicBezTo>
                  <a:pt x="67" y="81"/>
                  <a:pt x="81" y="67"/>
                  <a:pt x="81" y="50"/>
                </a:cubicBezTo>
                <a:cubicBezTo>
                  <a:pt x="81" y="33"/>
                  <a:pt x="67" y="19"/>
                  <a:pt x="50" y="19"/>
                </a:cubicBezTo>
                <a:close/>
              </a:path>
            </a:pathLst>
          </a:custGeom>
          <a:solidFill>
            <a:srgbClr val="002EA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cxnSp>
        <p:nvCxnSpPr>
          <p:cNvPr id="121" name="Straight Connector 120">
            <a:extLst>
              <a:ext uri="{FF2B5EF4-FFF2-40B4-BE49-F238E27FC236}">
                <a16:creationId xmlns:a16="http://schemas.microsoft.com/office/drawing/2014/main" id="{37C5165F-F1DC-84F2-70C2-B1A3FB60C1E1}"/>
              </a:ext>
            </a:extLst>
          </p:cNvPr>
          <p:cNvCxnSpPr/>
          <p:nvPr/>
        </p:nvCxnSpPr>
        <p:spPr>
          <a:xfrm>
            <a:off x="8948037" y="2472637"/>
            <a:ext cx="0" cy="46458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3" name="Oval 11">
            <a:extLst>
              <a:ext uri="{FF2B5EF4-FFF2-40B4-BE49-F238E27FC236}">
                <a16:creationId xmlns:a16="http://schemas.microsoft.com/office/drawing/2014/main" id="{A1D74CBF-D6FE-8E83-388D-48C08F6F4E1A}"/>
              </a:ext>
            </a:extLst>
          </p:cNvPr>
          <p:cNvSpPr>
            <a:spLocks noChangeArrowheads="1"/>
          </p:cNvSpPr>
          <p:nvPr/>
        </p:nvSpPr>
        <p:spPr bwMode="auto">
          <a:xfrm>
            <a:off x="10315285" y="2483709"/>
            <a:ext cx="339472" cy="338111"/>
          </a:xfrm>
          <a:prstGeom prst="ellipse">
            <a:avLst/>
          </a:prstGeom>
          <a:solidFill>
            <a:srgbClr val="0044CC"/>
          </a:solidFill>
          <a:ln>
            <a:solidFill>
              <a:schemeClr val="bg1"/>
            </a:solidFill>
          </a:ln>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24" name="Freeform 12">
            <a:extLst>
              <a:ext uri="{FF2B5EF4-FFF2-40B4-BE49-F238E27FC236}">
                <a16:creationId xmlns:a16="http://schemas.microsoft.com/office/drawing/2014/main" id="{6EA4167E-440D-402B-79E9-C4B943F19AA9}"/>
              </a:ext>
            </a:extLst>
          </p:cNvPr>
          <p:cNvSpPr>
            <a:spLocks noEditPoints="1"/>
          </p:cNvSpPr>
          <p:nvPr/>
        </p:nvSpPr>
        <p:spPr bwMode="auto">
          <a:xfrm>
            <a:off x="10274670" y="2442413"/>
            <a:ext cx="420703" cy="420703"/>
          </a:xfrm>
          <a:custGeom>
            <a:avLst/>
            <a:gdLst>
              <a:gd name="T0" fmla="*/ 51 w 101"/>
              <a:gd name="T1" fmla="*/ 101 h 101"/>
              <a:gd name="T2" fmla="*/ 0 w 101"/>
              <a:gd name="T3" fmla="*/ 50 h 101"/>
              <a:gd name="T4" fmla="*/ 51 w 101"/>
              <a:gd name="T5" fmla="*/ 0 h 101"/>
              <a:gd name="T6" fmla="*/ 101 w 101"/>
              <a:gd name="T7" fmla="*/ 50 h 101"/>
              <a:gd name="T8" fmla="*/ 51 w 101"/>
              <a:gd name="T9" fmla="*/ 101 h 101"/>
              <a:gd name="T10" fmla="*/ 51 w 101"/>
              <a:gd name="T11" fmla="*/ 20 h 101"/>
              <a:gd name="T12" fmla="*/ 20 w 101"/>
              <a:gd name="T13" fmla="*/ 50 h 101"/>
              <a:gd name="T14" fmla="*/ 51 w 101"/>
              <a:gd name="T15" fmla="*/ 81 h 101"/>
              <a:gd name="T16" fmla="*/ 81 w 101"/>
              <a:gd name="T17" fmla="*/ 50 h 101"/>
              <a:gd name="T18" fmla="*/ 51 w 101"/>
              <a:gd name="T19"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101"/>
                </a:moveTo>
                <a:cubicBezTo>
                  <a:pt x="23" y="101"/>
                  <a:pt x="0" y="78"/>
                  <a:pt x="0" y="50"/>
                </a:cubicBezTo>
                <a:cubicBezTo>
                  <a:pt x="0" y="23"/>
                  <a:pt x="23" y="0"/>
                  <a:pt x="51" y="0"/>
                </a:cubicBezTo>
                <a:cubicBezTo>
                  <a:pt x="78" y="0"/>
                  <a:pt x="101" y="23"/>
                  <a:pt x="101" y="50"/>
                </a:cubicBezTo>
                <a:cubicBezTo>
                  <a:pt x="101" y="78"/>
                  <a:pt x="78" y="101"/>
                  <a:pt x="51" y="101"/>
                </a:cubicBezTo>
                <a:close/>
                <a:moveTo>
                  <a:pt x="51" y="20"/>
                </a:moveTo>
                <a:cubicBezTo>
                  <a:pt x="34" y="20"/>
                  <a:pt x="20" y="34"/>
                  <a:pt x="20" y="50"/>
                </a:cubicBezTo>
                <a:cubicBezTo>
                  <a:pt x="20" y="67"/>
                  <a:pt x="34" y="81"/>
                  <a:pt x="51" y="81"/>
                </a:cubicBezTo>
                <a:cubicBezTo>
                  <a:pt x="67" y="81"/>
                  <a:pt x="81" y="67"/>
                  <a:pt x="81" y="50"/>
                </a:cubicBezTo>
                <a:cubicBezTo>
                  <a:pt x="81" y="34"/>
                  <a:pt x="67" y="20"/>
                  <a:pt x="51" y="20"/>
                </a:cubicBezTo>
                <a:close/>
              </a:path>
            </a:pathLst>
          </a:custGeom>
          <a:solidFill>
            <a:srgbClr val="00206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cxnSp>
        <p:nvCxnSpPr>
          <p:cNvPr id="127" name="Straight Connector 126">
            <a:extLst>
              <a:ext uri="{FF2B5EF4-FFF2-40B4-BE49-F238E27FC236}">
                <a16:creationId xmlns:a16="http://schemas.microsoft.com/office/drawing/2014/main" id="{DC12E701-41BE-59E6-81A9-228FFAE8E87A}"/>
              </a:ext>
            </a:extLst>
          </p:cNvPr>
          <p:cNvCxnSpPr/>
          <p:nvPr/>
        </p:nvCxnSpPr>
        <p:spPr>
          <a:xfrm>
            <a:off x="10486310" y="1948150"/>
            <a:ext cx="0" cy="46458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Inhaltsplatzhalter 4">
            <a:extLst>
              <a:ext uri="{FF2B5EF4-FFF2-40B4-BE49-F238E27FC236}">
                <a16:creationId xmlns:a16="http://schemas.microsoft.com/office/drawing/2014/main" id="{CE42873F-211D-C4E3-C0E9-D166429587C7}"/>
              </a:ext>
            </a:extLst>
          </p:cNvPr>
          <p:cNvSpPr txBox="1">
            <a:spLocks/>
          </p:cNvSpPr>
          <p:nvPr/>
        </p:nvSpPr>
        <p:spPr>
          <a:xfrm>
            <a:off x="5013199" y="4731030"/>
            <a:ext cx="4729554" cy="28321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50000"/>
              </a:lnSpc>
              <a:spcBef>
                <a:spcPts val="0"/>
              </a:spcBef>
              <a:spcAft>
                <a:spcPts val="1000"/>
              </a:spcAft>
              <a:buClrTx/>
              <a:buSzTx/>
              <a:buFont typeface="Wingdings" panose="05000000000000000000" pitchFamily="2" charset="2"/>
              <a:buNone/>
              <a:tabLst/>
              <a:defRPr/>
            </a:pPr>
            <a:r>
              <a:rPr kumimoji="0" lang="en-US"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Prepare Destination (SharePoint Office)</a:t>
            </a:r>
            <a:endParaRPr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31" name="Inhaltsplatzhalter 4">
            <a:extLst>
              <a:ext uri="{FF2B5EF4-FFF2-40B4-BE49-F238E27FC236}">
                <a16:creationId xmlns:a16="http://schemas.microsoft.com/office/drawing/2014/main" id="{8F560713-0A6E-7041-2CCB-08E84960775E}"/>
              </a:ext>
            </a:extLst>
          </p:cNvPr>
          <p:cNvSpPr txBox="1">
            <a:spLocks/>
          </p:cNvSpPr>
          <p:nvPr/>
        </p:nvSpPr>
        <p:spPr>
          <a:xfrm>
            <a:off x="2095562" y="5798899"/>
            <a:ext cx="6255547" cy="28321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50000"/>
              </a:lnSpc>
              <a:spcBef>
                <a:spcPts val="0"/>
              </a:spcBef>
              <a:spcAft>
                <a:spcPts val="1000"/>
              </a:spcAft>
              <a:buClrTx/>
              <a:buSzTx/>
              <a:buFont typeface="Wingdings" panose="05000000000000000000" pitchFamily="2" charset="2"/>
              <a:buNone/>
              <a:tabLst/>
              <a:defRPr/>
            </a:pPr>
            <a:r>
              <a:rPr kumimoji="0" lang="en-US"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Business Department Pre-Migration Activities</a:t>
            </a:r>
            <a:endParaRPr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33" name="Inhaltsplatzhalter 4">
            <a:extLst>
              <a:ext uri="{FF2B5EF4-FFF2-40B4-BE49-F238E27FC236}">
                <a16:creationId xmlns:a16="http://schemas.microsoft.com/office/drawing/2014/main" id="{AD7E85C1-BB5D-FEE4-05F0-484ED70BDC14}"/>
              </a:ext>
            </a:extLst>
          </p:cNvPr>
          <p:cNvSpPr txBox="1">
            <a:spLocks/>
          </p:cNvSpPr>
          <p:nvPr/>
        </p:nvSpPr>
        <p:spPr>
          <a:xfrm>
            <a:off x="8026700" y="3578353"/>
            <a:ext cx="1775755" cy="28321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50000"/>
              </a:lnSpc>
              <a:spcBef>
                <a:spcPts val="0"/>
              </a:spcBef>
              <a:spcAft>
                <a:spcPts val="1000"/>
              </a:spcAft>
              <a:buClrTx/>
              <a:buSzTx/>
              <a:buFont typeface="Wingdings" panose="05000000000000000000" pitchFamily="2" charset="2"/>
              <a:buNone/>
              <a:tabLst/>
              <a:defRPr/>
            </a:pPr>
            <a:r>
              <a:rPr kumimoji="0" lang="en-US"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Conduct Migrations</a:t>
            </a:r>
            <a:endParaRPr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35" name="Inhaltsplatzhalter 4">
            <a:extLst>
              <a:ext uri="{FF2B5EF4-FFF2-40B4-BE49-F238E27FC236}">
                <a16:creationId xmlns:a16="http://schemas.microsoft.com/office/drawing/2014/main" id="{2AC29AD4-A62D-B260-3E17-6175BE4E0D74}"/>
              </a:ext>
            </a:extLst>
          </p:cNvPr>
          <p:cNvSpPr txBox="1">
            <a:spLocks/>
          </p:cNvSpPr>
          <p:nvPr/>
        </p:nvSpPr>
        <p:spPr>
          <a:xfrm>
            <a:off x="9505534" y="3041582"/>
            <a:ext cx="1696930" cy="28321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50000"/>
              </a:lnSpc>
              <a:spcBef>
                <a:spcPts val="0"/>
              </a:spcBef>
              <a:spcAft>
                <a:spcPts val="1000"/>
              </a:spcAft>
              <a:buClrTx/>
              <a:buSzTx/>
              <a:buFont typeface="Wingdings" panose="05000000000000000000" pitchFamily="2" charset="2"/>
              <a:buNone/>
              <a:tabLst/>
              <a:defRPr/>
            </a:pPr>
            <a:r>
              <a:rPr kumimoji="0" lang="en-US"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Validation QA/UAT</a:t>
            </a:r>
            <a:endParaRPr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137" name="Graphic 136" descr="Bar chart outline">
            <a:extLst>
              <a:ext uri="{FF2B5EF4-FFF2-40B4-BE49-F238E27FC236}">
                <a16:creationId xmlns:a16="http://schemas.microsoft.com/office/drawing/2014/main" id="{99EDCC5D-E455-1D71-100B-5E772982B2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4203" y="2485856"/>
            <a:ext cx="787796" cy="787796"/>
          </a:xfrm>
          <a:prstGeom prst="rect">
            <a:avLst/>
          </a:prstGeom>
          <a:effectLst>
            <a:outerShdw blurRad="50800" dist="38100" dir="5400000" algn="t" rotWithShape="0">
              <a:prstClr val="black">
                <a:alpha val="40000"/>
              </a:prstClr>
            </a:outerShdw>
          </a:effectLst>
        </p:spPr>
      </p:pic>
      <p:pic>
        <p:nvPicPr>
          <p:cNvPr id="139" name="Graphic 138" descr="Puzzle pieces outline">
            <a:extLst>
              <a:ext uri="{FF2B5EF4-FFF2-40B4-BE49-F238E27FC236}">
                <a16:creationId xmlns:a16="http://schemas.microsoft.com/office/drawing/2014/main" id="{11FB08E3-E5E6-CDBF-BC1A-34433AFF85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1499" y="1901435"/>
            <a:ext cx="812783" cy="812783"/>
          </a:xfrm>
          <a:prstGeom prst="rect">
            <a:avLst/>
          </a:prstGeom>
          <a:effectLst>
            <a:outerShdw blurRad="50800" dist="38100" dir="5400000" algn="t" rotWithShape="0">
              <a:prstClr val="black">
                <a:alpha val="40000"/>
              </a:prstClr>
            </a:outerShdw>
          </a:effectLst>
        </p:spPr>
      </p:pic>
      <p:pic>
        <p:nvPicPr>
          <p:cNvPr id="141" name="Graphic 140" descr="Clipboard Partially Checked outline">
            <a:extLst>
              <a:ext uri="{FF2B5EF4-FFF2-40B4-BE49-F238E27FC236}">
                <a16:creationId xmlns:a16="http://schemas.microsoft.com/office/drawing/2014/main" id="{47EBC8B9-5FB8-DC3E-9FCE-A2B2EF05FF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20145" y="1304998"/>
            <a:ext cx="855783" cy="855783"/>
          </a:xfrm>
          <a:prstGeom prst="rect">
            <a:avLst/>
          </a:prstGeom>
          <a:effectLst>
            <a:outerShdw blurRad="50800" dist="38100" dir="5400000" algn="t" rotWithShape="0">
              <a:prstClr val="black">
                <a:alpha val="40000"/>
              </a:prstClr>
            </a:outerShdw>
          </a:effectLst>
        </p:spPr>
      </p:pic>
      <p:sp>
        <p:nvSpPr>
          <p:cNvPr id="10" name="Footer Placeholder 3">
            <a:extLst>
              <a:ext uri="{FF2B5EF4-FFF2-40B4-BE49-F238E27FC236}">
                <a16:creationId xmlns:a16="http://schemas.microsoft.com/office/drawing/2014/main" id="{A2B7AA93-A853-DDA4-1AB7-81ADF549F80D}"/>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12" name="Graphic 11">
            <a:extLst>
              <a:ext uri="{FF2B5EF4-FFF2-40B4-BE49-F238E27FC236}">
                <a16:creationId xmlns:a16="http://schemas.microsoft.com/office/drawing/2014/main" id="{52FB82DA-BA24-7AE7-0C09-6C4646086E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289323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0791045B-8124-1B5C-C29E-EA1E1CB70ED1}"/>
              </a:ext>
            </a:extLst>
          </p:cNvPr>
          <p:cNvSpPr/>
          <p:nvPr/>
        </p:nvSpPr>
        <p:spPr>
          <a:xfrm>
            <a:off x="864358" y="2097741"/>
            <a:ext cx="10463284" cy="2756808"/>
          </a:xfrm>
          <a:prstGeom prst="roundRect">
            <a:avLst>
              <a:gd name="adj" fmla="val 46801"/>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8" name="Group 17">
            <a:extLst>
              <a:ext uri="{FF2B5EF4-FFF2-40B4-BE49-F238E27FC236}">
                <a16:creationId xmlns:a16="http://schemas.microsoft.com/office/drawing/2014/main" id="{912F57CB-F684-C8C3-48C7-786021A345DD}"/>
              </a:ext>
            </a:extLst>
          </p:cNvPr>
          <p:cNvGrpSpPr/>
          <p:nvPr/>
        </p:nvGrpSpPr>
        <p:grpSpPr>
          <a:xfrm>
            <a:off x="1755962" y="1704409"/>
            <a:ext cx="2400300" cy="3743325"/>
            <a:chOff x="816220" y="1704409"/>
            <a:chExt cx="2400300" cy="3743325"/>
          </a:xfrm>
          <a:effectLst>
            <a:reflection blurRad="139700" stA="50000" endA="300" endPos="55000" dist="127000" dir="5400000" sy="-100000" algn="bl" rotWithShape="0"/>
          </a:effectLst>
        </p:grpSpPr>
        <p:sp>
          <p:nvSpPr>
            <p:cNvPr id="9" name="Freeform: Shape 8">
              <a:extLst>
                <a:ext uri="{FF2B5EF4-FFF2-40B4-BE49-F238E27FC236}">
                  <a16:creationId xmlns:a16="http://schemas.microsoft.com/office/drawing/2014/main" id="{34B0ADB7-E31E-BCA8-D927-159643478A0D}"/>
                </a:ext>
              </a:extLst>
            </p:cNvPr>
            <p:cNvSpPr/>
            <p:nvPr/>
          </p:nvSpPr>
          <p:spPr>
            <a:xfrm>
              <a:off x="816220" y="1704409"/>
              <a:ext cx="2400300" cy="3743325"/>
            </a:xfrm>
            <a:custGeom>
              <a:avLst/>
              <a:gdLst>
                <a:gd name="connsiteX0" fmla="*/ 2013490 w 2400300"/>
                <a:gd name="connsiteY0" fmla="*/ 0 h 3743325"/>
                <a:gd name="connsiteX1" fmla="*/ 2400300 w 2400300"/>
                <a:gd name="connsiteY1" fmla="*/ 386810 h 3743325"/>
                <a:gd name="connsiteX2" fmla="*/ 2400300 w 2400300"/>
                <a:gd name="connsiteY2" fmla="*/ 3356515 h 3743325"/>
                <a:gd name="connsiteX3" fmla="*/ 2013490 w 2400300"/>
                <a:gd name="connsiteY3" fmla="*/ 3743325 h 3743325"/>
                <a:gd name="connsiteX4" fmla="*/ 386810 w 2400300"/>
                <a:gd name="connsiteY4" fmla="*/ 3743325 h 3743325"/>
                <a:gd name="connsiteX5" fmla="*/ 0 w 2400300"/>
                <a:gd name="connsiteY5" fmla="*/ 3356515 h 3743325"/>
                <a:gd name="connsiteX6" fmla="*/ 0 w 2400300"/>
                <a:gd name="connsiteY6" fmla="*/ 386810 h 3743325"/>
                <a:gd name="connsiteX7" fmla="*/ 386810 w 2400300"/>
                <a:gd name="connsiteY7"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3743325">
                  <a:moveTo>
                    <a:pt x="2013490" y="0"/>
                  </a:moveTo>
                  <a:cubicBezTo>
                    <a:pt x="2227119" y="0"/>
                    <a:pt x="2400300" y="173181"/>
                    <a:pt x="2400300" y="386810"/>
                  </a:cubicBezTo>
                  <a:lnTo>
                    <a:pt x="2400300" y="3356515"/>
                  </a:lnTo>
                  <a:cubicBezTo>
                    <a:pt x="2400300" y="3570144"/>
                    <a:pt x="2227119" y="3743325"/>
                    <a:pt x="2013490" y="3743325"/>
                  </a:cubicBezTo>
                  <a:lnTo>
                    <a:pt x="386810" y="3743325"/>
                  </a:lnTo>
                  <a:cubicBezTo>
                    <a:pt x="173181" y="3743325"/>
                    <a:pt x="0" y="3570144"/>
                    <a:pt x="0" y="3356515"/>
                  </a:cubicBezTo>
                  <a:lnTo>
                    <a:pt x="0" y="386810"/>
                  </a:lnTo>
                  <a:cubicBezTo>
                    <a:pt x="0" y="173181"/>
                    <a:pt x="173181" y="0"/>
                    <a:pt x="386810" y="0"/>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9525" cap="flat">
              <a:noFill/>
              <a:prstDash val="solid"/>
              <a:miter/>
            </a:ln>
          </p:spPr>
          <p:txBody>
            <a:bodyPr rtlCol="0" anchor="ctr"/>
            <a:lstStyle/>
            <a:p>
              <a:endParaRPr lang="en-ZA"/>
            </a:p>
          </p:txBody>
        </p:sp>
        <p:sp>
          <p:nvSpPr>
            <p:cNvPr id="10" name="Freeform: Shape 9">
              <a:extLst>
                <a:ext uri="{FF2B5EF4-FFF2-40B4-BE49-F238E27FC236}">
                  <a16:creationId xmlns:a16="http://schemas.microsoft.com/office/drawing/2014/main" id="{B8A1C9A1-64C1-4C71-6E5F-E6F054C08C02}"/>
                </a:ext>
              </a:extLst>
            </p:cNvPr>
            <p:cNvSpPr/>
            <p:nvPr/>
          </p:nvSpPr>
          <p:spPr>
            <a:xfrm>
              <a:off x="816220" y="1704409"/>
              <a:ext cx="2400300" cy="744188"/>
            </a:xfrm>
            <a:custGeom>
              <a:avLst/>
              <a:gdLst>
                <a:gd name="connsiteX0" fmla="*/ 386810 w 2400300"/>
                <a:gd name="connsiteY0" fmla="*/ 0 h 744188"/>
                <a:gd name="connsiteX1" fmla="*/ 2013490 w 2400300"/>
                <a:gd name="connsiteY1" fmla="*/ 0 h 744188"/>
                <a:gd name="connsiteX2" fmla="*/ 2400300 w 2400300"/>
                <a:gd name="connsiteY2" fmla="*/ 386810 h 744188"/>
                <a:gd name="connsiteX3" fmla="*/ 2400300 w 2400300"/>
                <a:gd name="connsiteY3" fmla="*/ 744188 h 744188"/>
                <a:gd name="connsiteX4" fmla="*/ 0 w 2400300"/>
                <a:gd name="connsiteY4" fmla="*/ 744188 h 744188"/>
                <a:gd name="connsiteX5" fmla="*/ 0 w 2400300"/>
                <a:gd name="connsiteY5" fmla="*/ 386810 h 744188"/>
                <a:gd name="connsiteX6" fmla="*/ 386810 w 2400300"/>
                <a:gd name="connsiteY6" fmla="*/ 0 h 7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300" h="744188">
                  <a:moveTo>
                    <a:pt x="386810" y="0"/>
                  </a:moveTo>
                  <a:lnTo>
                    <a:pt x="2013490" y="0"/>
                  </a:lnTo>
                  <a:cubicBezTo>
                    <a:pt x="2226945" y="0"/>
                    <a:pt x="2400300" y="173355"/>
                    <a:pt x="2400300" y="386810"/>
                  </a:cubicBezTo>
                  <a:lnTo>
                    <a:pt x="2400300" y="744188"/>
                  </a:lnTo>
                  <a:lnTo>
                    <a:pt x="0" y="744188"/>
                  </a:lnTo>
                  <a:lnTo>
                    <a:pt x="0" y="386810"/>
                  </a:lnTo>
                  <a:cubicBezTo>
                    <a:pt x="0" y="173355"/>
                    <a:pt x="173355" y="0"/>
                    <a:pt x="386810" y="0"/>
                  </a:cubicBezTo>
                  <a:close/>
                </a:path>
              </a:pathLst>
            </a:custGeom>
            <a:gradFill>
              <a:gsLst>
                <a:gs pos="0">
                  <a:srgbClr val="43A5FF"/>
                </a:gs>
                <a:gs pos="100000">
                  <a:schemeClr val="bg1">
                    <a:lumMod val="50000"/>
                    <a:lumOff val="50000"/>
                  </a:schemeClr>
                </a:gs>
              </a:gsLst>
              <a:lin ang="5400000" scaled="0"/>
            </a:gradFill>
            <a:ln w="9525" cap="flat">
              <a:noFill/>
              <a:prstDash val="solid"/>
              <a:miter/>
            </a:ln>
          </p:spPr>
          <p:txBody>
            <a:bodyPr rtlCol="0" anchor="ctr"/>
            <a:lstStyle/>
            <a:p>
              <a:endParaRPr lang="en-ZA"/>
            </a:p>
          </p:txBody>
        </p:sp>
        <p:sp>
          <p:nvSpPr>
            <p:cNvPr id="11" name="TextBox 10">
              <a:extLst>
                <a:ext uri="{FF2B5EF4-FFF2-40B4-BE49-F238E27FC236}">
                  <a16:creationId xmlns:a16="http://schemas.microsoft.com/office/drawing/2014/main" id="{78F40072-79D2-7D1D-F607-36DB55B5E33F}"/>
                </a:ext>
              </a:extLst>
            </p:cNvPr>
            <p:cNvSpPr txBox="1"/>
            <p:nvPr/>
          </p:nvSpPr>
          <p:spPr>
            <a:xfrm>
              <a:off x="964640" y="1824662"/>
              <a:ext cx="2103460" cy="523220"/>
            </a:xfrm>
            <a:prstGeom prst="rect">
              <a:avLst/>
            </a:prstGeom>
            <a:noFill/>
          </p:spPr>
          <p:txBody>
            <a:bodyPr wrap="none" rtlCol="0">
              <a:spAutoFit/>
            </a:bodyPr>
            <a:lstStyle/>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Information Governance</a:t>
              </a:r>
            </a:p>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Officer (IGO)</a:t>
              </a:r>
            </a:p>
          </p:txBody>
        </p:sp>
        <p:sp>
          <p:nvSpPr>
            <p:cNvPr id="12" name="TextBox 11">
              <a:extLst>
                <a:ext uri="{FF2B5EF4-FFF2-40B4-BE49-F238E27FC236}">
                  <a16:creationId xmlns:a16="http://schemas.microsoft.com/office/drawing/2014/main" id="{0F33EE00-7F02-B266-8CAD-645012BAB4DC}"/>
                </a:ext>
              </a:extLst>
            </p:cNvPr>
            <p:cNvSpPr txBox="1"/>
            <p:nvPr/>
          </p:nvSpPr>
          <p:spPr>
            <a:xfrm>
              <a:off x="929435" y="2695538"/>
              <a:ext cx="2173870" cy="2308324"/>
            </a:xfrm>
            <a:prstGeom prst="rect">
              <a:avLst/>
            </a:prstGeom>
            <a:noFill/>
          </p:spPr>
          <p:txBody>
            <a:bodyPr wrap="square" rtlCol="0">
              <a:spAutoFit/>
            </a:bodyPr>
            <a:lstStyle/>
            <a:p>
              <a:pPr marL="285750" lvl="0" indent="-285750" rtl="0">
                <a:buFont typeface="Arial" panose="020B0604020202020204" pitchFamily="34" charset="0"/>
                <a:buChar char="•"/>
              </a:pPr>
              <a:r>
                <a:rPr lang="en-US" sz="1200">
                  <a:latin typeface="Arial" panose="020B0604020202020204" pitchFamily="34" charset="0"/>
                  <a:cs typeface="Arial" panose="020B0604020202020204" pitchFamily="34" charset="0"/>
                </a:rPr>
                <a:t>Oversees entire migration process</a:t>
              </a:r>
            </a:p>
            <a:p>
              <a:pPr marL="285750" lvl="0" indent="-285750" rtl="0">
                <a:buFont typeface="Arial" panose="020B0604020202020204" pitchFamily="34" charset="0"/>
                <a:buChar char="•"/>
              </a:pPr>
              <a:endParaRPr lang="en-US"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US" sz="1200">
                  <a:latin typeface="Arial" panose="020B0604020202020204" pitchFamily="34" charset="0"/>
                  <a:cs typeface="Arial" panose="020B0604020202020204" pitchFamily="34" charset="0"/>
                </a:rPr>
                <a:t>Establishes polices</a:t>
              </a:r>
            </a:p>
            <a:p>
              <a:pPr marL="285750" lvl="0" indent="-285750" rtl="0">
                <a:buFont typeface="Arial" panose="020B0604020202020204" pitchFamily="34" charset="0"/>
                <a:buChar char="•"/>
              </a:pPr>
              <a:endParaRPr lang="en-US"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US" sz="1200">
                  <a:latin typeface="Arial" panose="020B0604020202020204" pitchFamily="34" charset="0"/>
                  <a:cs typeface="Arial" panose="020B0604020202020204" pitchFamily="34" charset="0"/>
                </a:rPr>
                <a:t>Sets guidelines for data quality, compliance, security, and life-cycle management</a:t>
              </a:r>
            </a:p>
            <a:p>
              <a:pPr marL="285750" lvl="0" indent="-285750" rtl="0">
                <a:buFont typeface="Arial" panose="020B0604020202020204" pitchFamily="34" charset="0"/>
                <a:buChar char="•"/>
              </a:pPr>
              <a:endParaRPr lang="en-US"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US" sz="1200">
                  <a:latin typeface="Arial" panose="020B0604020202020204" pitchFamily="34" charset="0"/>
                  <a:cs typeface="Arial" panose="020B0604020202020204" pitchFamily="34" charset="0"/>
                </a:rPr>
                <a:t>Coordinates internal and external teams</a:t>
              </a:r>
            </a:p>
          </p:txBody>
        </p:sp>
      </p:grpSp>
      <p:grpSp>
        <p:nvGrpSpPr>
          <p:cNvPr id="17" name="Group 16">
            <a:extLst>
              <a:ext uri="{FF2B5EF4-FFF2-40B4-BE49-F238E27FC236}">
                <a16:creationId xmlns:a16="http://schemas.microsoft.com/office/drawing/2014/main" id="{D154D915-B75A-37DB-9E91-D06407AD47AE}"/>
              </a:ext>
            </a:extLst>
          </p:cNvPr>
          <p:cNvGrpSpPr/>
          <p:nvPr/>
        </p:nvGrpSpPr>
        <p:grpSpPr>
          <a:xfrm>
            <a:off x="4895850" y="1704409"/>
            <a:ext cx="2400300" cy="3743325"/>
            <a:chOff x="3431673" y="1704409"/>
            <a:chExt cx="2400300" cy="3743325"/>
          </a:xfrm>
          <a:effectLst>
            <a:reflection blurRad="139700" stA="50000" endA="300" endPos="55000" dist="127000" dir="5400000" sy="-100000" algn="bl" rotWithShape="0"/>
          </a:effectLst>
        </p:grpSpPr>
        <p:sp>
          <p:nvSpPr>
            <p:cNvPr id="13" name="Freeform: Shape 12">
              <a:extLst>
                <a:ext uri="{FF2B5EF4-FFF2-40B4-BE49-F238E27FC236}">
                  <a16:creationId xmlns:a16="http://schemas.microsoft.com/office/drawing/2014/main" id="{A707DB78-80B1-388D-5EB0-1B545FF31AF9}"/>
                </a:ext>
              </a:extLst>
            </p:cNvPr>
            <p:cNvSpPr/>
            <p:nvPr/>
          </p:nvSpPr>
          <p:spPr>
            <a:xfrm>
              <a:off x="3431673" y="1704409"/>
              <a:ext cx="2400300" cy="3743325"/>
            </a:xfrm>
            <a:custGeom>
              <a:avLst/>
              <a:gdLst>
                <a:gd name="connsiteX0" fmla="*/ 2013490 w 2400300"/>
                <a:gd name="connsiteY0" fmla="*/ 0 h 3743325"/>
                <a:gd name="connsiteX1" fmla="*/ 2400300 w 2400300"/>
                <a:gd name="connsiteY1" fmla="*/ 386810 h 3743325"/>
                <a:gd name="connsiteX2" fmla="*/ 2400300 w 2400300"/>
                <a:gd name="connsiteY2" fmla="*/ 3356515 h 3743325"/>
                <a:gd name="connsiteX3" fmla="*/ 2013490 w 2400300"/>
                <a:gd name="connsiteY3" fmla="*/ 3743325 h 3743325"/>
                <a:gd name="connsiteX4" fmla="*/ 386810 w 2400300"/>
                <a:gd name="connsiteY4" fmla="*/ 3743325 h 3743325"/>
                <a:gd name="connsiteX5" fmla="*/ 0 w 2400300"/>
                <a:gd name="connsiteY5" fmla="*/ 3356515 h 3743325"/>
                <a:gd name="connsiteX6" fmla="*/ 0 w 2400300"/>
                <a:gd name="connsiteY6" fmla="*/ 386810 h 3743325"/>
                <a:gd name="connsiteX7" fmla="*/ 386810 w 2400300"/>
                <a:gd name="connsiteY7"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3743325">
                  <a:moveTo>
                    <a:pt x="2013490" y="0"/>
                  </a:moveTo>
                  <a:cubicBezTo>
                    <a:pt x="2227119" y="0"/>
                    <a:pt x="2400300" y="173181"/>
                    <a:pt x="2400300" y="386810"/>
                  </a:cubicBezTo>
                  <a:lnTo>
                    <a:pt x="2400300" y="3356515"/>
                  </a:lnTo>
                  <a:cubicBezTo>
                    <a:pt x="2400300" y="3570144"/>
                    <a:pt x="2227119" y="3743325"/>
                    <a:pt x="2013490" y="3743325"/>
                  </a:cubicBezTo>
                  <a:lnTo>
                    <a:pt x="386810" y="3743325"/>
                  </a:lnTo>
                  <a:cubicBezTo>
                    <a:pt x="173181" y="3743325"/>
                    <a:pt x="0" y="3570144"/>
                    <a:pt x="0" y="3356515"/>
                  </a:cubicBezTo>
                  <a:lnTo>
                    <a:pt x="0" y="386810"/>
                  </a:lnTo>
                  <a:cubicBezTo>
                    <a:pt x="0" y="173181"/>
                    <a:pt x="173181" y="0"/>
                    <a:pt x="386810" y="0"/>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9525" cap="flat">
              <a:noFill/>
              <a:prstDash val="solid"/>
              <a:miter/>
            </a:ln>
          </p:spPr>
          <p:txBody>
            <a:bodyPr rtlCol="0" anchor="ctr"/>
            <a:lstStyle/>
            <a:p>
              <a:endParaRPr lang="en-ZA"/>
            </a:p>
          </p:txBody>
        </p:sp>
        <p:sp>
          <p:nvSpPr>
            <p:cNvPr id="14" name="Freeform: Shape 13">
              <a:extLst>
                <a:ext uri="{FF2B5EF4-FFF2-40B4-BE49-F238E27FC236}">
                  <a16:creationId xmlns:a16="http://schemas.microsoft.com/office/drawing/2014/main" id="{504CD8CB-0091-752A-41F7-E4E13668DAD0}"/>
                </a:ext>
              </a:extLst>
            </p:cNvPr>
            <p:cNvSpPr/>
            <p:nvPr/>
          </p:nvSpPr>
          <p:spPr>
            <a:xfrm>
              <a:off x="3431673" y="1704409"/>
              <a:ext cx="2400300" cy="744188"/>
            </a:xfrm>
            <a:custGeom>
              <a:avLst/>
              <a:gdLst>
                <a:gd name="connsiteX0" fmla="*/ 386810 w 2400300"/>
                <a:gd name="connsiteY0" fmla="*/ 0 h 744188"/>
                <a:gd name="connsiteX1" fmla="*/ 2013490 w 2400300"/>
                <a:gd name="connsiteY1" fmla="*/ 0 h 744188"/>
                <a:gd name="connsiteX2" fmla="*/ 2400300 w 2400300"/>
                <a:gd name="connsiteY2" fmla="*/ 386810 h 744188"/>
                <a:gd name="connsiteX3" fmla="*/ 2400300 w 2400300"/>
                <a:gd name="connsiteY3" fmla="*/ 744188 h 744188"/>
                <a:gd name="connsiteX4" fmla="*/ 0 w 2400300"/>
                <a:gd name="connsiteY4" fmla="*/ 744188 h 744188"/>
                <a:gd name="connsiteX5" fmla="*/ 0 w 2400300"/>
                <a:gd name="connsiteY5" fmla="*/ 386810 h 744188"/>
                <a:gd name="connsiteX6" fmla="*/ 386810 w 2400300"/>
                <a:gd name="connsiteY6" fmla="*/ 0 h 7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300" h="744188">
                  <a:moveTo>
                    <a:pt x="386810" y="0"/>
                  </a:moveTo>
                  <a:lnTo>
                    <a:pt x="2013490" y="0"/>
                  </a:lnTo>
                  <a:cubicBezTo>
                    <a:pt x="2226945" y="0"/>
                    <a:pt x="2400300" y="173355"/>
                    <a:pt x="2400300" y="386810"/>
                  </a:cubicBezTo>
                  <a:lnTo>
                    <a:pt x="2400300" y="744188"/>
                  </a:lnTo>
                  <a:lnTo>
                    <a:pt x="0" y="744188"/>
                  </a:lnTo>
                  <a:lnTo>
                    <a:pt x="0" y="386810"/>
                  </a:lnTo>
                  <a:cubicBezTo>
                    <a:pt x="0" y="173355"/>
                    <a:pt x="173355" y="0"/>
                    <a:pt x="386810" y="0"/>
                  </a:cubicBezTo>
                  <a:close/>
                </a:path>
              </a:pathLst>
            </a:custGeom>
            <a:gradFill>
              <a:gsLst>
                <a:gs pos="0">
                  <a:srgbClr val="43A5FF"/>
                </a:gs>
                <a:gs pos="100000">
                  <a:schemeClr val="bg1">
                    <a:lumMod val="50000"/>
                    <a:lumOff val="50000"/>
                  </a:schemeClr>
                </a:gs>
              </a:gsLst>
              <a:lin ang="5400000" scaled="0"/>
            </a:gradFill>
            <a:ln w="9525" cap="flat">
              <a:noFill/>
              <a:prstDash val="solid"/>
              <a:miter/>
            </a:ln>
          </p:spPr>
          <p:txBody>
            <a:bodyPr rtlCol="0" anchor="ctr"/>
            <a:lstStyle/>
            <a:p>
              <a:endParaRPr lang="en-ZA"/>
            </a:p>
          </p:txBody>
        </p:sp>
        <p:sp>
          <p:nvSpPr>
            <p:cNvPr id="15" name="TextBox 14">
              <a:extLst>
                <a:ext uri="{FF2B5EF4-FFF2-40B4-BE49-F238E27FC236}">
                  <a16:creationId xmlns:a16="http://schemas.microsoft.com/office/drawing/2014/main" id="{7EF90CE3-D250-0FE3-FFBA-57BA7EBFA29F}"/>
                </a:ext>
              </a:extLst>
            </p:cNvPr>
            <p:cNvSpPr txBox="1"/>
            <p:nvPr/>
          </p:nvSpPr>
          <p:spPr>
            <a:xfrm>
              <a:off x="3897488" y="1814893"/>
              <a:ext cx="1468671" cy="523220"/>
            </a:xfrm>
            <a:prstGeom prst="rect">
              <a:avLst/>
            </a:prstGeom>
            <a:noFill/>
          </p:spPr>
          <p:txBody>
            <a:bodyPr wrap="none" rtlCol="0">
              <a:spAutoFit/>
            </a:bodyPr>
            <a:lstStyle/>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Data Protection </a:t>
              </a:r>
            </a:p>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Officer (DPO)</a:t>
              </a:r>
            </a:p>
          </p:txBody>
        </p:sp>
        <p:sp>
          <p:nvSpPr>
            <p:cNvPr id="16" name="TextBox 15">
              <a:extLst>
                <a:ext uri="{FF2B5EF4-FFF2-40B4-BE49-F238E27FC236}">
                  <a16:creationId xmlns:a16="http://schemas.microsoft.com/office/drawing/2014/main" id="{1D6AB2BC-9C10-6DD7-A79A-1F8746ADE676}"/>
                </a:ext>
              </a:extLst>
            </p:cNvPr>
            <p:cNvSpPr txBox="1"/>
            <p:nvPr/>
          </p:nvSpPr>
          <p:spPr>
            <a:xfrm>
              <a:off x="3544888" y="2695538"/>
              <a:ext cx="2173870" cy="1754326"/>
            </a:xfrm>
            <a:prstGeom prst="rect">
              <a:avLst/>
            </a:prstGeom>
            <a:noFill/>
          </p:spPr>
          <p:txBody>
            <a:bodyPr wrap="square" rtlCol="0">
              <a:spAutoFit/>
            </a:bodyPr>
            <a:lstStyle/>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Ensures compliance with data protection laws</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Conducts Data Protection Impact Assessments (DPIA)</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Implements data security measures</a:t>
              </a:r>
            </a:p>
          </p:txBody>
        </p:sp>
      </p:grpSp>
      <p:grpSp>
        <p:nvGrpSpPr>
          <p:cNvPr id="20" name="Group 19">
            <a:extLst>
              <a:ext uri="{FF2B5EF4-FFF2-40B4-BE49-F238E27FC236}">
                <a16:creationId xmlns:a16="http://schemas.microsoft.com/office/drawing/2014/main" id="{FEBEB527-FD40-FA00-61AD-74CD1DA33A16}"/>
              </a:ext>
            </a:extLst>
          </p:cNvPr>
          <p:cNvGrpSpPr/>
          <p:nvPr/>
        </p:nvGrpSpPr>
        <p:grpSpPr>
          <a:xfrm>
            <a:off x="8035738" y="1704409"/>
            <a:ext cx="2400300" cy="3743325"/>
            <a:chOff x="3431673" y="1704409"/>
            <a:chExt cx="2400300" cy="3743325"/>
          </a:xfrm>
          <a:effectLst>
            <a:reflection blurRad="139700" stA="50000" endA="300" endPos="55000" dist="127000" dir="5400000" sy="-100000" algn="bl" rotWithShape="0"/>
          </a:effectLst>
        </p:grpSpPr>
        <p:sp>
          <p:nvSpPr>
            <p:cNvPr id="21" name="Freeform: Shape 20">
              <a:extLst>
                <a:ext uri="{FF2B5EF4-FFF2-40B4-BE49-F238E27FC236}">
                  <a16:creationId xmlns:a16="http://schemas.microsoft.com/office/drawing/2014/main" id="{777B000E-F542-E815-6102-967077152F7D}"/>
                </a:ext>
              </a:extLst>
            </p:cNvPr>
            <p:cNvSpPr/>
            <p:nvPr/>
          </p:nvSpPr>
          <p:spPr>
            <a:xfrm>
              <a:off x="3431673" y="1704409"/>
              <a:ext cx="2400300" cy="3743325"/>
            </a:xfrm>
            <a:custGeom>
              <a:avLst/>
              <a:gdLst>
                <a:gd name="connsiteX0" fmla="*/ 2013490 w 2400300"/>
                <a:gd name="connsiteY0" fmla="*/ 0 h 3743325"/>
                <a:gd name="connsiteX1" fmla="*/ 2400300 w 2400300"/>
                <a:gd name="connsiteY1" fmla="*/ 386810 h 3743325"/>
                <a:gd name="connsiteX2" fmla="*/ 2400300 w 2400300"/>
                <a:gd name="connsiteY2" fmla="*/ 3356515 h 3743325"/>
                <a:gd name="connsiteX3" fmla="*/ 2013490 w 2400300"/>
                <a:gd name="connsiteY3" fmla="*/ 3743325 h 3743325"/>
                <a:gd name="connsiteX4" fmla="*/ 386810 w 2400300"/>
                <a:gd name="connsiteY4" fmla="*/ 3743325 h 3743325"/>
                <a:gd name="connsiteX5" fmla="*/ 0 w 2400300"/>
                <a:gd name="connsiteY5" fmla="*/ 3356515 h 3743325"/>
                <a:gd name="connsiteX6" fmla="*/ 0 w 2400300"/>
                <a:gd name="connsiteY6" fmla="*/ 386810 h 3743325"/>
                <a:gd name="connsiteX7" fmla="*/ 386810 w 2400300"/>
                <a:gd name="connsiteY7"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3743325">
                  <a:moveTo>
                    <a:pt x="2013490" y="0"/>
                  </a:moveTo>
                  <a:cubicBezTo>
                    <a:pt x="2227119" y="0"/>
                    <a:pt x="2400300" y="173181"/>
                    <a:pt x="2400300" y="386810"/>
                  </a:cubicBezTo>
                  <a:lnTo>
                    <a:pt x="2400300" y="3356515"/>
                  </a:lnTo>
                  <a:cubicBezTo>
                    <a:pt x="2400300" y="3570144"/>
                    <a:pt x="2227119" y="3743325"/>
                    <a:pt x="2013490" y="3743325"/>
                  </a:cubicBezTo>
                  <a:lnTo>
                    <a:pt x="386810" y="3743325"/>
                  </a:lnTo>
                  <a:cubicBezTo>
                    <a:pt x="173181" y="3743325"/>
                    <a:pt x="0" y="3570144"/>
                    <a:pt x="0" y="3356515"/>
                  </a:cubicBezTo>
                  <a:lnTo>
                    <a:pt x="0" y="386810"/>
                  </a:lnTo>
                  <a:cubicBezTo>
                    <a:pt x="0" y="173181"/>
                    <a:pt x="173181" y="0"/>
                    <a:pt x="386810" y="0"/>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9525" cap="flat">
              <a:noFill/>
              <a:prstDash val="solid"/>
              <a:miter/>
            </a:ln>
          </p:spPr>
          <p:txBody>
            <a:bodyPr rtlCol="0" anchor="ctr"/>
            <a:lstStyle/>
            <a:p>
              <a:endParaRPr lang="en-ZA"/>
            </a:p>
          </p:txBody>
        </p:sp>
        <p:sp>
          <p:nvSpPr>
            <p:cNvPr id="22" name="Freeform: Shape 21">
              <a:extLst>
                <a:ext uri="{FF2B5EF4-FFF2-40B4-BE49-F238E27FC236}">
                  <a16:creationId xmlns:a16="http://schemas.microsoft.com/office/drawing/2014/main" id="{496E20F2-FF38-DD64-A524-71CF7F9E4101}"/>
                </a:ext>
              </a:extLst>
            </p:cNvPr>
            <p:cNvSpPr/>
            <p:nvPr/>
          </p:nvSpPr>
          <p:spPr>
            <a:xfrm>
              <a:off x="3431673" y="1704409"/>
              <a:ext cx="2400300" cy="744188"/>
            </a:xfrm>
            <a:custGeom>
              <a:avLst/>
              <a:gdLst>
                <a:gd name="connsiteX0" fmla="*/ 386810 w 2400300"/>
                <a:gd name="connsiteY0" fmla="*/ 0 h 744188"/>
                <a:gd name="connsiteX1" fmla="*/ 2013490 w 2400300"/>
                <a:gd name="connsiteY1" fmla="*/ 0 h 744188"/>
                <a:gd name="connsiteX2" fmla="*/ 2400300 w 2400300"/>
                <a:gd name="connsiteY2" fmla="*/ 386810 h 744188"/>
                <a:gd name="connsiteX3" fmla="*/ 2400300 w 2400300"/>
                <a:gd name="connsiteY3" fmla="*/ 744188 h 744188"/>
                <a:gd name="connsiteX4" fmla="*/ 0 w 2400300"/>
                <a:gd name="connsiteY4" fmla="*/ 744188 h 744188"/>
                <a:gd name="connsiteX5" fmla="*/ 0 w 2400300"/>
                <a:gd name="connsiteY5" fmla="*/ 386810 h 744188"/>
                <a:gd name="connsiteX6" fmla="*/ 386810 w 2400300"/>
                <a:gd name="connsiteY6" fmla="*/ 0 h 7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300" h="744188">
                  <a:moveTo>
                    <a:pt x="386810" y="0"/>
                  </a:moveTo>
                  <a:lnTo>
                    <a:pt x="2013490" y="0"/>
                  </a:lnTo>
                  <a:cubicBezTo>
                    <a:pt x="2226945" y="0"/>
                    <a:pt x="2400300" y="173355"/>
                    <a:pt x="2400300" y="386810"/>
                  </a:cubicBezTo>
                  <a:lnTo>
                    <a:pt x="2400300" y="744188"/>
                  </a:lnTo>
                  <a:lnTo>
                    <a:pt x="0" y="744188"/>
                  </a:lnTo>
                  <a:lnTo>
                    <a:pt x="0" y="386810"/>
                  </a:lnTo>
                  <a:cubicBezTo>
                    <a:pt x="0" y="173355"/>
                    <a:pt x="173355" y="0"/>
                    <a:pt x="386810" y="0"/>
                  </a:cubicBezTo>
                  <a:close/>
                </a:path>
              </a:pathLst>
            </a:custGeom>
            <a:gradFill>
              <a:gsLst>
                <a:gs pos="0">
                  <a:srgbClr val="43A5FF"/>
                </a:gs>
                <a:gs pos="100000">
                  <a:schemeClr val="bg1">
                    <a:lumMod val="50000"/>
                    <a:lumOff val="50000"/>
                  </a:schemeClr>
                </a:gs>
              </a:gsLst>
              <a:lin ang="5400000" scaled="0"/>
            </a:gradFill>
            <a:ln w="9525" cap="flat">
              <a:noFill/>
              <a:prstDash val="solid"/>
              <a:miter/>
            </a:ln>
          </p:spPr>
          <p:txBody>
            <a:bodyPr rtlCol="0" anchor="ctr"/>
            <a:lstStyle/>
            <a:p>
              <a:endParaRPr lang="en-ZA"/>
            </a:p>
          </p:txBody>
        </p:sp>
        <p:sp>
          <p:nvSpPr>
            <p:cNvPr id="23" name="TextBox 22">
              <a:extLst>
                <a:ext uri="{FF2B5EF4-FFF2-40B4-BE49-F238E27FC236}">
                  <a16:creationId xmlns:a16="http://schemas.microsoft.com/office/drawing/2014/main" id="{5339DB3D-4839-D95E-1587-E47E7ACDEA22}"/>
                </a:ext>
              </a:extLst>
            </p:cNvPr>
            <p:cNvSpPr txBox="1"/>
            <p:nvPr/>
          </p:nvSpPr>
          <p:spPr>
            <a:xfrm>
              <a:off x="3951989" y="1942152"/>
              <a:ext cx="1359668" cy="307777"/>
            </a:xfrm>
            <a:prstGeom prst="rect">
              <a:avLst/>
            </a:prstGeom>
            <a:noFill/>
          </p:spPr>
          <p:txBody>
            <a:bodyPr wrap="none" rtlCol="0">
              <a:spAutoFit/>
            </a:bodyPr>
            <a:lstStyle/>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Data Stewards</a:t>
              </a:r>
            </a:p>
          </p:txBody>
        </p:sp>
        <p:sp>
          <p:nvSpPr>
            <p:cNvPr id="24" name="TextBox 23">
              <a:extLst>
                <a:ext uri="{FF2B5EF4-FFF2-40B4-BE49-F238E27FC236}">
                  <a16:creationId xmlns:a16="http://schemas.microsoft.com/office/drawing/2014/main" id="{F0C8D884-2B1F-CEFE-7E5C-C4B59F49CF58}"/>
                </a:ext>
              </a:extLst>
            </p:cNvPr>
            <p:cNvSpPr txBox="1"/>
            <p:nvPr/>
          </p:nvSpPr>
          <p:spPr>
            <a:xfrm>
              <a:off x="3544888" y="2695538"/>
              <a:ext cx="2173870" cy="2492990"/>
            </a:xfrm>
            <a:prstGeom prst="rect">
              <a:avLst/>
            </a:prstGeom>
            <a:noFill/>
          </p:spPr>
          <p:txBody>
            <a:bodyPr wrap="square" rtlCol="0">
              <a:spAutoFit/>
            </a:bodyPr>
            <a:lstStyle/>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Serves as custodians of data quality</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Responsible for data classification and clean-up</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Ensures metadata correctly attributed</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Tracks data lineage</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Maintains data </a:t>
              </a:r>
              <a:r>
                <a:rPr lang="en-GB" sz="1200" err="1">
                  <a:latin typeface="Arial" panose="020B0604020202020204" pitchFamily="34" charset="0"/>
                  <a:cs typeface="Arial" panose="020B0604020202020204" pitchFamily="34" charset="0"/>
                </a:rPr>
                <a:t>catalogs</a:t>
              </a:r>
              <a:endParaRPr lang="en-GB" sz="1200">
                <a:latin typeface="Arial" panose="020B0604020202020204" pitchFamily="34" charset="0"/>
                <a:cs typeface="Arial" panose="020B0604020202020204" pitchFamily="34" charset="0"/>
              </a:endParaRPr>
            </a:p>
          </p:txBody>
        </p:sp>
      </p:grpSp>
      <p:sp>
        <p:nvSpPr>
          <p:cNvPr id="28" name="Title 2">
            <a:extLst>
              <a:ext uri="{FF2B5EF4-FFF2-40B4-BE49-F238E27FC236}">
                <a16:creationId xmlns:a16="http://schemas.microsoft.com/office/drawing/2014/main" id="{A747D9C2-7006-CA4F-4BB7-1BF5AC6FFFA6}"/>
              </a:ext>
            </a:extLst>
          </p:cNvPr>
          <p:cNvSpPr>
            <a:spLocks noGrp="1"/>
          </p:cNvSpPr>
          <p:nvPr>
            <p:ph type="title"/>
          </p:nvPr>
        </p:nvSpPr>
        <p:spPr>
          <a:xfrm>
            <a:off x="217289" y="220423"/>
            <a:ext cx="9114280" cy="1325563"/>
          </a:xfrm>
        </p:spPr>
        <p:txBody>
          <a:bodyPr>
            <a:normAutofit/>
          </a:bodyPr>
          <a:lstStyle/>
          <a:p>
            <a:r>
              <a:rPr lang="en-US" dirty="0">
                <a:latin typeface="Arial" panose="020B0604020202020204" pitchFamily="34" charset="0"/>
              </a:rPr>
              <a:t>IG Roles In M365 Migrations</a:t>
            </a:r>
          </a:p>
        </p:txBody>
      </p:sp>
      <p:sp>
        <p:nvSpPr>
          <p:cNvPr id="29" name="Rectangle 28">
            <a:extLst>
              <a:ext uri="{FF2B5EF4-FFF2-40B4-BE49-F238E27FC236}">
                <a16:creationId xmlns:a16="http://schemas.microsoft.com/office/drawing/2014/main" id="{F7480FF7-288F-160F-7029-7A714F27D7F9}"/>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ooter Placeholder 3">
            <a:extLst>
              <a:ext uri="{FF2B5EF4-FFF2-40B4-BE49-F238E27FC236}">
                <a16:creationId xmlns:a16="http://schemas.microsoft.com/office/drawing/2014/main" id="{51A343E5-310E-B068-1DE9-98570BB701E6}"/>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35" name="Graphic 34">
            <a:extLst>
              <a:ext uri="{FF2B5EF4-FFF2-40B4-BE49-F238E27FC236}">
                <a16:creationId xmlns:a16="http://schemas.microsoft.com/office/drawing/2014/main" id="{007EE27C-2445-1001-AA46-E85F91DDB1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86951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C3012E49-C31E-879C-0879-C084F3B7C57A}"/>
              </a:ext>
            </a:extLst>
          </p:cNvPr>
          <p:cNvSpPr/>
          <p:nvPr/>
        </p:nvSpPr>
        <p:spPr>
          <a:xfrm>
            <a:off x="356347" y="2097741"/>
            <a:ext cx="11479306" cy="2756808"/>
          </a:xfrm>
          <a:prstGeom prst="roundRect">
            <a:avLst>
              <a:gd name="adj" fmla="val 46801"/>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8" name="Group 7">
            <a:extLst>
              <a:ext uri="{FF2B5EF4-FFF2-40B4-BE49-F238E27FC236}">
                <a16:creationId xmlns:a16="http://schemas.microsoft.com/office/drawing/2014/main" id="{182F9C41-5C02-5788-BF75-FC6B08854A41}"/>
              </a:ext>
            </a:extLst>
          </p:cNvPr>
          <p:cNvGrpSpPr/>
          <p:nvPr/>
        </p:nvGrpSpPr>
        <p:grpSpPr>
          <a:xfrm>
            <a:off x="891971" y="1704409"/>
            <a:ext cx="10412075" cy="3743325"/>
            <a:chOff x="720539" y="1704409"/>
            <a:chExt cx="10412075" cy="3743325"/>
          </a:xfrm>
        </p:grpSpPr>
        <p:grpSp>
          <p:nvGrpSpPr>
            <p:cNvPr id="18" name="Group 17">
              <a:extLst>
                <a:ext uri="{FF2B5EF4-FFF2-40B4-BE49-F238E27FC236}">
                  <a16:creationId xmlns:a16="http://schemas.microsoft.com/office/drawing/2014/main" id="{912F57CB-F684-C8C3-48C7-786021A345DD}"/>
                </a:ext>
              </a:extLst>
            </p:cNvPr>
            <p:cNvGrpSpPr/>
            <p:nvPr/>
          </p:nvGrpSpPr>
          <p:grpSpPr>
            <a:xfrm>
              <a:off x="720539" y="1704409"/>
              <a:ext cx="2400300" cy="3743325"/>
              <a:chOff x="816220" y="1704409"/>
              <a:chExt cx="2400300" cy="3743325"/>
            </a:xfrm>
            <a:effectLst>
              <a:reflection blurRad="139700" stA="50000" endA="300" endPos="55000" dist="127000" dir="5400000" sy="-100000" algn="bl" rotWithShape="0"/>
            </a:effectLst>
          </p:grpSpPr>
          <p:sp>
            <p:nvSpPr>
              <p:cNvPr id="9" name="Freeform: Shape 8">
                <a:extLst>
                  <a:ext uri="{FF2B5EF4-FFF2-40B4-BE49-F238E27FC236}">
                    <a16:creationId xmlns:a16="http://schemas.microsoft.com/office/drawing/2014/main" id="{34B0ADB7-E31E-BCA8-D927-159643478A0D}"/>
                  </a:ext>
                </a:extLst>
              </p:cNvPr>
              <p:cNvSpPr/>
              <p:nvPr/>
            </p:nvSpPr>
            <p:spPr>
              <a:xfrm>
                <a:off x="816220" y="1704409"/>
                <a:ext cx="2400300" cy="3743325"/>
              </a:xfrm>
              <a:custGeom>
                <a:avLst/>
                <a:gdLst>
                  <a:gd name="connsiteX0" fmla="*/ 2013490 w 2400300"/>
                  <a:gd name="connsiteY0" fmla="*/ 0 h 3743325"/>
                  <a:gd name="connsiteX1" fmla="*/ 2400300 w 2400300"/>
                  <a:gd name="connsiteY1" fmla="*/ 386810 h 3743325"/>
                  <a:gd name="connsiteX2" fmla="*/ 2400300 w 2400300"/>
                  <a:gd name="connsiteY2" fmla="*/ 3356515 h 3743325"/>
                  <a:gd name="connsiteX3" fmla="*/ 2013490 w 2400300"/>
                  <a:gd name="connsiteY3" fmla="*/ 3743325 h 3743325"/>
                  <a:gd name="connsiteX4" fmla="*/ 386810 w 2400300"/>
                  <a:gd name="connsiteY4" fmla="*/ 3743325 h 3743325"/>
                  <a:gd name="connsiteX5" fmla="*/ 0 w 2400300"/>
                  <a:gd name="connsiteY5" fmla="*/ 3356515 h 3743325"/>
                  <a:gd name="connsiteX6" fmla="*/ 0 w 2400300"/>
                  <a:gd name="connsiteY6" fmla="*/ 386810 h 3743325"/>
                  <a:gd name="connsiteX7" fmla="*/ 386810 w 2400300"/>
                  <a:gd name="connsiteY7"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3743325">
                    <a:moveTo>
                      <a:pt x="2013490" y="0"/>
                    </a:moveTo>
                    <a:cubicBezTo>
                      <a:pt x="2227119" y="0"/>
                      <a:pt x="2400300" y="173181"/>
                      <a:pt x="2400300" y="386810"/>
                    </a:cubicBezTo>
                    <a:lnTo>
                      <a:pt x="2400300" y="3356515"/>
                    </a:lnTo>
                    <a:cubicBezTo>
                      <a:pt x="2400300" y="3570144"/>
                      <a:pt x="2227119" y="3743325"/>
                      <a:pt x="2013490" y="3743325"/>
                    </a:cubicBezTo>
                    <a:lnTo>
                      <a:pt x="386810" y="3743325"/>
                    </a:lnTo>
                    <a:cubicBezTo>
                      <a:pt x="173181" y="3743325"/>
                      <a:pt x="0" y="3570144"/>
                      <a:pt x="0" y="3356515"/>
                    </a:cubicBezTo>
                    <a:lnTo>
                      <a:pt x="0" y="386810"/>
                    </a:lnTo>
                    <a:cubicBezTo>
                      <a:pt x="0" y="173181"/>
                      <a:pt x="173181" y="0"/>
                      <a:pt x="386810" y="0"/>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9525" cap="flat">
                <a:noFill/>
                <a:prstDash val="solid"/>
                <a:miter/>
              </a:ln>
            </p:spPr>
            <p:txBody>
              <a:bodyPr rtlCol="0" anchor="ctr"/>
              <a:lstStyle/>
              <a:p>
                <a:endParaRPr lang="en-ZA"/>
              </a:p>
            </p:txBody>
          </p:sp>
          <p:sp>
            <p:nvSpPr>
              <p:cNvPr id="10" name="Freeform: Shape 9">
                <a:extLst>
                  <a:ext uri="{FF2B5EF4-FFF2-40B4-BE49-F238E27FC236}">
                    <a16:creationId xmlns:a16="http://schemas.microsoft.com/office/drawing/2014/main" id="{B8A1C9A1-64C1-4C71-6E5F-E6F054C08C02}"/>
                  </a:ext>
                </a:extLst>
              </p:cNvPr>
              <p:cNvSpPr/>
              <p:nvPr/>
            </p:nvSpPr>
            <p:spPr>
              <a:xfrm>
                <a:off x="816220" y="1704409"/>
                <a:ext cx="2400300" cy="744188"/>
              </a:xfrm>
              <a:custGeom>
                <a:avLst/>
                <a:gdLst>
                  <a:gd name="connsiteX0" fmla="*/ 386810 w 2400300"/>
                  <a:gd name="connsiteY0" fmla="*/ 0 h 744188"/>
                  <a:gd name="connsiteX1" fmla="*/ 2013490 w 2400300"/>
                  <a:gd name="connsiteY1" fmla="*/ 0 h 744188"/>
                  <a:gd name="connsiteX2" fmla="*/ 2400300 w 2400300"/>
                  <a:gd name="connsiteY2" fmla="*/ 386810 h 744188"/>
                  <a:gd name="connsiteX3" fmla="*/ 2400300 w 2400300"/>
                  <a:gd name="connsiteY3" fmla="*/ 744188 h 744188"/>
                  <a:gd name="connsiteX4" fmla="*/ 0 w 2400300"/>
                  <a:gd name="connsiteY4" fmla="*/ 744188 h 744188"/>
                  <a:gd name="connsiteX5" fmla="*/ 0 w 2400300"/>
                  <a:gd name="connsiteY5" fmla="*/ 386810 h 744188"/>
                  <a:gd name="connsiteX6" fmla="*/ 386810 w 2400300"/>
                  <a:gd name="connsiteY6" fmla="*/ 0 h 7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300" h="744188">
                    <a:moveTo>
                      <a:pt x="386810" y="0"/>
                    </a:moveTo>
                    <a:lnTo>
                      <a:pt x="2013490" y="0"/>
                    </a:lnTo>
                    <a:cubicBezTo>
                      <a:pt x="2226945" y="0"/>
                      <a:pt x="2400300" y="173355"/>
                      <a:pt x="2400300" y="386810"/>
                    </a:cubicBezTo>
                    <a:lnTo>
                      <a:pt x="2400300" y="744188"/>
                    </a:lnTo>
                    <a:lnTo>
                      <a:pt x="0" y="744188"/>
                    </a:lnTo>
                    <a:lnTo>
                      <a:pt x="0" y="386810"/>
                    </a:lnTo>
                    <a:cubicBezTo>
                      <a:pt x="0" y="173355"/>
                      <a:pt x="173355" y="0"/>
                      <a:pt x="386810" y="0"/>
                    </a:cubicBezTo>
                    <a:close/>
                  </a:path>
                </a:pathLst>
              </a:custGeom>
              <a:gradFill>
                <a:gsLst>
                  <a:gs pos="0">
                    <a:srgbClr val="43A5FF"/>
                  </a:gs>
                  <a:gs pos="100000">
                    <a:schemeClr val="bg1">
                      <a:lumMod val="50000"/>
                      <a:lumOff val="50000"/>
                    </a:schemeClr>
                  </a:gs>
                </a:gsLst>
                <a:lin ang="5400000" scaled="0"/>
              </a:gradFill>
              <a:ln w="9525" cap="flat">
                <a:noFill/>
                <a:prstDash val="solid"/>
                <a:miter/>
              </a:ln>
            </p:spPr>
            <p:txBody>
              <a:bodyPr rtlCol="0" anchor="ctr"/>
              <a:lstStyle/>
              <a:p>
                <a:endParaRPr lang="en-ZA"/>
              </a:p>
            </p:txBody>
          </p:sp>
          <p:sp>
            <p:nvSpPr>
              <p:cNvPr id="11" name="TextBox 10">
                <a:extLst>
                  <a:ext uri="{FF2B5EF4-FFF2-40B4-BE49-F238E27FC236}">
                    <a16:creationId xmlns:a16="http://schemas.microsoft.com/office/drawing/2014/main" id="{78F40072-79D2-7D1D-F607-36DB55B5E33F}"/>
                  </a:ext>
                </a:extLst>
              </p:cNvPr>
              <p:cNvSpPr txBox="1"/>
              <p:nvPr/>
            </p:nvSpPr>
            <p:spPr>
              <a:xfrm>
                <a:off x="982051" y="1814893"/>
                <a:ext cx="2068640" cy="523220"/>
              </a:xfrm>
              <a:prstGeom prst="rect">
                <a:avLst/>
              </a:prstGeom>
              <a:noFill/>
            </p:spPr>
            <p:txBody>
              <a:bodyPr wrap="square" rtlCol="0">
                <a:spAutoFit/>
              </a:bodyPr>
              <a:lstStyle/>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IT Team / Database Admins</a:t>
                </a:r>
              </a:p>
            </p:txBody>
          </p:sp>
          <p:sp>
            <p:nvSpPr>
              <p:cNvPr id="12" name="TextBox 11">
                <a:extLst>
                  <a:ext uri="{FF2B5EF4-FFF2-40B4-BE49-F238E27FC236}">
                    <a16:creationId xmlns:a16="http://schemas.microsoft.com/office/drawing/2014/main" id="{0F33EE00-7F02-B266-8CAD-645012BAB4DC}"/>
                  </a:ext>
                </a:extLst>
              </p:cNvPr>
              <p:cNvSpPr txBox="1"/>
              <p:nvPr/>
            </p:nvSpPr>
            <p:spPr>
              <a:xfrm>
                <a:off x="929435" y="2702619"/>
                <a:ext cx="2173870" cy="1938992"/>
              </a:xfrm>
              <a:prstGeom prst="rect">
                <a:avLst/>
              </a:prstGeom>
              <a:noFill/>
            </p:spPr>
            <p:txBody>
              <a:bodyPr wrap="square" rtlCol="0">
                <a:spAutoFit/>
              </a:bodyPr>
              <a:lstStyle/>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Migration execution</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Manages the migration tech selection and usage</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Ensures data integrity during transfer</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Implements necessary security protocols</a:t>
                </a:r>
              </a:p>
            </p:txBody>
          </p:sp>
        </p:grpSp>
        <p:grpSp>
          <p:nvGrpSpPr>
            <p:cNvPr id="17" name="Group 16">
              <a:extLst>
                <a:ext uri="{FF2B5EF4-FFF2-40B4-BE49-F238E27FC236}">
                  <a16:creationId xmlns:a16="http://schemas.microsoft.com/office/drawing/2014/main" id="{D154D915-B75A-37DB-9E91-D06407AD47AE}"/>
                </a:ext>
              </a:extLst>
            </p:cNvPr>
            <p:cNvGrpSpPr/>
            <p:nvPr/>
          </p:nvGrpSpPr>
          <p:grpSpPr>
            <a:xfrm>
              <a:off x="3389792" y="1704409"/>
              <a:ext cx="2400300" cy="3743325"/>
              <a:chOff x="3431673" y="1704409"/>
              <a:chExt cx="2400300" cy="3743325"/>
            </a:xfrm>
            <a:effectLst>
              <a:reflection blurRad="139700" stA="50000" endA="300" endPos="55000" dist="127000" dir="5400000" sy="-100000" algn="bl" rotWithShape="0"/>
            </a:effectLst>
          </p:grpSpPr>
          <p:sp>
            <p:nvSpPr>
              <p:cNvPr id="13" name="Freeform: Shape 12">
                <a:extLst>
                  <a:ext uri="{FF2B5EF4-FFF2-40B4-BE49-F238E27FC236}">
                    <a16:creationId xmlns:a16="http://schemas.microsoft.com/office/drawing/2014/main" id="{A707DB78-80B1-388D-5EB0-1B545FF31AF9}"/>
                  </a:ext>
                </a:extLst>
              </p:cNvPr>
              <p:cNvSpPr/>
              <p:nvPr/>
            </p:nvSpPr>
            <p:spPr>
              <a:xfrm>
                <a:off x="3431673" y="1704409"/>
                <a:ext cx="2400300" cy="3743325"/>
              </a:xfrm>
              <a:custGeom>
                <a:avLst/>
                <a:gdLst>
                  <a:gd name="connsiteX0" fmla="*/ 2013490 w 2400300"/>
                  <a:gd name="connsiteY0" fmla="*/ 0 h 3743325"/>
                  <a:gd name="connsiteX1" fmla="*/ 2400300 w 2400300"/>
                  <a:gd name="connsiteY1" fmla="*/ 386810 h 3743325"/>
                  <a:gd name="connsiteX2" fmla="*/ 2400300 w 2400300"/>
                  <a:gd name="connsiteY2" fmla="*/ 3356515 h 3743325"/>
                  <a:gd name="connsiteX3" fmla="*/ 2013490 w 2400300"/>
                  <a:gd name="connsiteY3" fmla="*/ 3743325 h 3743325"/>
                  <a:gd name="connsiteX4" fmla="*/ 386810 w 2400300"/>
                  <a:gd name="connsiteY4" fmla="*/ 3743325 h 3743325"/>
                  <a:gd name="connsiteX5" fmla="*/ 0 w 2400300"/>
                  <a:gd name="connsiteY5" fmla="*/ 3356515 h 3743325"/>
                  <a:gd name="connsiteX6" fmla="*/ 0 w 2400300"/>
                  <a:gd name="connsiteY6" fmla="*/ 386810 h 3743325"/>
                  <a:gd name="connsiteX7" fmla="*/ 386810 w 2400300"/>
                  <a:gd name="connsiteY7"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3743325">
                    <a:moveTo>
                      <a:pt x="2013490" y="0"/>
                    </a:moveTo>
                    <a:cubicBezTo>
                      <a:pt x="2227119" y="0"/>
                      <a:pt x="2400300" y="173181"/>
                      <a:pt x="2400300" y="386810"/>
                    </a:cubicBezTo>
                    <a:lnTo>
                      <a:pt x="2400300" y="3356515"/>
                    </a:lnTo>
                    <a:cubicBezTo>
                      <a:pt x="2400300" y="3570144"/>
                      <a:pt x="2227119" y="3743325"/>
                      <a:pt x="2013490" y="3743325"/>
                    </a:cubicBezTo>
                    <a:lnTo>
                      <a:pt x="386810" y="3743325"/>
                    </a:lnTo>
                    <a:cubicBezTo>
                      <a:pt x="173181" y="3743325"/>
                      <a:pt x="0" y="3570144"/>
                      <a:pt x="0" y="3356515"/>
                    </a:cubicBezTo>
                    <a:lnTo>
                      <a:pt x="0" y="386810"/>
                    </a:lnTo>
                    <a:cubicBezTo>
                      <a:pt x="0" y="173181"/>
                      <a:pt x="173181" y="0"/>
                      <a:pt x="386810" y="0"/>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9525" cap="flat">
                <a:noFill/>
                <a:prstDash val="solid"/>
                <a:miter/>
              </a:ln>
            </p:spPr>
            <p:txBody>
              <a:bodyPr rtlCol="0" anchor="ctr"/>
              <a:lstStyle/>
              <a:p>
                <a:endParaRPr lang="en-ZA"/>
              </a:p>
            </p:txBody>
          </p:sp>
          <p:sp>
            <p:nvSpPr>
              <p:cNvPr id="14" name="Freeform: Shape 13">
                <a:extLst>
                  <a:ext uri="{FF2B5EF4-FFF2-40B4-BE49-F238E27FC236}">
                    <a16:creationId xmlns:a16="http://schemas.microsoft.com/office/drawing/2014/main" id="{504CD8CB-0091-752A-41F7-E4E13668DAD0}"/>
                  </a:ext>
                </a:extLst>
              </p:cNvPr>
              <p:cNvSpPr/>
              <p:nvPr/>
            </p:nvSpPr>
            <p:spPr>
              <a:xfrm>
                <a:off x="3431673" y="1704409"/>
                <a:ext cx="2400300" cy="744188"/>
              </a:xfrm>
              <a:custGeom>
                <a:avLst/>
                <a:gdLst>
                  <a:gd name="connsiteX0" fmla="*/ 386810 w 2400300"/>
                  <a:gd name="connsiteY0" fmla="*/ 0 h 744188"/>
                  <a:gd name="connsiteX1" fmla="*/ 2013490 w 2400300"/>
                  <a:gd name="connsiteY1" fmla="*/ 0 h 744188"/>
                  <a:gd name="connsiteX2" fmla="*/ 2400300 w 2400300"/>
                  <a:gd name="connsiteY2" fmla="*/ 386810 h 744188"/>
                  <a:gd name="connsiteX3" fmla="*/ 2400300 w 2400300"/>
                  <a:gd name="connsiteY3" fmla="*/ 744188 h 744188"/>
                  <a:gd name="connsiteX4" fmla="*/ 0 w 2400300"/>
                  <a:gd name="connsiteY4" fmla="*/ 744188 h 744188"/>
                  <a:gd name="connsiteX5" fmla="*/ 0 w 2400300"/>
                  <a:gd name="connsiteY5" fmla="*/ 386810 h 744188"/>
                  <a:gd name="connsiteX6" fmla="*/ 386810 w 2400300"/>
                  <a:gd name="connsiteY6" fmla="*/ 0 h 7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300" h="744188">
                    <a:moveTo>
                      <a:pt x="386810" y="0"/>
                    </a:moveTo>
                    <a:lnTo>
                      <a:pt x="2013490" y="0"/>
                    </a:lnTo>
                    <a:cubicBezTo>
                      <a:pt x="2226945" y="0"/>
                      <a:pt x="2400300" y="173355"/>
                      <a:pt x="2400300" y="386810"/>
                    </a:cubicBezTo>
                    <a:lnTo>
                      <a:pt x="2400300" y="744188"/>
                    </a:lnTo>
                    <a:lnTo>
                      <a:pt x="0" y="744188"/>
                    </a:lnTo>
                    <a:lnTo>
                      <a:pt x="0" y="386810"/>
                    </a:lnTo>
                    <a:cubicBezTo>
                      <a:pt x="0" y="173355"/>
                      <a:pt x="173355" y="0"/>
                      <a:pt x="386810" y="0"/>
                    </a:cubicBezTo>
                    <a:close/>
                  </a:path>
                </a:pathLst>
              </a:custGeom>
              <a:gradFill>
                <a:gsLst>
                  <a:gs pos="0">
                    <a:srgbClr val="43A5FF"/>
                  </a:gs>
                  <a:gs pos="100000">
                    <a:schemeClr val="bg1">
                      <a:lumMod val="50000"/>
                      <a:lumOff val="50000"/>
                    </a:schemeClr>
                  </a:gs>
                </a:gsLst>
                <a:lin ang="5400000" scaled="0"/>
              </a:gradFill>
              <a:ln w="9525" cap="flat">
                <a:noFill/>
                <a:prstDash val="solid"/>
                <a:miter/>
              </a:ln>
            </p:spPr>
            <p:txBody>
              <a:bodyPr rtlCol="0" anchor="ctr"/>
              <a:lstStyle/>
              <a:p>
                <a:endParaRPr lang="en-ZA"/>
              </a:p>
            </p:txBody>
          </p:sp>
          <p:sp>
            <p:nvSpPr>
              <p:cNvPr id="15" name="TextBox 14">
                <a:extLst>
                  <a:ext uri="{FF2B5EF4-FFF2-40B4-BE49-F238E27FC236}">
                    <a16:creationId xmlns:a16="http://schemas.microsoft.com/office/drawing/2014/main" id="{7EF90CE3-D250-0FE3-FFBA-57BA7EBFA29F}"/>
                  </a:ext>
                </a:extLst>
              </p:cNvPr>
              <p:cNvSpPr txBox="1"/>
              <p:nvPr/>
            </p:nvSpPr>
            <p:spPr>
              <a:xfrm>
                <a:off x="3967218" y="1922613"/>
                <a:ext cx="1329210" cy="307777"/>
              </a:xfrm>
              <a:prstGeom prst="rect">
                <a:avLst/>
              </a:prstGeom>
              <a:noFill/>
            </p:spPr>
            <p:txBody>
              <a:bodyPr wrap="none" rtlCol="0">
                <a:spAutoFit/>
              </a:bodyPr>
              <a:lstStyle/>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Legal Counsel</a:t>
                </a:r>
              </a:p>
            </p:txBody>
          </p:sp>
          <p:sp>
            <p:nvSpPr>
              <p:cNvPr id="16" name="TextBox 15">
                <a:extLst>
                  <a:ext uri="{FF2B5EF4-FFF2-40B4-BE49-F238E27FC236}">
                    <a16:creationId xmlns:a16="http://schemas.microsoft.com/office/drawing/2014/main" id="{1D6AB2BC-9C10-6DD7-A79A-1F8746ADE676}"/>
                  </a:ext>
                </a:extLst>
              </p:cNvPr>
              <p:cNvSpPr txBox="1"/>
              <p:nvPr/>
            </p:nvSpPr>
            <p:spPr>
              <a:xfrm>
                <a:off x="3544888" y="2702619"/>
                <a:ext cx="2173870" cy="1938992"/>
              </a:xfrm>
              <a:prstGeom prst="rect">
                <a:avLst/>
              </a:prstGeom>
              <a:noFill/>
            </p:spPr>
            <p:txBody>
              <a:bodyPr wrap="square" rtlCol="0">
                <a:spAutoFit/>
              </a:bodyPr>
              <a:lstStyle/>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Can be internal or external</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Navigates complex legal and regulatory data landscape</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Advises on compliance issues, data privacy, and legal risk</a:t>
                </a:r>
              </a:p>
            </p:txBody>
          </p:sp>
        </p:grpSp>
        <p:grpSp>
          <p:nvGrpSpPr>
            <p:cNvPr id="20" name="Group 19">
              <a:extLst>
                <a:ext uri="{FF2B5EF4-FFF2-40B4-BE49-F238E27FC236}">
                  <a16:creationId xmlns:a16="http://schemas.microsoft.com/office/drawing/2014/main" id="{FEBEB527-FD40-FA00-61AD-74CD1DA33A16}"/>
                </a:ext>
              </a:extLst>
            </p:cNvPr>
            <p:cNvGrpSpPr/>
            <p:nvPr/>
          </p:nvGrpSpPr>
          <p:grpSpPr>
            <a:xfrm>
              <a:off x="6059045" y="1704409"/>
              <a:ext cx="2400300" cy="3743325"/>
              <a:chOff x="3431673" y="1704409"/>
              <a:chExt cx="2400300" cy="3743325"/>
            </a:xfrm>
            <a:effectLst>
              <a:reflection blurRad="139700" stA="50000" endA="300" endPos="55000" dist="127000" dir="5400000" sy="-100000" algn="bl" rotWithShape="0"/>
            </a:effectLst>
          </p:grpSpPr>
          <p:sp>
            <p:nvSpPr>
              <p:cNvPr id="21" name="Freeform: Shape 20">
                <a:extLst>
                  <a:ext uri="{FF2B5EF4-FFF2-40B4-BE49-F238E27FC236}">
                    <a16:creationId xmlns:a16="http://schemas.microsoft.com/office/drawing/2014/main" id="{777B000E-F542-E815-6102-967077152F7D}"/>
                  </a:ext>
                </a:extLst>
              </p:cNvPr>
              <p:cNvSpPr/>
              <p:nvPr/>
            </p:nvSpPr>
            <p:spPr>
              <a:xfrm>
                <a:off x="3431673" y="1704409"/>
                <a:ext cx="2400300" cy="3743325"/>
              </a:xfrm>
              <a:custGeom>
                <a:avLst/>
                <a:gdLst>
                  <a:gd name="connsiteX0" fmla="*/ 2013490 w 2400300"/>
                  <a:gd name="connsiteY0" fmla="*/ 0 h 3743325"/>
                  <a:gd name="connsiteX1" fmla="*/ 2400300 w 2400300"/>
                  <a:gd name="connsiteY1" fmla="*/ 386810 h 3743325"/>
                  <a:gd name="connsiteX2" fmla="*/ 2400300 w 2400300"/>
                  <a:gd name="connsiteY2" fmla="*/ 3356515 h 3743325"/>
                  <a:gd name="connsiteX3" fmla="*/ 2013490 w 2400300"/>
                  <a:gd name="connsiteY3" fmla="*/ 3743325 h 3743325"/>
                  <a:gd name="connsiteX4" fmla="*/ 386810 w 2400300"/>
                  <a:gd name="connsiteY4" fmla="*/ 3743325 h 3743325"/>
                  <a:gd name="connsiteX5" fmla="*/ 0 w 2400300"/>
                  <a:gd name="connsiteY5" fmla="*/ 3356515 h 3743325"/>
                  <a:gd name="connsiteX6" fmla="*/ 0 w 2400300"/>
                  <a:gd name="connsiteY6" fmla="*/ 386810 h 3743325"/>
                  <a:gd name="connsiteX7" fmla="*/ 386810 w 2400300"/>
                  <a:gd name="connsiteY7"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3743325">
                    <a:moveTo>
                      <a:pt x="2013490" y="0"/>
                    </a:moveTo>
                    <a:cubicBezTo>
                      <a:pt x="2227119" y="0"/>
                      <a:pt x="2400300" y="173181"/>
                      <a:pt x="2400300" y="386810"/>
                    </a:cubicBezTo>
                    <a:lnTo>
                      <a:pt x="2400300" y="3356515"/>
                    </a:lnTo>
                    <a:cubicBezTo>
                      <a:pt x="2400300" y="3570144"/>
                      <a:pt x="2227119" y="3743325"/>
                      <a:pt x="2013490" y="3743325"/>
                    </a:cubicBezTo>
                    <a:lnTo>
                      <a:pt x="386810" y="3743325"/>
                    </a:lnTo>
                    <a:cubicBezTo>
                      <a:pt x="173181" y="3743325"/>
                      <a:pt x="0" y="3570144"/>
                      <a:pt x="0" y="3356515"/>
                    </a:cubicBezTo>
                    <a:lnTo>
                      <a:pt x="0" y="386810"/>
                    </a:lnTo>
                    <a:cubicBezTo>
                      <a:pt x="0" y="173181"/>
                      <a:pt x="173181" y="0"/>
                      <a:pt x="386810" y="0"/>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9525" cap="flat">
                <a:noFill/>
                <a:prstDash val="solid"/>
                <a:miter/>
              </a:ln>
            </p:spPr>
            <p:txBody>
              <a:bodyPr rtlCol="0" anchor="ctr"/>
              <a:lstStyle/>
              <a:p>
                <a:endParaRPr lang="en-ZA"/>
              </a:p>
            </p:txBody>
          </p:sp>
          <p:sp>
            <p:nvSpPr>
              <p:cNvPr id="22" name="Freeform: Shape 21">
                <a:extLst>
                  <a:ext uri="{FF2B5EF4-FFF2-40B4-BE49-F238E27FC236}">
                    <a16:creationId xmlns:a16="http://schemas.microsoft.com/office/drawing/2014/main" id="{496E20F2-FF38-DD64-A524-71CF7F9E4101}"/>
                  </a:ext>
                </a:extLst>
              </p:cNvPr>
              <p:cNvSpPr/>
              <p:nvPr/>
            </p:nvSpPr>
            <p:spPr>
              <a:xfrm>
                <a:off x="3431673" y="1704409"/>
                <a:ext cx="2400300" cy="744188"/>
              </a:xfrm>
              <a:custGeom>
                <a:avLst/>
                <a:gdLst>
                  <a:gd name="connsiteX0" fmla="*/ 386810 w 2400300"/>
                  <a:gd name="connsiteY0" fmla="*/ 0 h 744188"/>
                  <a:gd name="connsiteX1" fmla="*/ 2013490 w 2400300"/>
                  <a:gd name="connsiteY1" fmla="*/ 0 h 744188"/>
                  <a:gd name="connsiteX2" fmla="*/ 2400300 w 2400300"/>
                  <a:gd name="connsiteY2" fmla="*/ 386810 h 744188"/>
                  <a:gd name="connsiteX3" fmla="*/ 2400300 w 2400300"/>
                  <a:gd name="connsiteY3" fmla="*/ 744188 h 744188"/>
                  <a:gd name="connsiteX4" fmla="*/ 0 w 2400300"/>
                  <a:gd name="connsiteY4" fmla="*/ 744188 h 744188"/>
                  <a:gd name="connsiteX5" fmla="*/ 0 w 2400300"/>
                  <a:gd name="connsiteY5" fmla="*/ 386810 h 744188"/>
                  <a:gd name="connsiteX6" fmla="*/ 386810 w 2400300"/>
                  <a:gd name="connsiteY6" fmla="*/ 0 h 7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300" h="744188">
                    <a:moveTo>
                      <a:pt x="386810" y="0"/>
                    </a:moveTo>
                    <a:lnTo>
                      <a:pt x="2013490" y="0"/>
                    </a:lnTo>
                    <a:cubicBezTo>
                      <a:pt x="2226945" y="0"/>
                      <a:pt x="2400300" y="173355"/>
                      <a:pt x="2400300" y="386810"/>
                    </a:cubicBezTo>
                    <a:lnTo>
                      <a:pt x="2400300" y="744188"/>
                    </a:lnTo>
                    <a:lnTo>
                      <a:pt x="0" y="744188"/>
                    </a:lnTo>
                    <a:lnTo>
                      <a:pt x="0" y="386810"/>
                    </a:lnTo>
                    <a:cubicBezTo>
                      <a:pt x="0" y="173355"/>
                      <a:pt x="173355" y="0"/>
                      <a:pt x="386810" y="0"/>
                    </a:cubicBezTo>
                    <a:close/>
                  </a:path>
                </a:pathLst>
              </a:custGeom>
              <a:gradFill>
                <a:gsLst>
                  <a:gs pos="0">
                    <a:srgbClr val="43A5FF"/>
                  </a:gs>
                  <a:gs pos="100000">
                    <a:schemeClr val="bg1">
                      <a:lumMod val="50000"/>
                      <a:lumOff val="50000"/>
                    </a:schemeClr>
                  </a:gs>
                </a:gsLst>
                <a:lin ang="5400000" scaled="0"/>
              </a:gradFill>
              <a:ln w="9525" cap="flat">
                <a:noFill/>
                <a:prstDash val="solid"/>
                <a:miter/>
              </a:ln>
            </p:spPr>
            <p:txBody>
              <a:bodyPr rtlCol="0" anchor="ctr"/>
              <a:lstStyle/>
              <a:p>
                <a:endParaRPr lang="en-ZA"/>
              </a:p>
            </p:txBody>
          </p:sp>
          <p:sp>
            <p:nvSpPr>
              <p:cNvPr id="23" name="TextBox 22">
                <a:extLst>
                  <a:ext uri="{FF2B5EF4-FFF2-40B4-BE49-F238E27FC236}">
                    <a16:creationId xmlns:a16="http://schemas.microsoft.com/office/drawing/2014/main" id="{5339DB3D-4839-D95E-1587-E47E7ACDEA22}"/>
                  </a:ext>
                </a:extLst>
              </p:cNvPr>
              <p:cNvSpPr txBox="1"/>
              <p:nvPr/>
            </p:nvSpPr>
            <p:spPr>
              <a:xfrm>
                <a:off x="3617698" y="1834431"/>
                <a:ext cx="2028252" cy="523220"/>
              </a:xfrm>
              <a:prstGeom prst="rect">
                <a:avLst/>
              </a:prstGeom>
              <a:noFill/>
            </p:spPr>
            <p:txBody>
              <a:bodyPr wrap="square" rtlCol="0">
                <a:spAutoFit/>
              </a:bodyPr>
              <a:lstStyle/>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Change Management Teams</a:t>
                </a:r>
              </a:p>
            </p:txBody>
          </p:sp>
          <p:sp>
            <p:nvSpPr>
              <p:cNvPr id="24" name="TextBox 23">
                <a:extLst>
                  <a:ext uri="{FF2B5EF4-FFF2-40B4-BE49-F238E27FC236}">
                    <a16:creationId xmlns:a16="http://schemas.microsoft.com/office/drawing/2014/main" id="{F0C8D884-2B1F-CEFE-7E5C-C4B59F49CF58}"/>
                  </a:ext>
                </a:extLst>
              </p:cNvPr>
              <p:cNvSpPr txBox="1"/>
              <p:nvPr/>
            </p:nvSpPr>
            <p:spPr>
              <a:xfrm>
                <a:off x="3544888" y="2702619"/>
                <a:ext cx="2173870" cy="2123658"/>
              </a:xfrm>
              <a:prstGeom prst="rect">
                <a:avLst/>
              </a:prstGeom>
              <a:noFill/>
            </p:spPr>
            <p:txBody>
              <a:bodyPr wrap="square" rtlCol="0">
                <a:spAutoFit/>
              </a:bodyPr>
              <a:lstStyle/>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Facilitates the transition for users</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Plans and executes training</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Supports users during and after the migration</a:t>
                </a:r>
              </a:p>
              <a:p>
                <a:pPr marL="285750" lvl="0" indent="-2857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a:latin typeface="Arial" panose="020B0604020202020204" pitchFamily="34" charset="0"/>
                    <a:cs typeface="Arial" panose="020B0604020202020204" pitchFamily="34" charset="0"/>
                  </a:rPr>
                  <a:t>Address resistance to change</a:t>
                </a:r>
              </a:p>
            </p:txBody>
          </p:sp>
        </p:grpSp>
        <p:grpSp>
          <p:nvGrpSpPr>
            <p:cNvPr id="2" name="Group 1">
              <a:extLst>
                <a:ext uri="{FF2B5EF4-FFF2-40B4-BE49-F238E27FC236}">
                  <a16:creationId xmlns:a16="http://schemas.microsoft.com/office/drawing/2014/main" id="{A2573F15-CC51-C538-22AD-AA42156AD7E8}"/>
                </a:ext>
              </a:extLst>
            </p:cNvPr>
            <p:cNvGrpSpPr/>
            <p:nvPr/>
          </p:nvGrpSpPr>
          <p:grpSpPr>
            <a:xfrm>
              <a:off x="8728298" y="1704409"/>
              <a:ext cx="2404316" cy="3743325"/>
              <a:chOff x="3431673" y="1704409"/>
              <a:chExt cx="2404316" cy="3743325"/>
            </a:xfrm>
            <a:effectLst>
              <a:reflection blurRad="139700" stA="50000" endA="300" endPos="55000" dist="127000" dir="5400000" sy="-100000" algn="bl" rotWithShape="0"/>
            </a:effectLst>
          </p:grpSpPr>
          <p:sp>
            <p:nvSpPr>
              <p:cNvPr id="4" name="Freeform: Shape 3">
                <a:extLst>
                  <a:ext uri="{FF2B5EF4-FFF2-40B4-BE49-F238E27FC236}">
                    <a16:creationId xmlns:a16="http://schemas.microsoft.com/office/drawing/2014/main" id="{6C92A8ED-84E9-03F2-48F8-3D061489E6B8}"/>
                  </a:ext>
                </a:extLst>
              </p:cNvPr>
              <p:cNvSpPr/>
              <p:nvPr/>
            </p:nvSpPr>
            <p:spPr>
              <a:xfrm>
                <a:off x="3431673" y="1704409"/>
                <a:ext cx="2400300" cy="3743325"/>
              </a:xfrm>
              <a:custGeom>
                <a:avLst/>
                <a:gdLst>
                  <a:gd name="connsiteX0" fmla="*/ 2013490 w 2400300"/>
                  <a:gd name="connsiteY0" fmla="*/ 0 h 3743325"/>
                  <a:gd name="connsiteX1" fmla="*/ 2400300 w 2400300"/>
                  <a:gd name="connsiteY1" fmla="*/ 386810 h 3743325"/>
                  <a:gd name="connsiteX2" fmla="*/ 2400300 w 2400300"/>
                  <a:gd name="connsiteY2" fmla="*/ 3356515 h 3743325"/>
                  <a:gd name="connsiteX3" fmla="*/ 2013490 w 2400300"/>
                  <a:gd name="connsiteY3" fmla="*/ 3743325 h 3743325"/>
                  <a:gd name="connsiteX4" fmla="*/ 386810 w 2400300"/>
                  <a:gd name="connsiteY4" fmla="*/ 3743325 h 3743325"/>
                  <a:gd name="connsiteX5" fmla="*/ 0 w 2400300"/>
                  <a:gd name="connsiteY5" fmla="*/ 3356515 h 3743325"/>
                  <a:gd name="connsiteX6" fmla="*/ 0 w 2400300"/>
                  <a:gd name="connsiteY6" fmla="*/ 386810 h 3743325"/>
                  <a:gd name="connsiteX7" fmla="*/ 386810 w 2400300"/>
                  <a:gd name="connsiteY7"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300" h="3743325">
                    <a:moveTo>
                      <a:pt x="2013490" y="0"/>
                    </a:moveTo>
                    <a:cubicBezTo>
                      <a:pt x="2227119" y="0"/>
                      <a:pt x="2400300" y="173181"/>
                      <a:pt x="2400300" y="386810"/>
                    </a:cubicBezTo>
                    <a:lnTo>
                      <a:pt x="2400300" y="3356515"/>
                    </a:lnTo>
                    <a:cubicBezTo>
                      <a:pt x="2400300" y="3570144"/>
                      <a:pt x="2227119" y="3743325"/>
                      <a:pt x="2013490" y="3743325"/>
                    </a:cubicBezTo>
                    <a:lnTo>
                      <a:pt x="386810" y="3743325"/>
                    </a:lnTo>
                    <a:cubicBezTo>
                      <a:pt x="173181" y="3743325"/>
                      <a:pt x="0" y="3570144"/>
                      <a:pt x="0" y="3356515"/>
                    </a:cubicBezTo>
                    <a:lnTo>
                      <a:pt x="0" y="386810"/>
                    </a:lnTo>
                    <a:cubicBezTo>
                      <a:pt x="0" y="173181"/>
                      <a:pt x="173181" y="0"/>
                      <a:pt x="386810" y="0"/>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5400000" scaled="1"/>
                <a:tileRect/>
              </a:gradFill>
              <a:ln w="9525" cap="flat">
                <a:noFill/>
                <a:prstDash val="solid"/>
                <a:miter/>
              </a:ln>
            </p:spPr>
            <p:txBody>
              <a:bodyPr rtlCol="0" anchor="ctr"/>
              <a:lstStyle/>
              <a:p>
                <a:endParaRPr lang="en-ZA"/>
              </a:p>
            </p:txBody>
          </p:sp>
          <p:sp>
            <p:nvSpPr>
              <p:cNvPr id="5" name="Freeform: Shape 4">
                <a:extLst>
                  <a:ext uri="{FF2B5EF4-FFF2-40B4-BE49-F238E27FC236}">
                    <a16:creationId xmlns:a16="http://schemas.microsoft.com/office/drawing/2014/main" id="{FD49C4CC-7D21-2F95-3CD1-A075961029BA}"/>
                  </a:ext>
                </a:extLst>
              </p:cNvPr>
              <p:cNvSpPr/>
              <p:nvPr/>
            </p:nvSpPr>
            <p:spPr>
              <a:xfrm>
                <a:off x="3431673" y="1704409"/>
                <a:ext cx="2400300" cy="744188"/>
              </a:xfrm>
              <a:custGeom>
                <a:avLst/>
                <a:gdLst>
                  <a:gd name="connsiteX0" fmla="*/ 386810 w 2400300"/>
                  <a:gd name="connsiteY0" fmla="*/ 0 h 744188"/>
                  <a:gd name="connsiteX1" fmla="*/ 2013490 w 2400300"/>
                  <a:gd name="connsiteY1" fmla="*/ 0 h 744188"/>
                  <a:gd name="connsiteX2" fmla="*/ 2400300 w 2400300"/>
                  <a:gd name="connsiteY2" fmla="*/ 386810 h 744188"/>
                  <a:gd name="connsiteX3" fmla="*/ 2400300 w 2400300"/>
                  <a:gd name="connsiteY3" fmla="*/ 744188 h 744188"/>
                  <a:gd name="connsiteX4" fmla="*/ 0 w 2400300"/>
                  <a:gd name="connsiteY4" fmla="*/ 744188 h 744188"/>
                  <a:gd name="connsiteX5" fmla="*/ 0 w 2400300"/>
                  <a:gd name="connsiteY5" fmla="*/ 386810 h 744188"/>
                  <a:gd name="connsiteX6" fmla="*/ 386810 w 2400300"/>
                  <a:gd name="connsiteY6" fmla="*/ 0 h 7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300" h="744188">
                    <a:moveTo>
                      <a:pt x="386810" y="0"/>
                    </a:moveTo>
                    <a:lnTo>
                      <a:pt x="2013490" y="0"/>
                    </a:lnTo>
                    <a:cubicBezTo>
                      <a:pt x="2226945" y="0"/>
                      <a:pt x="2400300" y="173355"/>
                      <a:pt x="2400300" y="386810"/>
                    </a:cubicBezTo>
                    <a:lnTo>
                      <a:pt x="2400300" y="744188"/>
                    </a:lnTo>
                    <a:lnTo>
                      <a:pt x="0" y="744188"/>
                    </a:lnTo>
                    <a:lnTo>
                      <a:pt x="0" y="386810"/>
                    </a:lnTo>
                    <a:cubicBezTo>
                      <a:pt x="0" y="173355"/>
                      <a:pt x="173355" y="0"/>
                      <a:pt x="386810" y="0"/>
                    </a:cubicBezTo>
                    <a:close/>
                  </a:path>
                </a:pathLst>
              </a:custGeom>
              <a:gradFill>
                <a:gsLst>
                  <a:gs pos="0">
                    <a:srgbClr val="43A5FF"/>
                  </a:gs>
                  <a:gs pos="100000">
                    <a:schemeClr val="bg1">
                      <a:lumMod val="50000"/>
                      <a:lumOff val="50000"/>
                    </a:schemeClr>
                  </a:gs>
                </a:gsLst>
                <a:lin ang="5400000" scaled="0"/>
              </a:gradFill>
              <a:ln w="9525" cap="flat">
                <a:noFill/>
                <a:prstDash val="solid"/>
                <a:miter/>
              </a:ln>
            </p:spPr>
            <p:txBody>
              <a:bodyPr rtlCol="0" anchor="ctr"/>
              <a:lstStyle/>
              <a:p>
                <a:endParaRPr lang="en-ZA"/>
              </a:p>
            </p:txBody>
          </p:sp>
          <p:sp>
            <p:nvSpPr>
              <p:cNvPr id="6" name="TextBox 5">
                <a:extLst>
                  <a:ext uri="{FF2B5EF4-FFF2-40B4-BE49-F238E27FC236}">
                    <a16:creationId xmlns:a16="http://schemas.microsoft.com/office/drawing/2014/main" id="{A9C5D1F1-4E72-5597-2497-501F3F466CDB}"/>
                  </a:ext>
                </a:extLst>
              </p:cNvPr>
              <p:cNvSpPr txBox="1"/>
              <p:nvPr/>
            </p:nvSpPr>
            <p:spPr>
              <a:xfrm>
                <a:off x="3883060" y="1922614"/>
                <a:ext cx="1497526" cy="307777"/>
              </a:xfrm>
              <a:prstGeom prst="rect">
                <a:avLst/>
              </a:prstGeom>
              <a:noFill/>
            </p:spPr>
            <p:txBody>
              <a:bodyPr wrap="none" rtlCol="0">
                <a:spAutoFit/>
              </a:bodyPr>
              <a:lstStyle/>
              <a:p>
                <a:pPr algn="ctr"/>
                <a:r>
                  <a:rPr lang="en-ZA" sz="1400">
                    <a:effectLst>
                      <a:outerShdw blurRad="101600" dist="38100" dir="5400000" algn="t" rotWithShape="0">
                        <a:prstClr val="black">
                          <a:alpha val="40000"/>
                        </a:prstClr>
                      </a:outerShdw>
                    </a:effectLst>
                    <a:latin typeface="Arial" panose="020B0604020202020204" pitchFamily="34" charset="0"/>
                    <a:cs typeface="Arial" panose="020B0604020202020204" pitchFamily="34" charset="0"/>
                  </a:rPr>
                  <a:t>Project Manager</a:t>
                </a:r>
              </a:p>
            </p:txBody>
          </p:sp>
          <p:sp>
            <p:nvSpPr>
              <p:cNvPr id="7" name="TextBox 6">
                <a:extLst>
                  <a:ext uri="{FF2B5EF4-FFF2-40B4-BE49-F238E27FC236}">
                    <a16:creationId xmlns:a16="http://schemas.microsoft.com/office/drawing/2014/main" id="{4A285CF7-D7ED-D2FD-7206-23246647639B}"/>
                  </a:ext>
                </a:extLst>
              </p:cNvPr>
              <p:cNvSpPr txBox="1"/>
              <p:nvPr/>
            </p:nvSpPr>
            <p:spPr>
              <a:xfrm>
                <a:off x="3466735" y="2673312"/>
                <a:ext cx="2369254" cy="1754326"/>
              </a:xfrm>
              <a:prstGeom prst="rect">
                <a:avLst/>
              </a:prstGeom>
              <a:noFill/>
            </p:spPr>
            <p:txBody>
              <a:bodyPr wrap="square" rtlCol="0">
                <a:spAutoFit/>
              </a:bodyPr>
              <a:lstStyle/>
              <a:p>
                <a:pPr marL="285750" lvl="0" indent="-285750" rtl="0">
                  <a:buFont typeface="Arial" panose="020B0604020202020204" pitchFamily="34" charset="0"/>
                  <a:buChar char="•"/>
                </a:pPr>
                <a:r>
                  <a:rPr lang="en-GB" sz="1200" dirty="0">
                    <a:latin typeface="Arial" panose="020B0604020202020204" pitchFamily="34" charset="0"/>
                    <a:cs typeface="Arial" panose="020B0604020202020204" pitchFamily="34" charset="0"/>
                  </a:rPr>
                  <a:t>Manages project schedule &amp; progress</a:t>
                </a:r>
              </a:p>
              <a:p>
                <a:pPr marL="285750" lvl="0" indent="-285750" rtl="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dirty="0">
                    <a:latin typeface="Arial" panose="020B0604020202020204" pitchFamily="34" charset="0"/>
                    <a:cs typeface="Arial" panose="020B0604020202020204" pitchFamily="34" charset="0"/>
                  </a:rPr>
                  <a:t>Manages budget</a:t>
                </a:r>
              </a:p>
              <a:p>
                <a:pPr marL="285750" lvl="0" indent="-285750" rtl="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dirty="0">
                    <a:latin typeface="Arial" panose="020B0604020202020204" pitchFamily="34" charset="0"/>
                    <a:cs typeface="Arial" panose="020B0604020202020204" pitchFamily="34" charset="0"/>
                  </a:rPr>
                  <a:t>Manages team coordination</a:t>
                </a:r>
              </a:p>
              <a:p>
                <a:pPr marL="285750" lvl="0" indent="-285750" rtl="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lvl="0" indent="-285750" rtl="0">
                  <a:buFont typeface="Arial" panose="020B0604020202020204" pitchFamily="34" charset="0"/>
                  <a:buChar char="•"/>
                </a:pPr>
                <a:r>
                  <a:rPr lang="en-GB" sz="1200" dirty="0">
                    <a:latin typeface="Arial" panose="020B0604020202020204" pitchFamily="34" charset="0"/>
                    <a:cs typeface="Arial" panose="020B0604020202020204" pitchFamily="34" charset="0"/>
                  </a:rPr>
                  <a:t>Communicates with stakeholders</a:t>
                </a:r>
              </a:p>
            </p:txBody>
          </p:sp>
        </p:grpSp>
      </p:grpSp>
      <p:sp>
        <p:nvSpPr>
          <p:cNvPr id="26" name="Title 2">
            <a:extLst>
              <a:ext uri="{FF2B5EF4-FFF2-40B4-BE49-F238E27FC236}">
                <a16:creationId xmlns:a16="http://schemas.microsoft.com/office/drawing/2014/main" id="{4873AFD9-602B-7406-21C3-C49060EC9BAF}"/>
              </a:ext>
            </a:extLst>
          </p:cNvPr>
          <p:cNvSpPr>
            <a:spLocks noGrp="1"/>
          </p:cNvSpPr>
          <p:nvPr>
            <p:ph type="title"/>
          </p:nvPr>
        </p:nvSpPr>
        <p:spPr>
          <a:xfrm>
            <a:off x="217289" y="220423"/>
            <a:ext cx="9114280" cy="1325563"/>
          </a:xfrm>
        </p:spPr>
        <p:txBody>
          <a:bodyPr>
            <a:normAutofit/>
          </a:bodyPr>
          <a:lstStyle/>
          <a:p>
            <a:r>
              <a:rPr lang="en-US" dirty="0">
                <a:latin typeface="Arial" panose="020B0604020202020204" pitchFamily="34" charset="0"/>
              </a:rPr>
              <a:t>IG Roles In M365 Migrations</a:t>
            </a:r>
          </a:p>
        </p:txBody>
      </p:sp>
      <p:sp>
        <p:nvSpPr>
          <p:cNvPr id="27" name="Rectangle 26">
            <a:extLst>
              <a:ext uri="{FF2B5EF4-FFF2-40B4-BE49-F238E27FC236}">
                <a16:creationId xmlns:a16="http://schemas.microsoft.com/office/drawing/2014/main" id="{BAF75545-61DF-8B9C-A9CD-7E10EDB4BD3A}"/>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ooter Placeholder 3">
            <a:extLst>
              <a:ext uri="{FF2B5EF4-FFF2-40B4-BE49-F238E27FC236}">
                <a16:creationId xmlns:a16="http://schemas.microsoft.com/office/drawing/2014/main" id="{70A1A2E1-DC0D-9727-24FB-E2FC00ACCE7F}"/>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33" name="Graphic 32">
            <a:extLst>
              <a:ext uri="{FF2B5EF4-FFF2-40B4-BE49-F238E27FC236}">
                <a16:creationId xmlns:a16="http://schemas.microsoft.com/office/drawing/2014/main" id="{7EBEB774-9D8B-DB79-AC3E-1C2EFF1BE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208875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58B7B-2B37-3E86-99C0-C929FE7289EF}"/>
              </a:ext>
            </a:extLst>
          </p:cNvPr>
          <p:cNvSpPr>
            <a:spLocks noGrp="1"/>
          </p:cNvSpPr>
          <p:nvPr>
            <p:ph type="title"/>
          </p:nvPr>
        </p:nvSpPr>
        <p:spPr>
          <a:xfrm>
            <a:off x="217288" y="220423"/>
            <a:ext cx="10575757" cy="662715"/>
          </a:xfrm>
        </p:spPr>
        <p:txBody>
          <a:bodyPr>
            <a:normAutofit/>
          </a:bodyPr>
          <a:lstStyle/>
          <a:p>
            <a:r>
              <a:rPr lang="en-US">
                <a:latin typeface="Arial"/>
                <a:ea typeface="Roboto"/>
                <a:cs typeface="Arial"/>
              </a:rPr>
              <a:t>IG Maturity  Model</a:t>
            </a:r>
          </a:p>
        </p:txBody>
      </p:sp>
      <p:sp>
        <p:nvSpPr>
          <p:cNvPr id="10" name="Rectangle 9">
            <a:extLst>
              <a:ext uri="{FF2B5EF4-FFF2-40B4-BE49-F238E27FC236}">
                <a16:creationId xmlns:a16="http://schemas.microsoft.com/office/drawing/2014/main" id="{0895BB01-1361-1F1D-8E6E-382907CDB57D}"/>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a:extLst>
              <a:ext uri="{FF2B5EF4-FFF2-40B4-BE49-F238E27FC236}">
                <a16:creationId xmlns:a16="http://schemas.microsoft.com/office/drawing/2014/main" id="{69285C8F-09C2-5C87-31AC-1C8F85C8974F}"/>
              </a:ext>
            </a:extLst>
          </p:cNvPr>
          <p:cNvGrpSpPr/>
          <p:nvPr/>
        </p:nvGrpSpPr>
        <p:grpSpPr>
          <a:xfrm>
            <a:off x="1711379" y="1290917"/>
            <a:ext cx="10047901" cy="4166990"/>
            <a:chOff x="1563462" y="1290917"/>
            <a:chExt cx="10047901" cy="4166990"/>
          </a:xfrm>
        </p:grpSpPr>
        <p:pic>
          <p:nvPicPr>
            <p:cNvPr id="5" name="Graphic 4">
              <a:extLst>
                <a:ext uri="{FF2B5EF4-FFF2-40B4-BE49-F238E27FC236}">
                  <a16:creationId xmlns:a16="http://schemas.microsoft.com/office/drawing/2014/main" id="{7D4552C2-BFFB-358A-D78A-F612311FF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3462" y="1400093"/>
              <a:ext cx="5843250" cy="4057814"/>
            </a:xfrm>
            <a:prstGeom prst="rect">
              <a:avLst/>
            </a:prstGeom>
            <a:effectLst>
              <a:reflection blurRad="228600" stA="50000" endA="300" endPos="55000" dir="5400000" sy="-100000" algn="bl" rotWithShape="0"/>
            </a:effectLst>
          </p:spPr>
        </p:pic>
        <p:sp>
          <p:nvSpPr>
            <p:cNvPr id="7" name="TextBox 6">
              <a:extLst>
                <a:ext uri="{FF2B5EF4-FFF2-40B4-BE49-F238E27FC236}">
                  <a16:creationId xmlns:a16="http://schemas.microsoft.com/office/drawing/2014/main" id="{6290BE9D-C3D9-67A5-07E7-793FC23EADBB}"/>
                </a:ext>
              </a:extLst>
            </p:cNvPr>
            <p:cNvSpPr txBox="1"/>
            <p:nvPr/>
          </p:nvSpPr>
          <p:spPr>
            <a:xfrm>
              <a:off x="4948862" y="1290917"/>
              <a:ext cx="756938" cy="276999"/>
            </a:xfrm>
            <a:prstGeom prst="rect">
              <a:avLst/>
            </a:prstGeom>
            <a:noFill/>
          </p:spPr>
          <p:txBody>
            <a:bodyPr wrap="none" rtlCol="0">
              <a:spAutoFit/>
            </a:bodyPr>
            <a:lstStyle/>
            <a:p>
              <a:r>
                <a:rPr lang="en-ZA" sz="1200" b="1">
                  <a:latin typeface="Arial" panose="020B0604020202020204" pitchFamily="34" charset="0"/>
                  <a:cs typeface="Arial" panose="020B0604020202020204" pitchFamily="34" charset="0"/>
                </a:rPr>
                <a:t>Level 5:</a:t>
              </a:r>
            </a:p>
          </p:txBody>
        </p:sp>
        <p:sp>
          <p:nvSpPr>
            <p:cNvPr id="8" name="TextBox 7">
              <a:extLst>
                <a:ext uri="{FF2B5EF4-FFF2-40B4-BE49-F238E27FC236}">
                  <a16:creationId xmlns:a16="http://schemas.microsoft.com/office/drawing/2014/main" id="{30024198-4690-D507-4075-8F8BC66FCD13}"/>
                </a:ext>
              </a:extLst>
            </p:cNvPr>
            <p:cNvSpPr txBox="1"/>
            <p:nvPr/>
          </p:nvSpPr>
          <p:spPr>
            <a:xfrm>
              <a:off x="5601045" y="2227969"/>
              <a:ext cx="756938" cy="276999"/>
            </a:xfrm>
            <a:prstGeom prst="rect">
              <a:avLst/>
            </a:prstGeom>
            <a:noFill/>
          </p:spPr>
          <p:txBody>
            <a:bodyPr wrap="none" rtlCol="0">
              <a:spAutoFit/>
            </a:bodyPr>
            <a:lstStyle/>
            <a:p>
              <a:r>
                <a:rPr lang="en-ZA" sz="1200" b="1">
                  <a:latin typeface="Arial" panose="020B0604020202020204" pitchFamily="34" charset="0"/>
                  <a:cs typeface="Arial" panose="020B0604020202020204" pitchFamily="34" charset="0"/>
                </a:rPr>
                <a:t>Level 4:</a:t>
              </a:r>
            </a:p>
          </p:txBody>
        </p:sp>
        <p:sp>
          <p:nvSpPr>
            <p:cNvPr id="9" name="TextBox 8">
              <a:extLst>
                <a:ext uri="{FF2B5EF4-FFF2-40B4-BE49-F238E27FC236}">
                  <a16:creationId xmlns:a16="http://schemas.microsoft.com/office/drawing/2014/main" id="{B6F7F17B-6BAB-19C3-C120-7090CBAB61D6}"/>
                </a:ext>
              </a:extLst>
            </p:cNvPr>
            <p:cNvSpPr txBox="1"/>
            <p:nvPr/>
          </p:nvSpPr>
          <p:spPr>
            <a:xfrm>
              <a:off x="6234995" y="3033373"/>
              <a:ext cx="756938" cy="276999"/>
            </a:xfrm>
            <a:prstGeom prst="rect">
              <a:avLst/>
            </a:prstGeom>
            <a:noFill/>
          </p:spPr>
          <p:txBody>
            <a:bodyPr wrap="none" rtlCol="0">
              <a:spAutoFit/>
            </a:bodyPr>
            <a:lstStyle/>
            <a:p>
              <a:r>
                <a:rPr lang="en-ZA" sz="1200" b="1">
                  <a:latin typeface="Arial" panose="020B0604020202020204" pitchFamily="34" charset="0"/>
                  <a:cs typeface="Arial" panose="020B0604020202020204" pitchFamily="34" charset="0"/>
                </a:rPr>
                <a:t>Level 3:</a:t>
              </a:r>
            </a:p>
          </p:txBody>
        </p:sp>
        <p:sp>
          <p:nvSpPr>
            <p:cNvPr id="11" name="TextBox 10">
              <a:extLst>
                <a:ext uri="{FF2B5EF4-FFF2-40B4-BE49-F238E27FC236}">
                  <a16:creationId xmlns:a16="http://schemas.microsoft.com/office/drawing/2014/main" id="{2FC3BF3E-4437-5AFF-CBD6-C9BBA2CF8BCF}"/>
                </a:ext>
              </a:extLst>
            </p:cNvPr>
            <p:cNvSpPr txBox="1"/>
            <p:nvPr/>
          </p:nvSpPr>
          <p:spPr>
            <a:xfrm>
              <a:off x="6737505" y="3838777"/>
              <a:ext cx="756938" cy="276999"/>
            </a:xfrm>
            <a:prstGeom prst="rect">
              <a:avLst/>
            </a:prstGeom>
            <a:noFill/>
          </p:spPr>
          <p:txBody>
            <a:bodyPr wrap="none" rtlCol="0">
              <a:spAutoFit/>
            </a:bodyPr>
            <a:lstStyle/>
            <a:p>
              <a:r>
                <a:rPr lang="en-ZA" sz="1200" b="1">
                  <a:latin typeface="Arial" panose="020B0604020202020204" pitchFamily="34" charset="0"/>
                  <a:cs typeface="Arial" panose="020B0604020202020204" pitchFamily="34" charset="0"/>
                </a:rPr>
                <a:t>Level 2:</a:t>
              </a:r>
            </a:p>
          </p:txBody>
        </p:sp>
        <p:sp>
          <p:nvSpPr>
            <p:cNvPr id="12" name="TextBox 11">
              <a:extLst>
                <a:ext uri="{FF2B5EF4-FFF2-40B4-BE49-F238E27FC236}">
                  <a16:creationId xmlns:a16="http://schemas.microsoft.com/office/drawing/2014/main" id="{C04766E4-DABF-D2BF-B3DC-AA31DA9362A6}"/>
                </a:ext>
              </a:extLst>
            </p:cNvPr>
            <p:cNvSpPr txBox="1"/>
            <p:nvPr/>
          </p:nvSpPr>
          <p:spPr>
            <a:xfrm>
              <a:off x="7369918" y="4644181"/>
              <a:ext cx="756938" cy="276999"/>
            </a:xfrm>
            <a:prstGeom prst="rect">
              <a:avLst/>
            </a:prstGeom>
            <a:noFill/>
          </p:spPr>
          <p:txBody>
            <a:bodyPr wrap="none" rtlCol="0">
              <a:spAutoFit/>
            </a:bodyPr>
            <a:lstStyle/>
            <a:p>
              <a:r>
                <a:rPr lang="en-ZA" sz="1200" b="1">
                  <a:latin typeface="Arial" panose="020B0604020202020204" pitchFamily="34" charset="0"/>
                  <a:cs typeface="Arial" panose="020B0604020202020204" pitchFamily="34" charset="0"/>
                </a:rPr>
                <a:t>Level 1:</a:t>
              </a:r>
            </a:p>
          </p:txBody>
        </p:sp>
        <p:sp>
          <p:nvSpPr>
            <p:cNvPr id="13" name="TextBox 12">
              <a:extLst>
                <a:ext uri="{FF2B5EF4-FFF2-40B4-BE49-F238E27FC236}">
                  <a16:creationId xmlns:a16="http://schemas.microsoft.com/office/drawing/2014/main" id="{B0C7FB3F-111B-D2E2-C24C-5F576F06138C}"/>
                </a:ext>
              </a:extLst>
            </p:cNvPr>
            <p:cNvSpPr txBox="1"/>
            <p:nvPr/>
          </p:nvSpPr>
          <p:spPr>
            <a:xfrm>
              <a:off x="5090304" y="1538592"/>
              <a:ext cx="3423690" cy="553998"/>
            </a:xfrm>
            <a:prstGeom prst="rect">
              <a:avLst/>
            </a:prstGeom>
            <a:noFill/>
          </p:spPr>
          <p:txBody>
            <a:bodyPr wrap="square" rtlCol="0">
              <a:spAutoFit/>
            </a:bodyPr>
            <a:lstStyle/>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Information re-use and value growth practices in place </a:t>
              </a:r>
            </a:p>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Master metadata connects and unifies content from diverse sources for new value</a:t>
              </a:r>
              <a:endParaRPr lang="en-ZA" sz="1000">
                <a:solidFill>
                  <a:schemeClr val="tx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A9E3FB0-7C96-09DA-7D1D-7B7471B5208B}"/>
                </a:ext>
              </a:extLst>
            </p:cNvPr>
            <p:cNvSpPr txBox="1"/>
            <p:nvPr/>
          </p:nvSpPr>
          <p:spPr>
            <a:xfrm>
              <a:off x="5742487" y="2475644"/>
              <a:ext cx="3483764" cy="553998"/>
            </a:xfrm>
            <a:prstGeom prst="rect">
              <a:avLst/>
            </a:prstGeom>
            <a:noFill/>
          </p:spPr>
          <p:txBody>
            <a:bodyPr wrap="square" rtlCol="0">
              <a:spAutoFit/>
            </a:bodyPr>
            <a:lstStyle/>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Information risk and quality supports </a:t>
              </a:r>
              <a:r>
                <a:rPr lang="en-GB" sz="1000" err="1">
                  <a:solidFill>
                    <a:schemeClr val="tx2">
                      <a:lumMod val="75000"/>
                    </a:schemeClr>
                  </a:solidFill>
                  <a:latin typeface="Arial" panose="020B0604020202020204" pitchFamily="34" charset="0"/>
                  <a:cs typeface="Arial" panose="020B0604020202020204" pitchFamily="34" charset="0"/>
                </a:rPr>
                <a:t>mgt</a:t>
              </a:r>
              <a:r>
                <a:rPr lang="en-GB" sz="1000">
                  <a:solidFill>
                    <a:schemeClr val="tx2">
                      <a:lumMod val="75000"/>
                    </a:schemeClr>
                  </a:solidFill>
                  <a:latin typeface="Arial" panose="020B0604020202020204" pitchFamily="34" charset="0"/>
                  <a:cs typeface="Arial" panose="020B0604020202020204" pitchFamily="34" charset="0"/>
                </a:rPr>
                <a:t> reporting</a:t>
              </a:r>
            </a:p>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Value based content metrics defined and measured; information quality dashboards in place</a:t>
              </a:r>
              <a:endParaRPr lang="en-ZA" sz="1000">
                <a:solidFill>
                  <a:schemeClr val="tx2">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5C6017F-0465-C1B5-5D53-763697437128}"/>
                </a:ext>
              </a:extLst>
            </p:cNvPr>
            <p:cNvSpPr txBox="1"/>
            <p:nvPr/>
          </p:nvSpPr>
          <p:spPr>
            <a:xfrm>
              <a:off x="6376436" y="3281048"/>
              <a:ext cx="3979510" cy="553998"/>
            </a:xfrm>
            <a:prstGeom prst="rect">
              <a:avLst/>
            </a:prstGeom>
            <a:noFill/>
          </p:spPr>
          <p:txBody>
            <a:bodyPr wrap="square" rtlCol="0">
              <a:spAutoFit/>
            </a:bodyPr>
            <a:lstStyle/>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Content managed across project lifecycle</a:t>
              </a:r>
            </a:p>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Automated monitoring for key content policies; analysis, clean-up and metadata creation services in place</a:t>
              </a:r>
              <a:endParaRPr lang="en-ZA" sz="1000">
                <a:solidFill>
                  <a:schemeClr val="tx2">
                    <a:lumMod val="7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2C6B5DF-4BA7-3A52-D475-4C1E8189FC77}"/>
                </a:ext>
              </a:extLst>
            </p:cNvPr>
            <p:cNvSpPr txBox="1"/>
            <p:nvPr/>
          </p:nvSpPr>
          <p:spPr>
            <a:xfrm>
              <a:off x="6878947" y="4086452"/>
              <a:ext cx="3910160" cy="553998"/>
            </a:xfrm>
            <a:prstGeom prst="rect">
              <a:avLst/>
            </a:prstGeom>
            <a:noFill/>
          </p:spPr>
          <p:txBody>
            <a:bodyPr wrap="square" rtlCol="0">
              <a:spAutoFit/>
            </a:bodyPr>
            <a:lstStyle/>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Small body of proven information practice and processes</a:t>
              </a:r>
            </a:p>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Defensible disposition for key projects and departments; Repeatable FOIA and legal hold collection processes</a:t>
              </a:r>
              <a:endParaRPr lang="en-ZA" sz="1000">
                <a:solidFill>
                  <a:schemeClr val="tx2">
                    <a:lumMod val="7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CB3DC12-817A-D295-F649-0D59B2281E18}"/>
                </a:ext>
              </a:extLst>
            </p:cNvPr>
            <p:cNvSpPr txBox="1"/>
            <p:nvPr/>
          </p:nvSpPr>
          <p:spPr>
            <a:xfrm>
              <a:off x="7511359" y="4891856"/>
              <a:ext cx="4100004" cy="553998"/>
            </a:xfrm>
            <a:prstGeom prst="rect">
              <a:avLst/>
            </a:prstGeom>
            <a:noFill/>
          </p:spPr>
          <p:txBody>
            <a:bodyPr wrap="square" rtlCol="0">
              <a:spAutoFit/>
            </a:bodyPr>
            <a:lstStyle/>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Chaotic information stores</a:t>
              </a:r>
            </a:p>
            <a:p>
              <a:pPr marL="171450" indent="-171450">
                <a:buFont typeface="Arial" panose="020B0604020202020204" pitchFamily="34" charset="0"/>
                <a:buChar char="•"/>
              </a:pPr>
              <a:r>
                <a:rPr lang="en-GB" sz="1000">
                  <a:solidFill>
                    <a:schemeClr val="tx2">
                      <a:lumMod val="75000"/>
                    </a:schemeClr>
                  </a:solidFill>
                  <a:latin typeface="Arial" panose="020B0604020202020204" pitchFamily="34" charset="0"/>
                  <a:cs typeface="Arial" panose="020B0604020202020204" pitchFamily="34" charset="0"/>
                </a:rPr>
                <a:t>Discover and inventory content; clean-up and reduce storage burden. Gain stakeholder support</a:t>
              </a:r>
              <a:endParaRPr lang="en-ZA" sz="1000">
                <a:solidFill>
                  <a:schemeClr val="tx2">
                    <a:lumMod val="7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E0A47AD-E38C-D941-BF5E-6EEA140F9FE6}"/>
                </a:ext>
              </a:extLst>
            </p:cNvPr>
            <p:cNvSpPr txBox="1"/>
            <p:nvPr/>
          </p:nvSpPr>
          <p:spPr>
            <a:xfrm>
              <a:off x="5593609" y="1290917"/>
              <a:ext cx="930063" cy="276999"/>
            </a:xfrm>
            <a:prstGeom prst="rect">
              <a:avLst/>
            </a:prstGeom>
            <a:noFill/>
          </p:spPr>
          <p:txBody>
            <a:bodyPr wrap="none" rtlCol="0">
              <a:spAutoFit/>
            </a:bodyPr>
            <a:lstStyle/>
            <a:p>
              <a:r>
                <a:rPr lang="en-ZA" sz="1200" b="1">
                  <a:solidFill>
                    <a:srgbClr val="A2DFFE"/>
                  </a:solidFill>
                  <a:latin typeface="Arial" panose="020B0604020202020204" pitchFamily="34" charset="0"/>
                  <a:cs typeface="Arial" panose="020B0604020202020204" pitchFamily="34" charset="0"/>
                </a:rPr>
                <a:t>Optimized</a:t>
              </a:r>
            </a:p>
          </p:txBody>
        </p:sp>
        <p:sp>
          <p:nvSpPr>
            <p:cNvPr id="19" name="TextBox 18">
              <a:extLst>
                <a:ext uri="{FF2B5EF4-FFF2-40B4-BE49-F238E27FC236}">
                  <a16:creationId xmlns:a16="http://schemas.microsoft.com/office/drawing/2014/main" id="{7B28DF8F-DE13-5C95-6C7B-2FF8A59B8252}"/>
                </a:ext>
              </a:extLst>
            </p:cNvPr>
            <p:cNvSpPr txBox="1"/>
            <p:nvPr/>
          </p:nvSpPr>
          <p:spPr>
            <a:xfrm>
              <a:off x="6245792" y="2227969"/>
              <a:ext cx="851515" cy="276999"/>
            </a:xfrm>
            <a:prstGeom prst="rect">
              <a:avLst/>
            </a:prstGeom>
            <a:noFill/>
          </p:spPr>
          <p:txBody>
            <a:bodyPr wrap="none" rtlCol="0">
              <a:spAutoFit/>
            </a:bodyPr>
            <a:lstStyle/>
            <a:p>
              <a:r>
                <a:rPr lang="en-ZA" sz="1200" b="1">
                  <a:solidFill>
                    <a:srgbClr val="8BD5FB"/>
                  </a:solidFill>
                  <a:latin typeface="Arial" panose="020B0604020202020204" pitchFamily="34" charset="0"/>
                  <a:cs typeface="Arial" panose="020B0604020202020204" pitchFamily="34" charset="0"/>
                </a:rPr>
                <a:t>Managed</a:t>
              </a:r>
            </a:p>
          </p:txBody>
        </p:sp>
        <p:sp>
          <p:nvSpPr>
            <p:cNvPr id="20" name="TextBox 19">
              <a:extLst>
                <a:ext uri="{FF2B5EF4-FFF2-40B4-BE49-F238E27FC236}">
                  <a16:creationId xmlns:a16="http://schemas.microsoft.com/office/drawing/2014/main" id="{76D39BAA-AA13-E1F1-7514-ED66408CF798}"/>
                </a:ext>
              </a:extLst>
            </p:cNvPr>
            <p:cNvSpPr txBox="1"/>
            <p:nvPr/>
          </p:nvSpPr>
          <p:spPr>
            <a:xfrm>
              <a:off x="6879742" y="3033373"/>
              <a:ext cx="748923" cy="276999"/>
            </a:xfrm>
            <a:prstGeom prst="rect">
              <a:avLst/>
            </a:prstGeom>
            <a:noFill/>
          </p:spPr>
          <p:txBody>
            <a:bodyPr wrap="none" rtlCol="0">
              <a:spAutoFit/>
            </a:bodyPr>
            <a:lstStyle/>
            <a:p>
              <a:r>
                <a:rPr lang="en-ZA" sz="1200" b="1">
                  <a:solidFill>
                    <a:srgbClr val="49B3E9"/>
                  </a:solidFill>
                  <a:latin typeface="Arial" panose="020B0604020202020204" pitchFamily="34" charset="0"/>
                  <a:cs typeface="Arial" panose="020B0604020202020204" pitchFamily="34" charset="0"/>
                </a:rPr>
                <a:t>Defined</a:t>
              </a:r>
            </a:p>
          </p:txBody>
        </p:sp>
        <p:sp>
          <p:nvSpPr>
            <p:cNvPr id="21" name="TextBox 20">
              <a:extLst>
                <a:ext uri="{FF2B5EF4-FFF2-40B4-BE49-F238E27FC236}">
                  <a16:creationId xmlns:a16="http://schemas.microsoft.com/office/drawing/2014/main" id="{D36DB7B2-0BC8-1839-E279-4638BFABE2CF}"/>
                </a:ext>
              </a:extLst>
            </p:cNvPr>
            <p:cNvSpPr txBox="1"/>
            <p:nvPr/>
          </p:nvSpPr>
          <p:spPr>
            <a:xfrm>
              <a:off x="7382252" y="3838777"/>
              <a:ext cx="1003801" cy="276999"/>
            </a:xfrm>
            <a:prstGeom prst="rect">
              <a:avLst/>
            </a:prstGeom>
            <a:noFill/>
          </p:spPr>
          <p:txBody>
            <a:bodyPr wrap="none" rtlCol="0">
              <a:spAutoFit/>
            </a:bodyPr>
            <a:lstStyle/>
            <a:p>
              <a:r>
                <a:rPr lang="en-ZA" sz="1200" b="1">
                  <a:solidFill>
                    <a:srgbClr val="448AF2"/>
                  </a:solidFill>
                  <a:latin typeface="Arial" panose="020B0604020202020204" pitchFamily="34" charset="0"/>
                  <a:cs typeface="Arial" panose="020B0604020202020204" pitchFamily="34" charset="0"/>
                </a:rPr>
                <a:t>Repeatable</a:t>
              </a:r>
            </a:p>
          </p:txBody>
        </p:sp>
        <p:sp>
          <p:nvSpPr>
            <p:cNvPr id="22" name="TextBox 21">
              <a:extLst>
                <a:ext uri="{FF2B5EF4-FFF2-40B4-BE49-F238E27FC236}">
                  <a16:creationId xmlns:a16="http://schemas.microsoft.com/office/drawing/2014/main" id="{A3BF36B5-1E95-C281-7C26-3AA6DD3D8F49}"/>
                </a:ext>
              </a:extLst>
            </p:cNvPr>
            <p:cNvSpPr txBox="1"/>
            <p:nvPr/>
          </p:nvSpPr>
          <p:spPr>
            <a:xfrm>
              <a:off x="8014665" y="4644181"/>
              <a:ext cx="588623" cy="276999"/>
            </a:xfrm>
            <a:prstGeom prst="rect">
              <a:avLst/>
            </a:prstGeom>
            <a:noFill/>
          </p:spPr>
          <p:txBody>
            <a:bodyPr wrap="none" rtlCol="0">
              <a:spAutoFit/>
            </a:bodyPr>
            <a:lstStyle/>
            <a:p>
              <a:r>
                <a:rPr lang="en-ZA" sz="1200" b="1">
                  <a:solidFill>
                    <a:srgbClr val="0065FA"/>
                  </a:solidFill>
                  <a:latin typeface="Arial" panose="020B0604020202020204" pitchFamily="34" charset="0"/>
                  <a:cs typeface="Arial" panose="020B0604020202020204" pitchFamily="34" charset="0"/>
                </a:rPr>
                <a:t>Initial</a:t>
              </a:r>
            </a:p>
          </p:txBody>
        </p:sp>
      </p:grpSp>
      <p:sp>
        <p:nvSpPr>
          <p:cNvPr id="23" name="Rectangle: Rounded Corners 22">
            <a:extLst>
              <a:ext uri="{FF2B5EF4-FFF2-40B4-BE49-F238E27FC236}">
                <a16:creationId xmlns:a16="http://schemas.microsoft.com/office/drawing/2014/main" id="{FFB418FE-CB86-B1B0-E788-ADDEAF6CD8A9}"/>
              </a:ext>
            </a:extLst>
          </p:cNvPr>
          <p:cNvSpPr/>
          <p:nvPr/>
        </p:nvSpPr>
        <p:spPr>
          <a:xfrm>
            <a:off x="333003" y="2504968"/>
            <a:ext cx="3910160" cy="1886755"/>
          </a:xfrm>
          <a:prstGeom prst="roundRect">
            <a:avLst/>
          </a:prstGeom>
          <a:gradFill>
            <a:gsLst>
              <a:gs pos="0">
                <a:schemeClr val="tx1"/>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Content Placeholder 1">
            <a:extLst>
              <a:ext uri="{FF2B5EF4-FFF2-40B4-BE49-F238E27FC236}">
                <a16:creationId xmlns:a16="http://schemas.microsoft.com/office/drawing/2014/main" id="{D27A21D8-7010-4AF5-4511-147DE5E6E4E8}"/>
              </a:ext>
            </a:extLst>
          </p:cNvPr>
          <p:cNvSpPr>
            <a:spLocks noGrp="1"/>
          </p:cNvSpPr>
          <p:nvPr>
            <p:ph sz="half" idx="1"/>
          </p:nvPr>
        </p:nvSpPr>
        <p:spPr>
          <a:xfrm>
            <a:off x="514512" y="2684588"/>
            <a:ext cx="3547143" cy="1507514"/>
          </a:xfrm>
        </p:spPr>
        <p:txBody>
          <a:bodyPr vert="horz" lIns="91440" tIns="45720" rIns="91440" bIns="45720" rtlCol="0" anchor="t">
            <a:normAutofit/>
          </a:bodyPr>
          <a:lstStyle/>
          <a:p>
            <a:r>
              <a:rPr lang="en-US">
                <a:solidFill>
                  <a:schemeClr val="bg1"/>
                </a:solidFill>
                <a:latin typeface="Arial"/>
                <a:cs typeface="Arial"/>
              </a:rPr>
              <a:t>Assessing your organization's IG maturity before migration </a:t>
            </a:r>
            <a:endParaRPr lang="en-US">
              <a:solidFill>
                <a:schemeClr val="bg1"/>
              </a:solidFill>
              <a:latin typeface="Arial" panose="020B0604020202020204" pitchFamily="34" charset="0"/>
            </a:endParaRPr>
          </a:p>
          <a:p>
            <a:r>
              <a:rPr lang="en-US">
                <a:solidFill>
                  <a:schemeClr val="bg1"/>
                </a:solidFill>
                <a:latin typeface="Arial"/>
                <a:cs typeface="Arial"/>
              </a:rPr>
              <a:t>Case study: Successful application of the IG maturity model at academic institution</a:t>
            </a:r>
          </a:p>
        </p:txBody>
      </p:sp>
      <p:sp>
        <p:nvSpPr>
          <p:cNvPr id="33" name="Footer Placeholder 3">
            <a:extLst>
              <a:ext uri="{FF2B5EF4-FFF2-40B4-BE49-F238E27FC236}">
                <a16:creationId xmlns:a16="http://schemas.microsoft.com/office/drawing/2014/main" id="{CFAADE2C-8CAD-19F5-8946-1EF17998C519}"/>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34" name="Picture 33" descr="A black and white sign with white text&#10;&#10;Description automatically generated with low confidence">
            <a:extLst>
              <a:ext uri="{FF2B5EF4-FFF2-40B4-BE49-F238E27FC236}">
                <a16:creationId xmlns:a16="http://schemas.microsoft.com/office/drawing/2014/main" id="{8271E8D9-63A3-BDCC-6FCF-E52EA502C527}"/>
              </a:ext>
            </a:extLst>
          </p:cNvPr>
          <p:cNvPicPr>
            <a:picLocks noChangeAspect="1"/>
          </p:cNvPicPr>
          <p:nvPr/>
        </p:nvPicPr>
        <p:blipFill rotWithShape="1">
          <a:blip r:embed="rId5"/>
          <a:srcRect r="48941"/>
          <a:stretch/>
        </p:blipFill>
        <p:spPr>
          <a:xfrm>
            <a:off x="173211" y="6461227"/>
            <a:ext cx="335630" cy="260220"/>
          </a:xfrm>
          <a:prstGeom prst="rect">
            <a:avLst/>
          </a:prstGeom>
        </p:spPr>
      </p:pic>
    </p:spTree>
    <p:extLst>
      <p:ext uri="{BB962C8B-B14F-4D97-AF65-F5344CB8AC3E}">
        <p14:creationId xmlns:p14="http://schemas.microsoft.com/office/powerpoint/2010/main" val="177415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58B7B-2B37-3E86-99C0-C929FE7289EF}"/>
              </a:ext>
            </a:extLst>
          </p:cNvPr>
          <p:cNvSpPr>
            <a:spLocks noGrp="1"/>
          </p:cNvSpPr>
          <p:nvPr>
            <p:ph type="title"/>
          </p:nvPr>
        </p:nvSpPr>
        <p:spPr>
          <a:xfrm>
            <a:off x="217288" y="220423"/>
            <a:ext cx="10575757" cy="662715"/>
          </a:xfrm>
        </p:spPr>
        <p:txBody>
          <a:bodyPr>
            <a:normAutofit/>
          </a:bodyPr>
          <a:lstStyle/>
          <a:p>
            <a:r>
              <a:rPr lang="en-US">
                <a:latin typeface="Arial" panose="020B0604020202020204" pitchFamily="34" charset="0"/>
              </a:rPr>
              <a:t>M365 Adoption: Preparation &amp; Execution</a:t>
            </a:r>
          </a:p>
        </p:txBody>
      </p:sp>
      <p:sp>
        <p:nvSpPr>
          <p:cNvPr id="9" name="Rectangle 8">
            <a:extLst>
              <a:ext uri="{FF2B5EF4-FFF2-40B4-BE49-F238E27FC236}">
                <a16:creationId xmlns:a16="http://schemas.microsoft.com/office/drawing/2014/main" id="{D1767A15-BA3C-53FF-932F-570CC62454EE}"/>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8E3DD185-F99C-2185-967F-4085F8C424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1708"/>
            <a:ext cx="9702053" cy="4590334"/>
          </a:xfrm>
          <a:prstGeom prst="rect">
            <a:avLst/>
          </a:prstGeom>
          <a:effectLst>
            <a:reflection blurRad="190500" stA="50000" endA="300" endPos="55000" dist="165100" dir="5400000" sy="-100000" algn="bl" rotWithShape="0"/>
          </a:effectLst>
        </p:spPr>
      </p:pic>
      <p:sp>
        <p:nvSpPr>
          <p:cNvPr id="7" name="Rectangle: Rounded Corners 6">
            <a:extLst>
              <a:ext uri="{FF2B5EF4-FFF2-40B4-BE49-F238E27FC236}">
                <a16:creationId xmlns:a16="http://schemas.microsoft.com/office/drawing/2014/main" id="{ACBF0205-AC42-73DF-A822-239193B3DD88}"/>
              </a:ext>
            </a:extLst>
          </p:cNvPr>
          <p:cNvSpPr/>
          <p:nvPr/>
        </p:nvSpPr>
        <p:spPr>
          <a:xfrm>
            <a:off x="8125874" y="4305456"/>
            <a:ext cx="3667912" cy="1886755"/>
          </a:xfrm>
          <a:prstGeom prst="roundRect">
            <a:avLst/>
          </a:prstGeom>
          <a:gradFill>
            <a:gsLst>
              <a:gs pos="0">
                <a:schemeClr val="tx1"/>
              </a:gs>
              <a:gs pos="100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Content Placeholder 1">
            <a:extLst>
              <a:ext uri="{FF2B5EF4-FFF2-40B4-BE49-F238E27FC236}">
                <a16:creationId xmlns:a16="http://schemas.microsoft.com/office/drawing/2014/main" id="{D27A21D8-7010-4AF5-4511-147DE5E6E4E8}"/>
              </a:ext>
            </a:extLst>
          </p:cNvPr>
          <p:cNvSpPr>
            <a:spLocks noGrp="1"/>
          </p:cNvSpPr>
          <p:nvPr>
            <p:ph sz="half" idx="1"/>
          </p:nvPr>
        </p:nvSpPr>
        <p:spPr>
          <a:xfrm>
            <a:off x="8368122" y="4394815"/>
            <a:ext cx="3425664" cy="1708036"/>
          </a:xfrm>
        </p:spPr>
        <p:txBody>
          <a:bodyPr vert="horz" lIns="91440" tIns="45720" rIns="91440" bIns="45720" rtlCol="0" anchor="t">
            <a:normAutofit/>
          </a:bodyPr>
          <a:lstStyle/>
          <a:p>
            <a:r>
              <a:rPr lang="en-US" sz="1400">
                <a:solidFill>
                  <a:schemeClr val="bg2"/>
                </a:solidFill>
                <a:latin typeface="Arial"/>
                <a:cs typeface="Arial"/>
              </a:rPr>
              <a:t>Preparing your organization's infrastructure for M365 adoption </a:t>
            </a:r>
            <a:endParaRPr lang="en-US" sz="1400">
              <a:solidFill>
                <a:schemeClr val="bg2"/>
              </a:solidFill>
              <a:latin typeface="Arial" panose="020B0604020202020204" pitchFamily="34" charset="0"/>
            </a:endParaRPr>
          </a:p>
          <a:p>
            <a:r>
              <a:rPr lang="en-US" sz="1400">
                <a:solidFill>
                  <a:schemeClr val="bg2"/>
                </a:solidFill>
                <a:latin typeface="Arial"/>
                <a:cs typeface="Arial"/>
              </a:rPr>
              <a:t>GRC considerations in deciding SharePoint sites </a:t>
            </a:r>
            <a:endParaRPr lang="en-US" sz="1400">
              <a:solidFill>
                <a:schemeClr val="bg2"/>
              </a:solidFill>
              <a:latin typeface="Arial" panose="020B0604020202020204" pitchFamily="34" charset="0"/>
            </a:endParaRPr>
          </a:p>
          <a:p>
            <a:r>
              <a:rPr lang="en-US" sz="1400">
                <a:solidFill>
                  <a:schemeClr val="bg2"/>
                </a:solidFill>
                <a:latin typeface="Arial"/>
                <a:cs typeface="Arial"/>
              </a:rPr>
              <a:t>Data migration considerations specific to M365 and SharePoint Online </a:t>
            </a:r>
            <a:endParaRPr lang="en-US" sz="1400">
              <a:solidFill>
                <a:schemeClr val="bg2"/>
              </a:solidFill>
              <a:latin typeface="Arial" panose="020B0604020202020204" pitchFamily="34" charset="0"/>
            </a:endParaRPr>
          </a:p>
        </p:txBody>
      </p:sp>
      <p:sp>
        <p:nvSpPr>
          <p:cNvPr id="12" name="Footer Placeholder 3">
            <a:extLst>
              <a:ext uri="{FF2B5EF4-FFF2-40B4-BE49-F238E27FC236}">
                <a16:creationId xmlns:a16="http://schemas.microsoft.com/office/drawing/2014/main" id="{F34AECE7-A2B5-95F7-57FC-1B3AA1843182}"/>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14" name="Graphic 13">
            <a:extLst>
              <a:ext uri="{FF2B5EF4-FFF2-40B4-BE49-F238E27FC236}">
                <a16:creationId xmlns:a16="http://schemas.microsoft.com/office/drawing/2014/main" id="{9147D5DF-73B2-A69C-CDE9-7107AE473A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259549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64C80B-96FF-871C-1234-050D9135A963}"/>
              </a:ext>
            </a:extLst>
          </p:cNvPr>
          <p:cNvSpPr/>
          <p:nvPr/>
        </p:nvSpPr>
        <p:spPr>
          <a:xfrm>
            <a:off x="0" y="1766887"/>
            <a:ext cx="12192000" cy="3686175"/>
          </a:xfrm>
          <a:prstGeom prst="rect">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a:extLst>
              <a:ext uri="{FF2B5EF4-FFF2-40B4-BE49-F238E27FC236}">
                <a16:creationId xmlns:a16="http://schemas.microsoft.com/office/drawing/2014/main" id="{7F358B7B-2B37-3E86-99C0-C929FE7289EF}"/>
              </a:ext>
            </a:extLst>
          </p:cNvPr>
          <p:cNvSpPr>
            <a:spLocks noGrp="1"/>
          </p:cNvSpPr>
          <p:nvPr>
            <p:ph type="title"/>
          </p:nvPr>
        </p:nvSpPr>
        <p:spPr>
          <a:xfrm>
            <a:off x="217288" y="220423"/>
            <a:ext cx="10575757" cy="662715"/>
          </a:xfrm>
        </p:spPr>
        <p:txBody>
          <a:bodyPr>
            <a:normAutofit fontScale="90000"/>
          </a:bodyPr>
          <a:lstStyle/>
          <a:p>
            <a:r>
              <a:rPr lang="en-US" dirty="0">
                <a:latin typeface="Arial" panose="020B0604020202020204" pitchFamily="34" charset="0"/>
              </a:rPr>
              <a:t>M365 Data Migration: Challenges and Best Practices</a:t>
            </a:r>
          </a:p>
        </p:txBody>
      </p:sp>
      <p:sp>
        <p:nvSpPr>
          <p:cNvPr id="5" name="Rectangle 4">
            <a:extLst>
              <a:ext uri="{FF2B5EF4-FFF2-40B4-BE49-F238E27FC236}">
                <a16:creationId xmlns:a16="http://schemas.microsoft.com/office/drawing/2014/main" id="{FB759B69-4BB5-0726-2F84-CFA6BA892CBC}"/>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1">
            <a:extLst>
              <a:ext uri="{FF2B5EF4-FFF2-40B4-BE49-F238E27FC236}">
                <a16:creationId xmlns:a16="http://schemas.microsoft.com/office/drawing/2014/main" id="{677C419F-2205-0A43-EDDF-C6C9A4697958}"/>
              </a:ext>
            </a:extLst>
          </p:cNvPr>
          <p:cNvSpPr>
            <a:spLocks noGrp="1"/>
          </p:cNvSpPr>
          <p:nvPr/>
        </p:nvSpPr>
        <p:spPr>
          <a:xfrm>
            <a:off x="353525" y="1992968"/>
            <a:ext cx="11046801" cy="3958944"/>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ts val="2000"/>
              </a:lnSpc>
              <a:buClr>
                <a:schemeClr val="accent1"/>
              </a:buClr>
              <a:buFont typeface="+mj-lt"/>
              <a:buAutoNum type="arabicPeriod"/>
            </a:pPr>
            <a:r>
              <a:rPr lang="en-US" sz="2000" b="1" dirty="0">
                <a:effectLst>
                  <a:outerShdw blurRad="50800" dist="38100" dir="8100000" algn="tr" rotWithShape="0">
                    <a:prstClr val="black">
                      <a:alpha val="40000"/>
                    </a:prstClr>
                  </a:outerShdw>
                </a:effectLst>
                <a:latin typeface="Arial" panose="020B0604020202020204" pitchFamily="34" charset="0"/>
              </a:rPr>
              <a:t>Poor Data Quality Source System </a:t>
            </a:r>
            <a:r>
              <a:rPr lang="en-US" sz="2000" dirty="0">
                <a:effectLst>
                  <a:outerShdw blurRad="50800" dist="38100" dir="8100000" algn="tr" rotWithShape="0">
                    <a:prstClr val="black">
                      <a:alpha val="40000"/>
                    </a:prstClr>
                  </a:outerShdw>
                </a:effectLst>
                <a:latin typeface="Arial" panose="020B0604020202020204" pitchFamily="34" charset="0"/>
              </a:rPr>
              <a:t> </a:t>
            </a:r>
            <a:r>
              <a:rPr lang="en-US" sz="2000" dirty="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rPr>
              <a:t>Perhaps even unknown data types</a:t>
            </a:r>
          </a:p>
          <a:p>
            <a:pPr marL="914400" lvl="1" indent="-457200">
              <a:lnSpc>
                <a:spcPts val="2000"/>
              </a:lnSpc>
              <a:buFont typeface="+mj-lt"/>
              <a:buAutoNum type="arabicPeriod"/>
            </a:pPr>
            <a:endParaRPr lang="en-US" sz="2000"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Font typeface="+mj-lt"/>
              <a:buAutoNum type="arabicPeriod"/>
            </a:pPr>
            <a:endParaRPr lang="en-US" sz="2000" b="1"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dirty="0">
                <a:effectLst>
                  <a:outerShdw blurRad="50800" dist="38100" dir="8100000" algn="tr" rotWithShape="0">
                    <a:prstClr val="black">
                      <a:alpha val="40000"/>
                    </a:prstClr>
                  </a:outerShdw>
                </a:effectLst>
                <a:latin typeface="Arial" panose="020B0604020202020204" pitchFamily="34" charset="0"/>
              </a:rPr>
              <a:t>No Time for Data Clean Up</a:t>
            </a:r>
          </a:p>
          <a:p>
            <a:pPr marL="914400" lvl="2" indent="0">
              <a:lnSpc>
                <a:spcPts val="2000"/>
              </a:lnSpc>
              <a:buNone/>
            </a:pPr>
            <a:r>
              <a:rPr lang="en-US" sz="2000" i="1" dirty="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rPr>
              <a:t>“we’ll clean it up after we migrate”</a:t>
            </a:r>
          </a:p>
          <a:p>
            <a:pPr marL="914400" lvl="2" indent="0">
              <a:lnSpc>
                <a:spcPts val="2000"/>
              </a:lnSpc>
              <a:buNone/>
            </a:pPr>
            <a:endParaRPr lang="en-US" sz="2000" i="1"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dirty="0">
                <a:effectLst>
                  <a:outerShdw blurRad="50800" dist="38100" dir="8100000" algn="tr" rotWithShape="0">
                    <a:prstClr val="black">
                      <a:alpha val="40000"/>
                    </a:prstClr>
                  </a:outerShdw>
                </a:effectLst>
                <a:latin typeface="Arial" panose="020B0604020202020204" pitchFamily="34" charset="0"/>
              </a:rPr>
              <a:t>Time &amp; Budget Greatly Reduced</a:t>
            </a:r>
          </a:p>
          <a:p>
            <a:pPr marL="914400" lvl="2" indent="0">
              <a:lnSpc>
                <a:spcPts val="2000"/>
              </a:lnSpc>
              <a:buNone/>
            </a:pPr>
            <a:r>
              <a:rPr lang="en-US" sz="2000" dirty="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rPr>
              <a:t>Due to being conducted near the end of the future state repository</a:t>
            </a:r>
            <a:endParaRPr lang="en-US" sz="2000"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Font typeface="+mj-lt"/>
              <a:buAutoNum type="arabicPeriod"/>
            </a:pPr>
            <a:endParaRPr lang="en-US" sz="2000"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Font typeface="+mj-lt"/>
              <a:buAutoNum type="arabicPeriod"/>
            </a:pPr>
            <a:endParaRPr lang="en-US" sz="2000"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dirty="0">
                <a:effectLst>
                  <a:outerShdw blurRad="50800" dist="38100" dir="8100000" algn="tr" rotWithShape="0">
                    <a:prstClr val="black">
                      <a:alpha val="40000"/>
                    </a:prstClr>
                  </a:outerShdw>
                </a:effectLst>
                <a:latin typeface="Arial" panose="020B0604020202020204" pitchFamily="34" charset="0"/>
              </a:rPr>
              <a:t>Incomplete Analysis/Planning </a:t>
            </a:r>
          </a:p>
          <a:p>
            <a:pPr marL="914400" lvl="2" indent="0">
              <a:lnSpc>
                <a:spcPts val="2000"/>
              </a:lnSpc>
              <a:buNone/>
            </a:pPr>
            <a:r>
              <a:rPr lang="en-US" sz="2000" dirty="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rPr>
              <a:t>Challenges when exceptions are encountered</a:t>
            </a:r>
          </a:p>
          <a:p>
            <a:pPr marL="914400" lvl="2" indent="0">
              <a:lnSpc>
                <a:spcPts val="2000"/>
              </a:lnSpc>
              <a:buNone/>
            </a:pPr>
            <a:endParaRPr lang="en-US" sz="2000"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dirty="0">
                <a:effectLst>
                  <a:outerShdw blurRad="50800" dist="38100" dir="8100000" algn="tr" rotWithShape="0">
                    <a:prstClr val="black">
                      <a:alpha val="40000"/>
                    </a:prstClr>
                  </a:outerShdw>
                </a:effectLst>
                <a:latin typeface="Arial" panose="020B0604020202020204" pitchFamily="34" charset="0"/>
              </a:rPr>
              <a:t>IT Resource Strain </a:t>
            </a:r>
          </a:p>
          <a:p>
            <a:pPr marL="914400" lvl="2" indent="0">
              <a:lnSpc>
                <a:spcPts val="2000"/>
              </a:lnSpc>
              <a:buNone/>
            </a:pPr>
            <a:r>
              <a:rPr lang="en-US" sz="2000" dirty="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rPr>
              <a:t>Long migrations suck up IT resources. Look to external resources.</a:t>
            </a:r>
          </a:p>
          <a:p>
            <a:pPr marL="914400" lvl="2" indent="0">
              <a:lnSpc>
                <a:spcPts val="2000"/>
              </a:lnSpc>
              <a:buNone/>
            </a:pPr>
            <a:endParaRPr lang="en-US" sz="2000" dirty="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dirty="0">
                <a:effectLst>
                  <a:outerShdw blurRad="50800" dist="38100" dir="8100000" algn="tr" rotWithShape="0">
                    <a:prstClr val="black">
                      <a:alpha val="40000"/>
                    </a:prstClr>
                  </a:outerShdw>
                </a:effectLst>
                <a:latin typeface="Arial" panose="020B0604020202020204" pitchFamily="34" charset="0"/>
              </a:rPr>
              <a:t>Throttling</a:t>
            </a:r>
            <a:r>
              <a:rPr lang="en-US" sz="2000" dirty="0">
                <a:effectLst>
                  <a:outerShdw blurRad="50800" dist="38100" dir="8100000" algn="tr" rotWithShape="0">
                    <a:prstClr val="black">
                      <a:alpha val="40000"/>
                    </a:prstClr>
                  </a:outerShdw>
                </a:effectLst>
                <a:latin typeface="Arial" panose="020B0604020202020204" pitchFamily="34" charset="0"/>
              </a:rPr>
              <a:t>  </a:t>
            </a:r>
          </a:p>
          <a:p>
            <a:pPr marL="914400" lvl="2" indent="0">
              <a:lnSpc>
                <a:spcPts val="2000"/>
              </a:lnSpc>
              <a:buNone/>
            </a:pPr>
            <a:r>
              <a:rPr lang="en-US" sz="2000" dirty="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rPr>
              <a:t>Forced to migrate to cloud environments such as Box and M365</a:t>
            </a:r>
          </a:p>
        </p:txBody>
      </p:sp>
      <p:sp>
        <p:nvSpPr>
          <p:cNvPr id="10" name="Footer Placeholder 3">
            <a:extLst>
              <a:ext uri="{FF2B5EF4-FFF2-40B4-BE49-F238E27FC236}">
                <a16:creationId xmlns:a16="http://schemas.microsoft.com/office/drawing/2014/main" id="{478827DF-258F-5531-4BB7-2045B8B28392}"/>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12" name="Graphic 11">
            <a:extLst>
              <a:ext uri="{FF2B5EF4-FFF2-40B4-BE49-F238E27FC236}">
                <a16:creationId xmlns:a16="http://schemas.microsoft.com/office/drawing/2014/main" id="{DD6D0738-FF46-A685-9E8F-239464A14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49020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20A377-28E0-337C-8CE3-B3FC9A6F5D50}"/>
              </a:ext>
            </a:extLst>
          </p:cNvPr>
          <p:cNvSpPr/>
          <p:nvPr/>
        </p:nvSpPr>
        <p:spPr>
          <a:xfrm>
            <a:off x="0" y="1766887"/>
            <a:ext cx="12192000" cy="3958944"/>
          </a:xfrm>
          <a:prstGeom prst="rect">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ontent Placeholder 1">
            <a:extLst>
              <a:ext uri="{FF2B5EF4-FFF2-40B4-BE49-F238E27FC236}">
                <a16:creationId xmlns:a16="http://schemas.microsoft.com/office/drawing/2014/main" id="{F6B48DAB-5281-EFB7-A803-6A910FA08545}"/>
              </a:ext>
            </a:extLst>
          </p:cNvPr>
          <p:cNvSpPr>
            <a:spLocks noGrp="1"/>
          </p:cNvSpPr>
          <p:nvPr/>
        </p:nvSpPr>
        <p:spPr>
          <a:xfrm>
            <a:off x="1245121" y="1992968"/>
            <a:ext cx="9699087" cy="3958944"/>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spc="-30" baseline="0">
                <a:solidFill>
                  <a:schemeClr val="tx1"/>
                </a:solidFill>
                <a:latin typeface="Haas Grot Text 55 Roman" panose="020D05040305020502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Use the Right Tools</a:t>
            </a:r>
            <a:endParaRPr lang="en-US" sz="200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Font typeface="+mj-lt"/>
              <a:buAutoNum type="arabicPeriod"/>
            </a:pPr>
            <a:endParaRPr lang="en-US" sz="2000" b="1">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Clean Your Data First</a:t>
            </a:r>
            <a:endParaRPr lang="en-US" sz="2000" i="1">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endParaRPr>
          </a:p>
          <a:p>
            <a:pPr marL="914400" lvl="2" indent="0">
              <a:lnSpc>
                <a:spcPts val="2000"/>
              </a:lnSpc>
              <a:buNone/>
            </a:pPr>
            <a:endParaRPr lang="en-US" sz="2000" i="1">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Map Your Metadata</a:t>
            </a:r>
            <a:endParaRPr lang="en-US" sz="200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Font typeface="+mj-lt"/>
              <a:buAutoNum type="arabicPeriod"/>
            </a:pPr>
            <a:endParaRPr lang="en-US" sz="200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Plan for Security and 	       Compliance</a:t>
            </a:r>
            <a:endParaRPr lang="en-US" sz="200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endParaRPr>
          </a:p>
          <a:p>
            <a:pPr marL="914400" lvl="2" indent="0">
              <a:lnSpc>
                <a:spcPts val="2000"/>
              </a:lnSpc>
              <a:buNone/>
            </a:pPr>
            <a:endParaRPr lang="en-US" sz="200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Test, Test, Test Before 		        Full Migration</a:t>
            </a:r>
            <a:endParaRPr lang="en-US" sz="2000">
              <a:solidFill>
                <a:schemeClr val="tx1">
                  <a:lumMod val="65000"/>
                </a:schemeClr>
              </a:solidFill>
              <a:effectLst>
                <a:outerShdw blurRad="50800" dist="38100" dir="8100000" algn="tr" rotWithShape="0">
                  <a:prstClr val="black">
                    <a:alpha val="40000"/>
                  </a:prstClr>
                </a:outerShdw>
              </a:effectLst>
              <a:latin typeface="Arial" panose="020B0604020202020204" pitchFamily="34" charset="0"/>
            </a:endParaRPr>
          </a:p>
          <a:p>
            <a:pPr marL="914400" lvl="2" indent="0">
              <a:lnSpc>
                <a:spcPts val="2000"/>
              </a:lnSpc>
              <a:buNone/>
            </a:pPr>
            <a:endParaRPr lang="en-US" sz="2000">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Have a Plan to Manage Versions</a:t>
            </a:r>
          </a:p>
          <a:p>
            <a:pPr marL="914400" lvl="1" indent="-457200">
              <a:lnSpc>
                <a:spcPts val="2000"/>
              </a:lnSpc>
              <a:buClr>
                <a:schemeClr val="accent1"/>
              </a:buClr>
              <a:buFont typeface="+mj-lt"/>
              <a:buAutoNum type="arabicPeriod"/>
            </a:pPr>
            <a:endParaRPr lang="en-US" sz="2000" b="1">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Training and User Support is Critical</a:t>
            </a:r>
          </a:p>
          <a:p>
            <a:pPr marL="914400" lvl="1" indent="-457200">
              <a:lnSpc>
                <a:spcPts val="2000"/>
              </a:lnSpc>
              <a:buClr>
                <a:schemeClr val="accent1"/>
              </a:buClr>
              <a:buFont typeface="+mj-lt"/>
              <a:buAutoNum type="arabicPeriod"/>
            </a:pPr>
            <a:endParaRPr lang="en-US" sz="2000" b="1">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Phased Migrations Reduces Risk</a:t>
            </a:r>
          </a:p>
          <a:p>
            <a:pPr marL="914400" lvl="1" indent="-457200">
              <a:lnSpc>
                <a:spcPts val="2000"/>
              </a:lnSpc>
              <a:buClr>
                <a:schemeClr val="accent1"/>
              </a:buClr>
              <a:buFont typeface="+mj-lt"/>
              <a:buAutoNum type="arabicPeriod"/>
            </a:pPr>
            <a:endParaRPr lang="en-US" sz="2000" b="1">
              <a:effectLst>
                <a:outerShdw blurRad="50800" dist="38100" dir="8100000" algn="tr" rotWithShape="0">
                  <a:prstClr val="black">
                    <a:alpha val="40000"/>
                  </a:prstClr>
                </a:outerShdw>
              </a:effectLst>
              <a:latin typeface="Arial" panose="020B0604020202020204" pitchFamily="34" charset="0"/>
            </a:endParaRPr>
          </a:p>
          <a:p>
            <a:pPr marL="914400" lvl="1" indent="-457200">
              <a:lnSpc>
                <a:spcPts val="2000"/>
              </a:lnSpc>
              <a:buClr>
                <a:schemeClr val="accent1"/>
              </a:buClr>
              <a:buFont typeface="+mj-lt"/>
              <a:buAutoNum type="arabicPeriod"/>
            </a:pPr>
            <a:r>
              <a:rPr lang="en-US" sz="2000" b="1">
                <a:effectLst>
                  <a:outerShdw blurRad="50800" dist="38100" dir="8100000" algn="tr" rotWithShape="0">
                    <a:prstClr val="black">
                      <a:alpha val="40000"/>
                    </a:prstClr>
                  </a:outerShdw>
                </a:effectLst>
                <a:latin typeface="Arial" panose="020B0604020202020204" pitchFamily="34" charset="0"/>
              </a:rPr>
              <a:t>Monitor and Optimize – AI and Analytics can Help</a:t>
            </a:r>
            <a:endParaRPr lang="en-US" sz="2000">
              <a:effectLst>
                <a:outerShdw blurRad="50800" dist="38100" dir="8100000" algn="tr" rotWithShape="0">
                  <a:prstClr val="black">
                    <a:alpha val="40000"/>
                  </a:prstClr>
                </a:outerShdw>
              </a:effectLst>
              <a:latin typeface="Arial" panose="020B0604020202020204" pitchFamily="34" charset="0"/>
            </a:endParaRPr>
          </a:p>
        </p:txBody>
      </p:sp>
      <p:sp>
        <p:nvSpPr>
          <p:cNvPr id="27" name="Title 2">
            <a:extLst>
              <a:ext uri="{FF2B5EF4-FFF2-40B4-BE49-F238E27FC236}">
                <a16:creationId xmlns:a16="http://schemas.microsoft.com/office/drawing/2014/main" id="{DDC6E4F7-24F4-AD18-BFA7-8B0C589FE63D}"/>
              </a:ext>
            </a:extLst>
          </p:cNvPr>
          <p:cNvSpPr>
            <a:spLocks noGrp="1"/>
          </p:cNvSpPr>
          <p:nvPr>
            <p:ph type="title"/>
          </p:nvPr>
        </p:nvSpPr>
        <p:spPr>
          <a:xfrm>
            <a:off x="217288" y="220423"/>
            <a:ext cx="10575757" cy="662715"/>
          </a:xfrm>
        </p:spPr>
        <p:txBody>
          <a:bodyPr>
            <a:normAutofit/>
          </a:bodyPr>
          <a:lstStyle/>
          <a:p>
            <a:r>
              <a:rPr lang="en-US" dirty="0">
                <a:latin typeface="Arial" panose="020B0604020202020204" pitchFamily="34" charset="0"/>
              </a:rPr>
              <a:t>M365 Migration Tips</a:t>
            </a:r>
          </a:p>
        </p:txBody>
      </p:sp>
      <p:sp>
        <p:nvSpPr>
          <p:cNvPr id="28" name="Rectangle 27">
            <a:extLst>
              <a:ext uri="{FF2B5EF4-FFF2-40B4-BE49-F238E27FC236}">
                <a16:creationId xmlns:a16="http://schemas.microsoft.com/office/drawing/2014/main" id="{31AD54F7-9F12-1F21-6223-489C8CD84B23}"/>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ooter Placeholder 3">
            <a:extLst>
              <a:ext uri="{FF2B5EF4-FFF2-40B4-BE49-F238E27FC236}">
                <a16:creationId xmlns:a16="http://schemas.microsoft.com/office/drawing/2014/main" id="{022A4CF8-CD40-8063-8FC2-F2AF13C081AC}"/>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33" name="Graphic 32">
            <a:extLst>
              <a:ext uri="{FF2B5EF4-FFF2-40B4-BE49-F238E27FC236}">
                <a16:creationId xmlns:a16="http://schemas.microsoft.com/office/drawing/2014/main" id="{B73D1DB5-60CB-E20C-D7BF-12FD9D40ED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142712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20BAE9F-9D22-E78E-A605-635A38769ABF}"/>
              </a:ext>
            </a:extLst>
          </p:cNvPr>
          <p:cNvSpPr>
            <a:spLocks noGrp="1"/>
          </p:cNvSpPr>
          <p:nvPr>
            <p:ph type="title"/>
          </p:nvPr>
        </p:nvSpPr>
        <p:spPr>
          <a:xfrm>
            <a:off x="217289" y="220423"/>
            <a:ext cx="9114280" cy="1325563"/>
          </a:xfrm>
        </p:spPr>
        <p:txBody>
          <a:bodyPr>
            <a:normAutofit/>
          </a:bodyPr>
          <a:lstStyle/>
          <a:p>
            <a:r>
              <a:rPr lang="en-US">
                <a:solidFill>
                  <a:schemeClr val="bg1"/>
                </a:solidFill>
                <a:latin typeface="Arial" panose="020B0604020202020204" pitchFamily="34" charset="0"/>
              </a:rPr>
              <a:t>4-Step Checklist for Success</a:t>
            </a:r>
          </a:p>
        </p:txBody>
      </p:sp>
      <p:sp>
        <p:nvSpPr>
          <p:cNvPr id="7" name="Rectangle 6">
            <a:extLst>
              <a:ext uri="{FF2B5EF4-FFF2-40B4-BE49-F238E27FC236}">
                <a16:creationId xmlns:a16="http://schemas.microsoft.com/office/drawing/2014/main" id="{15E1E8BC-2D36-DC75-44EA-E269F381E6C9}"/>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oogle Shape;500;p25">
            <a:extLst>
              <a:ext uri="{FF2B5EF4-FFF2-40B4-BE49-F238E27FC236}">
                <a16:creationId xmlns:a16="http://schemas.microsoft.com/office/drawing/2014/main" id="{E9E3AEDC-EDCB-B898-0ADB-EB515914F3C9}"/>
              </a:ext>
            </a:extLst>
          </p:cNvPr>
          <p:cNvGrpSpPr/>
          <p:nvPr/>
        </p:nvGrpSpPr>
        <p:grpSpPr>
          <a:xfrm>
            <a:off x="1043846" y="4931159"/>
            <a:ext cx="10111643" cy="1646086"/>
            <a:chOff x="2480269" y="3668168"/>
            <a:chExt cx="3885477" cy="996577"/>
          </a:xfr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grpSpPr>
        <p:sp>
          <p:nvSpPr>
            <p:cNvPr id="28" name="Google Shape;501;p25">
              <a:extLst>
                <a:ext uri="{FF2B5EF4-FFF2-40B4-BE49-F238E27FC236}">
                  <a16:creationId xmlns:a16="http://schemas.microsoft.com/office/drawing/2014/main" id="{FA537676-175A-D676-4F6E-2D0A3621CD70}"/>
                </a:ext>
              </a:extLst>
            </p:cNvPr>
            <p:cNvSpPr/>
            <p:nvPr/>
          </p:nvSpPr>
          <p:spPr>
            <a:xfrm>
              <a:off x="2480281" y="3668168"/>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 name="Google Shape;502;p25">
              <a:extLst>
                <a:ext uri="{FF2B5EF4-FFF2-40B4-BE49-F238E27FC236}">
                  <a16:creationId xmlns:a16="http://schemas.microsoft.com/office/drawing/2014/main" id="{831FE6EB-4D71-A4F0-953F-03335DDB627F}"/>
                </a:ext>
              </a:extLst>
            </p:cNvPr>
            <p:cNvSpPr/>
            <p:nvPr/>
          </p:nvSpPr>
          <p:spPr>
            <a:xfrm>
              <a:off x="2480269" y="3668170"/>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grpFill/>
            <a:ln>
              <a:noFill/>
            </a:ln>
          </p:spPr>
          <p:txBody>
            <a:bodyPr spcFirstLastPara="1" wrap="square" lIns="91425" tIns="91425" rIns="91425" bIns="274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rPr>
                <a:t>4</a:t>
              </a:r>
              <a:endParaRPr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endParaRPr>
            </a:p>
          </p:txBody>
        </p:sp>
        <p:sp>
          <p:nvSpPr>
            <p:cNvPr id="30" name="Google Shape;507;p25">
              <a:extLst>
                <a:ext uri="{FF2B5EF4-FFF2-40B4-BE49-F238E27FC236}">
                  <a16:creationId xmlns:a16="http://schemas.microsoft.com/office/drawing/2014/main" id="{20E7A975-A662-9E1B-9E40-1CC207712ADC}"/>
                </a:ext>
              </a:extLst>
            </p:cNvPr>
            <p:cNvSpPr txBox="1"/>
            <p:nvPr/>
          </p:nvSpPr>
          <p:spPr>
            <a:xfrm>
              <a:off x="3236850" y="4000165"/>
              <a:ext cx="2965034" cy="271200"/>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0"/>
                </a:spcBef>
              </a:pPr>
              <a:r>
                <a:rPr lang="en-US" sz="1400">
                  <a:solidFill>
                    <a:schemeClr val="accent1">
                      <a:lumMod val="40000"/>
                      <a:lumOff val="60000"/>
                    </a:schemeClr>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Freezing source system vs. delta migration? Cutover to future state and then migrate?</a:t>
              </a:r>
            </a:p>
            <a:p>
              <a:pPr lvl="1">
                <a:spcBef>
                  <a:spcPts val="0"/>
                </a:spcBef>
              </a:pPr>
              <a:r>
                <a:rPr lang="en-US" sz="1400">
                  <a:solidFill>
                    <a:schemeClr val="accent1">
                      <a:lumMod val="40000"/>
                      <a:lumOff val="60000"/>
                    </a:schemeClr>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Change management associated with how to access migrated content and potential changes.</a:t>
              </a:r>
            </a:p>
          </p:txBody>
        </p:sp>
        <p:sp>
          <p:nvSpPr>
            <p:cNvPr id="31" name="Google Shape;508;p25">
              <a:extLst>
                <a:ext uri="{FF2B5EF4-FFF2-40B4-BE49-F238E27FC236}">
                  <a16:creationId xmlns:a16="http://schemas.microsoft.com/office/drawing/2014/main" id="{7030D475-6B1B-7B4F-89FA-2E799F0B672C}"/>
                </a:ext>
              </a:extLst>
            </p:cNvPr>
            <p:cNvSpPr/>
            <p:nvPr/>
          </p:nvSpPr>
          <p:spPr>
            <a:xfrm>
              <a:off x="3409207" y="3693428"/>
              <a:ext cx="1236000" cy="271200"/>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rtl="0">
                <a:spcBef>
                  <a:spcPts val="0"/>
                </a:spcBef>
                <a:spcAft>
                  <a:spcPts val="0"/>
                </a:spcAft>
                <a:buClr>
                  <a:srgbClr val="000000"/>
                </a:buClr>
                <a:buSzPts val="1100"/>
                <a:buFont typeface="Arial"/>
                <a:buNone/>
              </a:pPr>
              <a:r>
                <a:rPr lang="en-US"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Communication</a:t>
              </a:r>
              <a:endParaRPr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9" name="Google Shape;509;p25">
            <a:extLst>
              <a:ext uri="{FF2B5EF4-FFF2-40B4-BE49-F238E27FC236}">
                <a16:creationId xmlns:a16="http://schemas.microsoft.com/office/drawing/2014/main" id="{5FF86BA4-0528-6BEB-5D0B-3103238576AA}"/>
              </a:ext>
            </a:extLst>
          </p:cNvPr>
          <p:cNvGrpSpPr/>
          <p:nvPr/>
        </p:nvGrpSpPr>
        <p:grpSpPr>
          <a:xfrm>
            <a:off x="1036536" y="3617857"/>
            <a:ext cx="10111613" cy="1646084"/>
            <a:chOff x="2477000" y="2824775"/>
            <a:chExt cx="3885465" cy="996575"/>
          </a:xfrm>
          <a:gradFill flip="none" rotWithShape="1">
            <a:gsLst>
              <a:gs pos="0">
                <a:srgbClr val="002258"/>
              </a:gs>
              <a:gs pos="50000">
                <a:schemeClr val="accent3">
                  <a:lumMod val="50000"/>
                  <a:shade val="67500"/>
                  <a:satMod val="115000"/>
                </a:schemeClr>
              </a:gs>
              <a:gs pos="100000">
                <a:schemeClr val="accent3">
                  <a:lumMod val="50000"/>
                  <a:shade val="100000"/>
                  <a:satMod val="115000"/>
                </a:schemeClr>
              </a:gs>
            </a:gsLst>
            <a:lin ang="5400000" scaled="1"/>
            <a:tileRect/>
          </a:gradFill>
        </p:grpSpPr>
        <p:sp>
          <p:nvSpPr>
            <p:cNvPr id="24" name="Google Shape;510;p25">
              <a:extLst>
                <a:ext uri="{FF2B5EF4-FFF2-40B4-BE49-F238E27FC236}">
                  <a16:creationId xmlns:a16="http://schemas.microsoft.com/office/drawing/2014/main" id="{F7390B9C-3789-0B89-5F17-40859FF93343}"/>
                </a:ext>
              </a:extLst>
            </p:cNvPr>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5" name="Google Shape;511;p25">
              <a:extLst>
                <a:ext uri="{FF2B5EF4-FFF2-40B4-BE49-F238E27FC236}">
                  <a16:creationId xmlns:a16="http://schemas.microsoft.com/office/drawing/2014/main" id="{6C7D6A25-B3C4-3A39-EBB1-FBA8B931A2BE}"/>
                </a:ext>
              </a:extLst>
            </p:cNvPr>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grpFill/>
            <a:ln>
              <a:noFill/>
            </a:ln>
          </p:spPr>
          <p:txBody>
            <a:bodyPr spcFirstLastPara="1" wrap="square" lIns="91425" tIns="91425" rIns="91425" bIns="274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rPr>
                <a:t>3</a:t>
              </a:r>
              <a:endParaRPr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6" name="Google Shape;517;p25">
              <a:extLst>
                <a:ext uri="{FF2B5EF4-FFF2-40B4-BE49-F238E27FC236}">
                  <a16:creationId xmlns:a16="http://schemas.microsoft.com/office/drawing/2014/main" id="{95F0C632-1EC9-A48F-93C4-6708ADC2E2CB}"/>
                </a:ext>
              </a:extLst>
            </p:cNvPr>
            <p:cNvSpPr txBox="1"/>
            <p:nvPr/>
          </p:nvSpPr>
          <p:spPr>
            <a:xfrm>
              <a:off x="3227044" y="3179636"/>
              <a:ext cx="2886537" cy="271200"/>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0"/>
                </a:spcBef>
              </a:pPr>
              <a:r>
                <a:rPr lang="en-US" sz="1400">
                  <a:solidFill>
                    <a:schemeClr val="accent1">
                      <a:lumMod val="40000"/>
                      <a:lumOff val="60000"/>
                    </a:schemeClr>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Does the migrated content work as expected? What about failures and exceptions? Did we get everything?</a:t>
              </a:r>
            </a:p>
          </p:txBody>
        </p:sp>
        <p:sp>
          <p:nvSpPr>
            <p:cNvPr id="27" name="Google Shape;518;p25">
              <a:extLst>
                <a:ext uri="{FF2B5EF4-FFF2-40B4-BE49-F238E27FC236}">
                  <a16:creationId xmlns:a16="http://schemas.microsoft.com/office/drawing/2014/main" id="{2012A90B-83BE-B9D6-36DA-6F474B4AF820}"/>
                </a:ext>
              </a:extLst>
            </p:cNvPr>
            <p:cNvSpPr/>
            <p:nvPr/>
          </p:nvSpPr>
          <p:spPr>
            <a:xfrm>
              <a:off x="3408747" y="2887265"/>
              <a:ext cx="1236000" cy="271200"/>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rtl="0">
                <a:spcBef>
                  <a:spcPts val="0"/>
                </a:spcBef>
                <a:spcAft>
                  <a:spcPts val="0"/>
                </a:spcAft>
                <a:buClr>
                  <a:srgbClr val="000000"/>
                </a:buClr>
                <a:buSzPts val="1100"/>
                <a:buFont typeface="Arial"/>
                <a:buNone/>
              </a:pPr>
              <a:r>
                <a:rPr lang="en-US"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Validation</a:t>
              </a:r>
              <a:endParaRPr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10" name="Google Shape;519;p25">
            <a:extLst>
              <a:ext uri="{FF2B5EF4-FFF2-40B4-BE49-F238E27FC236}">
                <a16:creationId xmlns:a16="http://schemas.microsoft.com/office/drawing/2014/main" id="{381D4283-3C91-DD4D-C5AD-46B36CD05C1E}"/>
              </a:ext>
            </a:extLst>
          </p:cNvPr>
          <p:cNvGrpSpPr/>
          <p:nvPr/>
        </p:nvGrpSpPr>
        <p:grpSpPr>
          <a:xfrm>
            <a:off x="1043846" y="2313160"/>
            <a:ext cx="10111642" cy="1646087"/>
            <a:chOff x="2476988" y="2029425"/>
            <a:chExt cx="3885477" cy="996577"/>
          </a:xfrm>
          <a:gradFill flip="none" rotWithShape="1">
            <a:gsLst>
              <a:gs pos="0">
                <a:schemeClr val="tx2">
                  <a:lumMod val="75000"/>
                  <a:lumOff val="25000"/>
                </a:schemeClr>
              </a:gs>
              <a:gs pos="50000">
                <a:schemeClr val="accent1">
                  <a:lumMod val="75000"/>
                  <a:shade val="67500"/>
                  <a:satMod val="115000"/>
                </a:schemeClr>
              </a:gs>
              <a:gs pos="100000">
                <a:schemeClr val="accent1">
                  <a:lumMod val="75000"/>
                  <a:shade val="100000"/>
                  <a:satMod val="115000"/>
                </a:schemeClr>
              </a:gs>
            </a:gsLst>
            <a:lin ang="5400000" scaled="1"/>
            <a:tileRect/>
          </a:gradFill>
        </p:grpSpPr>
        <p:sp>
          <p:nvSpPr>
            <p:cNvPr id="20" name="Google Shape;520;p25">
              <a:extLst>
                <a:ext uri="{FF2B5EF4-FFF2-40B4-BE49-F238E27FC236}">
                  <a16:creationId xmlns:a16="http://schemas.microsoft.com/office/drawing/2014/main" id="{2B40DD7C-A34E-A4BF-DE65-2E72B59E69F2}"/>
                </a:ext>
              </a:extLst>
            </p:cNvPr>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1" name="Google Shape;521;p25">
              <a:extLst>
                <a:ext uri="{FF2B5EF4-FFF2-40B4-BE49-F238E27FC236}">
                  <a16:creationId xmlns:a16="http://schemas.microsoft.com/office/drawing/2014/main" id="{E0DC5438-0263-8756-6680-606D0EB8E27A}"/>
                </a:ext>
              </a:extLst>
            </p:cNvPr>
            <p:cNvSpPr/>
            <p:nvPr/>
          </p:nvSpPr>
          <p:spPr>
            <a:xfrm>
              <a:off x="2476988" y="2029427"/>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grpFill/>
            <a:ln>
              <a:noFill/>
            </a:ln>
          </p:spPr>
          <p:txBody>
            <a:bodyPr spcFirstLastPara="1" wrap="square" lIns="91425" tIns="91425" rIns="91425" bIns="274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rPr>
                <a:t>2</a:t>
              </a:r>
              <a:endParaRPr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2" name="Google Shape;530;p25">
              <a:extLst>
                <a:ext uri="{FF2B5EF4-FFF2-40B4-BE49-F238E27FC236}">
                  <a16:creationId xmlns:a16="http://schemas.microsoft.com/office/drawing/2014/main" id="{61AACD62-CC4D-6A47-6D31-884F1FD475E0}"/>
                </a:ext>
              </a:extLst>
            </p:cNvPr>
            <p:cNvSpPr txBox="1"/>
            <p:nvPr/>
          </p:nvSpPr>
          <p:spPr>
            <a:xfrm>
              <a:off x="3235659" y="2306902"/>
              <a:ext cx="2875102" cy="417152"/>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0"/>
                </a:spcBef>
              </a:pPr>
              <a:r>
                <a:rPr lang="en-US" sz="1400">
                  <a:solidFill>
                    <a:schemeClr val="accent1">
                      <a:lumMod val="40000"/>
                      <a:lumOff val="60000"/>
                    </a:schemeClr>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Does everything need to go? Defining migration criteria? Content clean up?</a:t>
              </a:r>
            </a:p>
          </p:txBody>
        </p:sp>
        <p:sp>
          <p:nvSpPr>
            <p:cNvPr id="23" name="Google Shape;531;p25">
              <a:extLst>
                <a:ext uri="{FF2B5EF4-FFF2-40B4-BE49-F238E27FC236}">
                  <a16:creationId xmlns:a16="http://schemas.microsoft.com/office/drawing/2014/main" id="{5BBCA1E1-86C9-4002-8B95-96BFF3DF7E12}"/>
                </a:ext>
              </a:extLst>
            </p:cNvPr>
            <p:cNvSpPr/>
            <p:nvPr/>
          </p:nvSpPr>
          <p:spPr>
            <a:xfrm>
              <a:off x="3405926" y="2147445"/>
              <a:ext cx="2155110" cy="271200"/>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rtl="0">
                <a:spcBef>
                  <a:spcPts val="0"/>
                </a:spcBef>
                <a:spcAft>
                  <a:spcPts val="0"/>
                </a:spcAft>
                <a:buClr>
                  <a:srgbClr val="000000"/>
                </a:buClr>
                <a:buSzPts val="1100"/>
                <a:buFont typeface="Arial"/>
                <a:buNone/>
              </a:pPr>
              <a:r>
                <a:rPr lang="en-US"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Conduct a Content Analysis</a:t>
              </a:r>
              <a:endParaRPr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11" name="Google Shape;533;p25">
            <a:extLst>
              <a:ext uri="{FF2B5EF4-FFF2-40B4-BE49-F238E27FC236}">
                <a16:creationId xmlns:a16="http://schemas.microsoft.com/office/drawing/2014/main" id="{8E2D519A-C878-748F-7059-B0705BF3851F}"/>
              </a:ext>
            </a:extLst>
          </p:cNvPr>
          <p:cNvGrpSpPr/>
          <p:nvPr/>
        </p:nvGrpSpPr>
        <p:grpSpPr>
          <a:xfrm>
            <a:off x="1036510" y="1022181"/>
            <a:ext cx="10111643" cy="1646084"/>
            <a:chOff x="2476988" y="1243925"/>
            <a:chExt cx="3885477" cy="996575"/>
          </a:xfrm>
          <a:gradFill flip="none" rotWithShape="1">
            <a:gsLst>
              <a:gs pos="0">
                <a:srgbClr val="126AC2"/>
              </a:gs>
              <a:gs pos="100000">
                <a:schemeClr val="accent5">
                  <a:lumMod val="40000"/>
                  <a:lumOff val="60000"/>
                  <a:shade val="100000"/>
                  <a:satMod val="115000"/>
                </a:schemeClr>
              </a:gs>
            </a:gsLst>
            <a:lin ang="5400000" scaled="1"/>
            <a:tileRect/>
          </a:gradFill>
        </p:grpSpPr>
        <p:sp>
          <p:nvSpPr>
            <p:cNvPr id="12" name="Google Shape;534;p25">
              <a:extLst>
                <a:ext uri="{FF2B5EF4-FFF2-40B4-BE49-F238E27FC236}">
                  <a16:creationId xmlns:a16="http://schemas.microsoft.com/office/drawing/2014/main" id="{E6F18406-1787-7641-B762-1BC8B7580589}"/>
                </a:ext>
              </a:extLst>
            </p:cNvPr>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 name="Google Shape;535;p25">
              <a:extLst>
                <a:ext uri="{FF2B5EF4-FFF2-40B4-BE49-F238E27FC236}">
                  <a16:creationId xmlns:a16="http://schemas.microsoft.com/office/drawing/2014/main" id="{4F9CF3D5-3BB0-80A0-B1E3-E885C78FDDED}"/>
                </a:ext>
              </a:extLst>
            </p:cNvPr>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 name="Google Shape;536;p25">
              <a:extLst>
                <a:ext uri="{FF2B5EF4-FFF2-40B4-BE49-F238E27FC236}">
                  <a16:creationId xmlns:a16="http://schemas.microsoft.com/office/drawing/2014/main" id="{B1DDBC30-879F-3AE3-1CBA-6B83B12F4370}"/>
                </a:ext>
              </a:extLst>
            </p:cNvPr>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 name="Google Shape;537;p25">
              <a:extLst>
                <a:ext uri="{FF2B5EF4-FFF2-40B4-BE49-F238E27FC236}">
                  <a16:creationId xmlns:a16="http://schemas.microsoft.com/office/drawing/2014/main" id="{2B6D327C-17FD-F131-20C9-D9987262D5AE}"/>
                </a:ext>
              </a:extLst>
            </p:cNvPr>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6" name="Google Shape;538;p25">
              <a:extLst>
                <a:ext uri="{FF2B5EF4-FFF2-40B4-BE49-F238E27FC236}">
                  <a16:creationId xmlns:a16="http://schemas.microsoft.com/office/drawing/2014/main" id="{8992BB27-2786-2E6A-8EEA-ABDC25927944}"/>
                </a:ext>
              </a:extLst>
            </p:cNvPr>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7" name="Google Shape;539;p25">
              <a:extLst>
                <a:ext uri="{FF2B5EF4-FFF2-40B4-BE49-F238E27FC236}">
                  <a16:creationId xmlns:a16="http://schemas.microsoft.com/office/drawing/2014/main" id="{6E7219C1-85C9-7339-6DB6-0B7BB4982D56}"/>
                </a:ext>
              </a:extLst>
            </p:cNvPr>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grpFill/>
            <a:ln>
              <a:noFill/>
            </a:ln>
          </p:spPr>
          <p:txBody>
            <a:bodyPr spcFirstLastPara="1" wrap="square" lIns="91425" tIns="91425" rIns="91425" bIns="2743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rPr>
                <a:t>1</a:t>
              </a:r>
              <a:endParaRPr sz="5400" b="1">
                <a:solidFill>
                  <a:schemeClr val="bg1"/>
                </a:solidFill>
                <a:effectLst>
                  <a:outerShdw blurRad="50800" dist="38100" dir="5400000" algn="t" rotWithShape="0">
                    <a:prstClr val="black">
                      <a:alpha val="40000"/>
                    </a:prstClr>
                  </a:outerShdw>
                </a:effectLst>
                <a:latin typeface="Arial" panose="020B0604020202020204" pitchFamily="34" charset="0"/>
                <a:ea typeface="Fira Sans Extra Condensed Medium"/>
                <a:cs typeface="Arial" panose="020B0604020202020204" pitchFamily="34" charset="0"/>
                <a:sym typeface="Fira Sans Extra Condensed Medium"/>
              </a:endParaRPr>
            </a:p>
          </p:txBody>
        </p:sp>
        <p:sp>
          <p:nvSpPr>
            <p:cNvPr id="18" name="Google Shape;545;p25">
              <a:extLst>
                <a:ext uri="{FF2B5EF4-FFF2-40B4-BE49-F238E27FC236}">
                  <a16:creationId xmlns:a16="http://schemas.microsoft.com/office/drawing/2014/main" id="{DA9E09AC-E787-DC4F-1F23-8B5EB21986BB}"/>
                </a:ext>
              </a:extLst>
            </p:cNvPr>
            <p:cNvSpPr txBox="1"/>
            <p:nvPr/>
          </p:nvSpPr>
          <p:spPr>
            <a:xfrm>
              <a:off x="3232760" y="1606140"/>
              <a:ext cx="2886538" cy="271200"/>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1400">
                  <a:solidFill>
                    <a:schemeClr val="accent1">
                      <a:lumMod val="20000"/>
                      <a:lumOff val="80000"/>
                    </a:schemeClr>
                  </a:solidFill>
                  <a:effectLst>
                    <a:outerShdw blurRad="50800" dist="38100" dir="5400000" algn="t" rotWithShape="0">
                      <a:prstClr val="black">
                        <a:alpha val="40000"/>
                      </a:prstClr>
                    </a:outerShdw>
                  </a:effectLst>
                  <a:latin typeface="Arial"/>
                  <a:cs typeface="Arial"/>
                </a:rPr>
                <a:t>Migration Strategy – Big bang vs. Departmental vs. Some other segmentation.  Get the team together</a:t>
              </a:r>
              <a:endParaRPr lang="en-US" sz="1400">
                <a:solidFill>
                  <a:schemeClr val="accent1">
                    <a:lumMod val="20000"/>
                    <a:lumOff val="80000"/>
                  </a:schemeClr>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19" name="Google Shape;546;p25">
              <a:extLst>
                <a:ext uri="{FF2B5EF4-FFF2-40B4-BE49-F238E27FC236}">
                  <a16:creationId xmlns:a16="http://schemas.microsoft.com/office/drawing/2014/main" id="{B65925AF-F3D4-E0F6-7D87-5D3BB1919B4C}"/>
                </a:ext>
              </a:extLst>
            </p:cNvPr>
            <p:cNvSpPr/>
            <p:nvPr/>
          </p:nvSpPr>
          <p:spPr>
            <a:xfrm>
              <a:off x="3394593" y="1304660"/>
              <a:ext cx="2508286" cy="271200"/>
            </a:xfrm>
            <a:prstGeom prst="rect">
              <a:avLst/>
            </a:pr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rtl="0">
                <a:spcBef>
                  <a:spcPts val="0"/>
                </a:spcBef>
                <a:spcAft>
                  <a:spcPts val="0"/>
                </a:spcAft>
                <a:buClr>
                  <a:srgbClr val="000000"/>
                </a:buClr>
                <a:buSzPts val="1100"/>
                <a:buFont typeface="Arial"/>
                <a:buNone/>
              </a:pPr>
              <a:r>
                <a:rPr lang="en-US"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Migration Planning</a:t>
              </a:r>
              <a:endParaRPr sz="2000" b="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sp>
        <p:nvSpPr>
          <p:cNvPr id="4" name="Footer Placeholder 3">
            <a:extLst>
              <a:ext uri="{FF2B5EF4-FFF2-40B4-BE49-F238E27FC236}">
                <a16:creationId xmlns:a16="http://schemas.microsoft.com/office/drawing/2014/main" id="{17C6ED20-F868-7CEA-80FE-33391E430FD5}"/>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2023 Gimmal &amp; Kindato</a:t>
            </a:r>
          </a:p>
        </p:txBody>
      </p:sp>
      <p:pic>
        <p:nvPicPr>
          <p:cNvPr id="32" name="Graphic 31">
            <a:extLst>
              <a:ext uri="{FF2B5EF4-FFF2-40B4-BE49-F238E27FC236}">
                <a16:creationId xmlns:a16="http://schemas.microsoft.com/office/drawing/2014/main" id="{83F05A0E-3FED-0435-0100-5C05087607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48546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gs>
            <a:gs pos="100000">
              <a:srgbClr val="003253"/>
            </a:gs>
          </a:gsLst>
          <a:lin ang="2700000" scaled="1"/>
          <a:tileRect/>
        </a:gra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594796C-27A5-EEC8-3261-DBD130F1CA1F}"/>
              </a:ext>
            </a:extLst>
          </p:cNvPr>
          <p:cNvPicPr>
            <a:picLocks noChangeAspect="1"/>
          </p:cNvPicPr>
          <p:nvPr/>
        </p:nvPicPr>
        <p:blipFill rotWithShape="1">
          <a:blip r:embed="rId3">
            <a:duotone>
              <a:prstClr val="black"/>
              <a:schemeClr val="accent1">
                <a:tint val="45000"/>
                <a:satMod val="400000"/>
              </a:schemeClr>
            </a:duotone>
            <a:alphaModFix amt="24000"/>
          </a:blip>
          <a:srcRect r="7294" b="12782"/>
          <a:stretch/>
        </p:blipFill>
        <p:spPr>
          <a:xfrm>
            <a:off x="937375" y="816015"/>
            <a:ext cx="11254625" cy="6041985"/>
          </a:xfrm>
          <a:prstGeom prst="rect">
            <a:avLst/>
          </a:prstGeom>
        </p:spPr>
      </p:pic>
      <p:sp>
        <p:nvSpPr>
          <p:cNvPr id="5" name="Title 4">
            <a:extLst>
              <a:ext uri="{FF2B5EF4-FFF2-40B4-BE49-F238E27FC236}">
                <a16:creationId xmlns:a16="http://schemas.microsoft.com/office/drawing/2014/main" id="{E07EB103-36CD-962A-66D3-A850FCA43C6C}"/>
              </a:ext>
            </a:extLst>
          </p:cNvPr>
          <p:cNvSpPr>
            <a:spLocks noGrp="1"/>
          </p:cNvSpPr>
          <p:nvPr>
            <p:ph type="ctrTitle"/>
          </p:nvPr>
        </p:nvSpPr>
        <p:spPr>
          <a:xfrm>
            <a:off x="773245" y="1171059"/>
            <a:ext cx="5322755" cy="962540"/>
          </a:xfrm>
        </p:spPr>
        <p:txBody>
          <a:bodyPr/>
          <a:lstStyle/>
          <a:p>
            <a:r>
              <a:rPr lang="en-US">
                <a:latin typeface="Arial" panose="020B0604020202020204" pitchFamily="34" charset="0"/>
              </a:rPr>
              <a:t>Q&amp;A Session</a:t>
            </a:r>
          </a:p>
        </p:txBody>
      </p:sp>
    </p:spTree>
    <p:extLst>
      <p:ext uri="{BB962C8B-B14F-4D97-AF65-F5344CB8AC3E}">
        <p14:creationId xmlns:p14="http://schemas.microsoft.com/office/powerpoint/2010/main" val="265575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bg2"/>
            </a:gs>
            <a:gs pos="100000">
              <a:srgbClr val="003253"/>
            </a:gs>
          </a:gsLst>
          <a:lin ang="2700000" scaled="1"/>
          <a:tileRect/>
        </a:gradFill>
        <a:effectLst/>
      </p:bgPr>
    </p:bg>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C52C3067-91C7-C1D8-0F1B-19EFCBF98ACC}"/>
              </a:ext>
            </a:extLst>
          </p:cNvPr>
          <p:cNvPicPr>
            <a:picLocks noChangeAspect="1"/>
          </p:cNvPicPr>
          <p:nvPr/>
        </p:nvPicPr>
        <p:blipFill rotWithShape="1">
          <a:blip r:embed="rId2"/>
          <a:srcRect t="9047" r="12644" b="10058"/>
          <a:stretch/>
        </p:blipFill>
        <p:spPr>
          <a:xfrm>
            <a:off x="6260746" y="0"/>
            <a:ext cx="5931254" cy="6858000"/>
          </a:xfrm>
          <a:prstGeom prst="rect">
            <a:avLst/>
          </a:prstGeom>
        </p:spPr>
      </p:pic>
      <p:sp>
        <p:nvSpPr>
          <p:cNvPr id="30" name="Rectangle: Rounded Corners 29">
            <a:extLst>
              <a:ext uri="{FF2B5EF4-FFF2-40B4-BE49-F238E27FC236}">
                <a16:creationId xmlns:a16="http://schemas.microsoft.com/office/drawing/2014/main" id="{9DF28A74-C0EC-4C64-CD2E-53B28F6F382E}"/>
              </a:ext>
            </a:extLst>
          </p:cNvPr>
          <p:cNvSpPr/>
          <p:nvPr/>
        </p:nvSpPr>
        <p:spPr>
          <a:xfrm>
            <a:off x="-571500" y="3852224"/>
            <a:ext cx="5608320" cy="2445003"/>
          </a:xfrm>
          <a:prstGeom prst="roundRect">
            <a:avLst>
              <a:gd name="adj" fmla="val 20341"/>
            </a:avLst>
          </a:prstGeom>
          <a:solidFill>
            <a:srgbClr val="00193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5C4AE19B-9F91-6C7B-5D6A-1D2049E70369}"/>
              </a:ext>
            </a:extLst>
          </p:cNvPr>
          <p:cNvSpPr/>
          <p:nvPr/>
        </p:nvSpPr>
        <p:spPr>
          <a:xfrm>
            <a:off x="0" y="-2"/>
            <a:ext cx="12192000" cy="2376695"/>
          </a:xfrm>
          <a:prstGeom prst="rect">
            <a:avLst/>
          </a:prstGeom>
          <a:gradFill flip="none" rotWithShape="1">
            <a:gsLst>
              <a:gs pos="30000">
                <a:schemeClr val="bg2"/>
              </a:gs>
              <a:gs pos="100000">
                <a:srgbClr val="001128">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Rounded Corners 26">
            <a:extLst>
              <a:ext uri="{FF2B5EF4-FFF2-40B4-BE49-F238E27FC236}">
                <a16:creationId xmlns:a16="http://schemas.microsoft.com/office/drawing/2014/main" id="{26150C07-8C7E-E2C7-F610-8E0995A36180}"/>
              </a:ext>
            </a:extLst>
          </p:cNvPr>
          <p:cNvSpPr/>
          <p:nvPr/>
        </p:nvSpPr>
        <p:spPr>
          <a:xfrm>
            <a:off x="-571500" y="1178918"/>
            <a:ext cx="5608320" cy="2445003"/>
          </a:xfrm>
          <a:prstGeom prst="roundRect">
            <a:avLst>
              <a:gd name="adj" fmla="val 20341"/>
            </a:avLst>
          </a:prstGeom>
          <a:solidFill>
            <a:srgbClr val="00193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12869B33-5555-36DC-43EF-C15328730C26}"/>
              </a:ext>
            </a:extLst>
          </p:cNvPr>
          <p:cNvSpPr txBox="1"/>
          <p:nvPr/>
        </p:nvSpPr>
        <p:spPr>
          <a:xfrm>
            <a:off x="1045347" y="1305587"/>
            <a:ext cx="3729078"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2">
                    <a:lumMod val="10000"/>
                    <a:lumOff val="90000"/>
                  </a:schemeClr>
                </a:solidFill>
                <a:latin typeface="Arial" panose="020B0604020202020204" pitchFamily="34" charset="0"/>
                <a:ea typeface="Calibri"/>
                <a:cs typeface="Arial" panose="020B0604020202020204" pitchFamily="34" charset="0"/>
              </a:rPr>
              <a:t>Dean Misenhimer</a:t>
            </a:r>
          </a:p>
        </p:txBody>
      </p:sp>
      <p:sp>
        <p:nvSpPr>
          <p:cNvPr id="10" name="Freeform 6">
            <a:hlinkClick r:id="rId3"/>
            <a:extLst>
              <a:ext uri="{FF2B5EF4-FFF2-40B4-BE49-F238E27FC236}">
                <a16:creationId xmlns:a16="http://schemas.microsoft.com/office/drawing/2014/main" id="{B33CD6A4-97C8-8C93-FBAD-18CA1C242CE6}"/>
              </a:ext>
            </a:extLst>
          </p:cNvPr>
          <p:cNvSpPr>
            <a:spLocks noEditPoints="1"/>
          </p:cNvSpPr>
          <p:nvPr userDrawn="1"/>
        </p:nvSpPr>
        <p:spPr bwMode="auto">
          <a:xfrm>
            <a:off x="1170817" y="3121192"/>
            <a:ext cx="261550" cy="262460"/>
          </a:xfrm>
          <a:custGeom>
            <a:avLst/>
            <a:gdLst/>
            <a:ahLst/>
            <a:cxnLst>
              <a:cxn ang="0">
                <a:pos x="116" y="0"/>
              </a:cxn>
              <a:cxn ang="0">
                <a:pos x="0" y="117"/>
              </a:cxn>
              <a:cxn ang="0">
                <a:pos x="116" y="233"/>
              </a:cxn>
              <a:cxn ang="0">
                <a:pos x="233" y="117"/>
              </a:cxn>
              <a:cxn ang="0">
                <a:pos x="116" y="0"/>
              </a:cxn>
              <a:cxn ang="0">
                <a:pos x="168" y="90"/>
              </a:cxn>
              <a:cxn ang="0">
                <a:pos x="168" y="93"/>
              </a:cxn>
              <a:cxn ang="0">
                <a:pos x="92" y="170"/>
              </a:cxn>
              <a:cxn ang="0">
                <a:pos x="51" y="158"/>
              </a:cxn>
              <a:cxn ang="0">
                <a:pos x="58" y="158"/>
              </a:cxn>
              <a:cxn ang="0">
                <a:pos x="91" y="146"/>
              </a:cxn>
              <a:cxn ang="0">
                <a:pos x="66" y="128"/>
              </a:cxn>
              <a:cxn ang="0">
                <a:pos x="71" y="128"/>
              </a:cxn>
              <a:cxn ang="0">
                <a:pos x="78" y="127"/>
              </a:cxn>
              <a:cxn ang="0">
                <a:pos x="56" y="101"/>
              </a:cxn>
              <a:cxn ang="0">
                <a:pos x="56" y="101"/>
              </a:cxn>
              <a:cxn ang="0">
                <a:pos x="69" y="104"/>
              </a:cxn>
              <a:cxn ang="0">
                <a:pos x="57" y="82"/>
              </a:cxn>
              <a:cxn ang="0">
                <a:pos x="60" y="68"/>
              </a:cxn>
              <a:cxn ang="0">
                <a:pos x="115" y="96"/>
              </a:cxn>
              <a:cxn ang="0">
                <a:pos x="115" y="90"/>
              </a:cxn>
              <a:cxn ang="0">
                <a:pos x="141" y="64"/>
              </a:cxn>
              <a:cxn ang="0">
                <a:pos x="161" y="72"/>
              </a:cxn>
              <a:cxn ang="0">
                <a:pos x="178" y="65"/>
              </a:cxn>
              <a:cxn ang="0">
                <a:pos x="166" y="80"/>
              </a:cxn>
              <a:cxn ang="0">
                <a:pos x="182" y="76"/>
              </a:cxn>
              <a:cxn ang="0">
                <a:pos x="168" y="90"/>
              </a:cxn>
              <a:cxn ang="0">
                <a:pos x="168" y="90"/>
              </a:cxn>
              <a:cxn ang="0">
                <a:pos x="168" y="90"/>
              </a:cxn>
            </a:cxnLst>
            <a:rect l="0" t="0" r="r" b="b"/>
            <a:pathLst>
              <a:path w="233" h="233">
                <a:moveTo>
                  <a:pt x="116" y="0"/>
                </a:moveTo>
                <a:cubicBezTo>
                  <a:pt x="52" y="0"/>
                  <a:pt x="0" y="52"/>
                  <a:pt x="0" y="117"/>
                </a:cubicBezTo>
                <a:cubicBezTo>
                  <a:pt x="0" y="181"/>
                  <a:pt x="52" y="233"/>
                  <a:pt x="116" y="233"/>
                </a:cubicBezTo>
                <a:cubicBezTo>
                  <a:pt x="181" y="233"/>
                  <a:pt x="233" y="181"/>
                  <a:pt x="233" y="117"/>
                </a:cubicBezTo>
                <a:cubicBezTo>
                  <a:pt x="233" y="52"/>
                  <a:pt x="181" y="0"/>
                  <a:pt x="116" y="0"/>
                </a:cubicBezTo>
                <a:close/>
                <a:moveTo>
                  <a:pt x="168" y="90"/>
                </a:moveTo>
                <a:cubicBezTo>
                  <a:pt x="168" y="91"/>
                  <a:pt x="168" y="92"/>
                  <a:pt x="168" y="93"/>
                </a:cubicBezTo>
                <a:cubicBezTo>
                  <a:pt x="168" y="129"/>
                  <a:pt x="141" y="170"/>
                  <a:pt x="92" y="170"/>
                </a:cubicBezTo>
                <a:cubicBezTo>
                  <a:pt x="77" y="170"/>
                  <a:pt x="63" y="165"/>
                  <a:pt x="51" y="158"/>
                </a:cubicBezTo>
                <a:cubicBezTo>
                  <a:pt x="53" y="158"/>
                  <a:pt x="55" y="158"/>
                  <a:pt x="58" y="158"/>
                </a:cubicBezTo>
                <a:cubicBezTo>
                  <a:pt x="70" y="158"/>
                  <a:pt x="82" y="154"/>
                  <a:pt x="91" y="146"/>
                </a:cubicBezTo>
                <a:cubicBezTo>
                  <a:pt x="79" y="146"/>
                  <a:pt x="69" y="138"/>
                  <a:pt x="66" y="128"/>
                </a:cubicBezTo>
                <a:cubicBezTo>
                  <a:pt x="67" y="128"/>
                  <a:pt x="69" y="128"/>
                  <a:pt x="71" y="128"/>
                </a:cubicBezTo>
                <a:cubicBezTo>
                  <a:pt x="73" y="128"/>
                  <a:pt x="76" y="128"/>
                  <a:pt x="78" y="127"/>
                </a:cubicBezTo>
                <a:cubicBezTo>
                  <a:pt x="66" y="125"/>
                  <a:pt x="56" y="114"/>
                  <a:pt x="56" y="101"/>
                </a:cubicBezTo>
                <a:cubicBezTo>
                  <a:pt x="56" y="101"/>
                  <a:pt x="56" y="101"/>
                  <a:pt x="56" y="101"/>
                </a:cubicBezTo>
                <a:cubicBezTo>
                  <a:pt x="60" y="103"/>
                  <a:pt x="64" y="104"/>
                  <a:pt x="69" y="104"/>
                </a:cubicBezTo>
                <a:cubicBezTo>
                  <a:pt x="61" y="99"/>
                  <a:pt x="57" y="91"/>
                  <a:pt x="57" y="82"/>
                </a:cubicBezTo>
                <a:cubicBezTo>
                  <a:pt x="57" y="77"/>
                  <a:pt x="58" y="72"/>
                  <a:pt x="60" y="68"/>
                </a:cubicBezTo>
                <a:cubicBezTo>
                  <a:pt x="73" y="85"/>
                  <a:pt x="93" y="95"/>
                  <a:pt x="115" y="96"/>
                </a:cubicBezTo>
                <a:cubicBezTo>
                  <a:pt x="115" y="94"/>
                  <a:pt x="115" y="92"/>
                  <a:pt x="115" y="90"/>
                </a:cubicBezTo>
                <a:cubicBezTo>
                  <a:pt x="115" y="76"/>
                  <a:pt x="127" y="64"/>
                  <a:pt x="141" y="64"/>
                </a:cubicBezTo>
                <a:cubicBezTo>
                  <a:pt x="149" y="64"/>
                  <a:pt x="156" y="67"/>
                  <a:pt x="161" y="72"/>
                </a:cubicBezTo>
                <a:cubicBezTo>
                  <a:pt x="167" y="71"/>
                  <a:pt x="173" y="69"/>
                  <a:pt x="178" y="65"/>
                </a:cubicBezTo>
                <a:cubicBezTo>
                  <a:pt x="176" y="72"/>
                  <a:pt x="172" y="77"/>
                  <a:pt x="166" y="80"/>
                </a:cubicBezTo>
                <a:cubicBezTo>
                  <a:pt x="172" y="80"/>
                  <a:pt x="177" y="78"/>
                  <a:pt x="182" y="76"/>
                </a:cubicBezTo>
                <a:cubicBezTo>
                  <a:pt x="178" y="81"/>
                  <a:pt x="174" y="86"/>
                  <a:pt x="168" y="90"/>
                </a:cubicBezTo>
                <a:close/>
                <a:moveTo>
                  <a:pt x="168" y="90"/>
                </a:moveTo>
                <a:cubicBezTo>
                  <a:pt x="168" y="90"/>
                  <a:pt x="168" y="90"/>
                  <a:pt x="168" y="90"/>
                </a:cubicBezTo>
              </a:path>
            </a:pathLst>
          </a:custGeom>
          <a:solidFill>
            <a:schemeClr val="bg2">
              <a:lumMod val="25000"/>
              <a:lumOff val="75000"/>
            </a:schemeClr>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11" name="Freeform 11">
            <a:hlinkClick r:id="rId4"/>
            <a:extLst>
              <a:ext uri="{FF2B5EF4-FFF2-40B4-BE49-F238E27FC236}">
                <a16:creationId xmlns:a16="http://schemas.microsoft.com/office/drawing/2014/main" id="{AB58F746-20FF-0B0C-73FE-FCA50928DB24}"/>
              </a:ext>
            </a:extLst>
          </p:cNvPr>
          <p:cNvSpPr>
            <a:spLocks noEditPoints="1"/>
          </p:cNvSpPr>
          <p:nvPr userDrawn="1"/>
        </p:nvSpPr>
        <p:spPr bwMode="auto">
          <a:xfrm>
            <a:off x="1552993" y="3126659"/>
            <a:ext cx="257904" cy="256993"/>
          </a:xfrm>
          <a:custGeom>
            <a:avLst/>
            <a:gdLst/>
            <a:ahLst/>
            <a:cxnLst>
              <a:cxn ang="0">
                <a:pos x="114" y="0"/>
              </a:cxn>
              <a:cxn ang="0">
                <a:pos x="0" y="115"/>
              </a:cxn>
              <a:cxn ang="0">
                <a:pos x="114" y="229"/>
              </a:cxn>
              <a:cxn ang="0">
                <a:pos x="229" y="115"/>
              </a:cxn>
              <a:cxn ang="0">
                <a:pos x="114" y="0"/>
              </a:cxn>
              <a:cxn ang="0">
                <a:pos x="86" y="170"/>
              </a:cxn>
              <a:cxn ang="0">
                <a:pos x="57" y="170"/>
              </a:cxn>
              <a:cxn ang="0">
                <a:pos x="57" y="70"/>
              </a:cxn>
              <a:cxn ang="0">
                <a:pos x="86" y="70"/>
              </a:cxn>
              <a:cxn ang="0">
                <a:pos x="86" y="170"/>
              </a:cxn>
              <a:cxn ang="0">
                <a:pos x="72" y="64"/>
              </a:cxn>
              <a:cxn ang="0">
                <a:pos x="59" y="50"/>
              </a:cxn>
              <a:cxn ang="0">
                <a:pos x="72" y="37"/>
              </a:cxn>
              <a:cxn ang="0">
                <a:pos x="86" y="50"/>
              </a:cxn>
              <a:cxn ang="0">
                <a:pos x="72" y="64"/>
              </a:cxn>
              <a:cxn ang="0">
                <a:pos x="186" y="170"/>
              </a:cxn>
              <a:cxn ang="0">
                <a:pos x="157" y="170"/>
              </a:cxn>
              <a:cxn ang="0">
                <a:pos x="157" y="108"/>
              </a:cxn>
              <a:cxn ang="0">
                <a:pos x="146" y="96"/>
              </a:cxn>
              <a:cxn ang="0">
                <a:pos x="129" y="108"/>
              </a:cxn>
              <a:cxn ang="0">
                <a:pos x="129" y="170"/>
              </a:cxn>
              <a:cxn ang="0">
                <a:pos x="100" y="170"/>
              </a:cxn>
              <a:cxn ang="0">
                <a:pos x="100" y="70"/>
              </a:cxn>
              <a:cxn ang="0">
                <a:pos x="129" y="70"/>
              </a:cxn>
              <a:cxn ang="0">
                <a:pos x="129" y="79"/>
              </a:cxn>
              <a:cxn ang="0">
                <a:pos x="157" y="70"/>
              </a:cxn>
              <a:cxn ang="0">
                <a:pos x="186" y="109"/>
              </a:cxn>
              <a:cxn ang="0">
                <a:pos x="186" y="170"/>
              </a:cxn>
              <a:cxn ang="0">
                <a:pos x="186" y="170"/>
              </a:cxn>
              <a:cxn ang="0">
                <a:pos x="186" y="170"/>
              </a:cxn>
            </a:cxnLst>
            <a:rect l="0" t="0" r="r" b="b"/>
            <a:pathLst>
              <a:path w="229" h="229">
                <a:moveTo>
                  <a:pt x="114" y="0"/>
                </a:moveTo>
                <a:cubicBezTo>
                  <a:pt x="51" y="0"/>
                  <a:pt x="0" y="51"/>
                  <a:pt x="0" y="115"/>
                </a:cubicBezTo>
                <a:cubicBezTo>
                  <a:pt x="0" y="178"/>
                  <a:pt x="51" y="229"/>
                  <a:pt x="114" y="229"/>
                </a:cubicBezTo>
                <a:cubicBezTo>
                  <a:pt x="177" y="229"/>
                  <a:pt x="229" y="178"/>
                  <a:pt x="229" y="115"/>
                </a:cubicBezTo>
                <a:cubicBezTo>
                  <a:pt x="229" y="51"/>
                  <a:pt x="177" y="0"/>
                  <a:pt x="114" y="0"/>
                </a:cubicBezTo>
                <a:close/>
                <a:moveTo>
                  <a:pt x="86" y="170"/>
                </a:moveTo>
                <a:cubicBezTo>
                  <a:pt x="57" y="170"/>
                  <a:pt x="57" y="170"/>
                  <a:pt x="57" y="170"/>
                </a:cubicBezTo>
                <a:cubicBezTo>
                  <a:pt x="57" y="70"/>
                  <a:pt x="57" y="70"/>
                  <a:pt x="57" y="70"/>
                </a:cubicBezTo>
                <a:cubicBezTo>
                  <a:pt x="86" y="70"/>
                  <a:pt x="86" y="70"/>
                  <a:pt x="86" y="70"/>
                </a:cubicBezTo>
                <a:lnTo>
                  <a:pt x="86" y="170"/>
                </a:lnTo>
                <a:close/>
                <a:moveTo>
                  <a:pt x="72" y="64"/>
                </a:moveTo>
                <a:cubicBezTo>
                  <a:pt x="65" y="64"/>
                  <a:pt x="59" y="58"/>
                  <a:pt x="59" y="50"/>
                </a:cubicBezTo>
                <a:cubicBezTo>
                  <a:pt x="59" y="43"/>
                  <a:pt x="65" y="37"/>
                  <a:pt x="72" y="37"/>
                </a:cubicBezTo>
                <a:cubicBezTo>
                  <a:pt x="80" y="37"/>
                  <a:pt x="86" y="43"/>
                  <a:pt x="86" y="50"/>
                </a:cubicBezTo>
                <a:cubicBezTo>
                  <a:pt x="86" y="58"/>
                  <a:pt x="80" y="64"/>
                  <a:pt x="72" y="64"/>
                </a:cubicBezTo>
                <a:close/>
                <a:moveTo>
                  <a:pt x="186" y="170"/>
                </a:moveTo>
                <a:cubicBezTo>
                  <a:pt x="157" y="170"/>
                  <a:pt x="157" y="170"/>
                  <a:pt x="157" y="170"/>
                </a:cubicBezTo>
                <a:cubicBezTo>
                  <a:pt x="157" y="108"/>
                  <a:pt x="157" y="108"/>
                  <a:pt x="157" y="108"/>
                </a:cubicBezTo>
                <a:cubicBezTo>
                  <a:pt x="157" y="101"/>
                  <a:pt x="155" y="96"/>
                  <a:pt x="146" y="96"/>
                </a:cubicBezTo>
                <a:cubicBezTo>
                  <a:pt x="131" y="96"/>
                  <a:pt x="129" y="108"/>
                  <a:pt x="129" y="108"/>
                </a:cubicBezTo>
                <a:cubicBezTo>
                  <a:pt x="129" y="170"/>
                  <a:pt x="129" y="170"/>
                  <a:pt x="129" y="170"/>
                </a:cubicBezTo>
                <a:cubicBezTo>
                  <a:pt x="100" y="170"/>
                  <a:pt x="100" y="170"/>
                  <a:pt x="100" y="170"/>
                </a:cubicBezTo>
                <a:cubicBezTo>
                  <a:pt x="100" y="70"/>
                  <a:pt x="100" y="70"/>
                  <a:pt x="100" y="70"/>
                </a:cubicBezTo>
                <a:cubicBezTo>
                  <a:pt x="129" y="70"/>
                  <a:pt x="129" y="70"/>
                  <a:pt x="129" y="70"/>
                </a:cubicBezTo>
                <a:cubicBezTo>
                  <a:pt x="129" y="79"/>
                  <a:pt x="129" y="79"/>
                  <a:pt x="129" y="79"/>
                </a:cubicBezTo>
                <a:cubicBezTo>
                  <a:pt x="133" y="76"/>
                  <a:pt x="143" y="70"/>
                  <a:pt x="157" y="70"/>
                </a:cubicBezTo>
                <a:cubicBezTo>
                  <a:pt x="166" y="70"/>
                  <a:pt x="186" y="75"/>
                  <a:pt x="186" y="109"/>
                </a:cubicBezTo>
                <a:lnTo>
                  <a:pt x="186" y="170"/>
                </a:lnTo>
                <a:close/>
                <a:moveTo>
                  <a:pt x="186" y="170"/>
                </a:moveTo>
                <a:cubicBezTo>
                  <a:pt x="186" y="170"/>
                  <a:pt x="186" y="170"/>
                  <a:pt x="186" y="170"/>
                </a:cubicBezTo>
              </a:path>
            </a:pathLst>
          </a:custGeom>
          <a:solidFill>
            <a:schemeClr val="bg2">
              <a:lumMod val="25000"/>
              <a:lumOff val="75000"/>
            </a:schemeClr>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13" name="Freeform 222">
            <a:hlinkClick r:id="rId5"/>
            <a:extLst>
              <a:ext uri="{FF2B5EF4-FFF2-40B4-BE49-F238E27FC236}">
                <a16:creationId xmlns:a16="http://schemas.microsoft.com/office/drawing/2014/main" id="{02D4EBB9-14E9-41FB-2C3B-BFD8216FFD77}"/>
              </a:ext>
            </a:extLst>
          </p:cNvPr>
          <p:cNvSpPr>
            <a:spLocks noEditPoints="1"/>
          </p:cNvSpPr>
          <p:nvPr/>
        </p:nvSpPr>
        <p:spPr bwMode="auto">
          <a:xfrm>
            <a:off x="2038399" y="3220435"/>
            <a:ext cx="59193" cy="60694"/>
          </a:xfrm>
          <a:custGeom>
            <a:avLst/>
            <a:gdLst/>
            <a:ahLst/>
            <a:cxnLst>
              <a:cxn ang="0">
                <a:pos x="0" y="60"/>
              </a:cxn>
              <a:cxn ang="0">
                <a:pos x="59" y="30"/>
              </a:cxn>
              <a:cxn ang="0">
                <a:pos x="0" y="0"/>
              </a:cxn>
              <a:cxn ang="0">
                <a:pos x="0" y="60"/>
              </a:cxn>
              <a:cxn ang="0">
                <a:pos x="0" y="60"/>
              </a:cxn>
              <a:cxn ang="0">
                <a:pos x="0" y="60"/>
              </a:cxn>
            </a:cxnLst>
            <a:rect l="0" t="0" r="r" b="b"/>
            <a:pathLst>
              <a:path w="59" h="60">
                <a:moveTo>
                  <a:pt x="0" y="60"/>
                </a:moveTo>
                <a:cubicBezTo>
                  <a:pt x="20" y="50"/>
                  <a:pt x="39" y="40"/>
                  <a:pt x="59" y="30"/>
                </a:cubicBezTo>
                <a:cubicBezTo>
                  <a:pt x="39" y="20"/>
                  <a:pt x="20" y="10"/>
                  <a:pt x="0" y="0"/>
                </a:cubicBezTo>
                <a:lnTo>
                  <a:pt x="0" y="60"/>
                </a:lnTo>
                <a:close/>
                <a:moveTo>
                  <a:pt x="0" y="60"/>
                </a:moveTo>
                <a:cubicBezTo>
                  <a:pt x="0" y="60"/>
                  <a:pt x="0" y="60"/>
                  <a:pt x="0" y="60"/>
                </a:cubicBezTo>
              </a:path>
            </a:pathLst>
          </a:custGeom>
          <a:solidFill>
            <a:schemeClr val="bg2">
              <a:lumMod val="25000"/>
              <a:lumOff val="75000"/>
            </a:schemeClr>
          </a:solidFill>
          <a:ln w="9525">
            <a:no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14" name="Freeform 223">
            <a:hlinkClick r:id="rId5"/>
            <a:extLst>
              <a:ext uri="{FF2B5EF4-FFF2-40B4-BE49-F238E27FC236}">
                <a16:creationId xmlns:a16="http://schemas.microsoft.com/office/drawing/2014/main" id="{408F8D39-F3EC-B9E9-A2FA-EE4DF659A2B2}"/>
              </a:ext>
            </a:extLst>
          </p:cNvPr>
          <p:cNvSpPr>
            <a:spLocks noEditPoints="1"/>
          </p:cNvSpPr>
          <p:nvPr/>
        </p:nvSpPr>
        <p:spPr bwMode="auto">
          <a:xfrm>
            <a:off x="1931523" y="3121192"/>
            <a:ext cx="263079" cy="262460"/>
          </a:xfrm>
          <a:custGeom>
            <a:avLst/>
            <a:gdLst/>
            <a:ahLst/>
            <a:cxnLst>
              <a:cxn ang="0">
                <a:pos x="129" y="0"/>
              </a:cxn>
              <a:cxn ang="0">
                <a:pos x="0" y="130"/>
              </a:cxn>
              <a:cxn ang="0">
                <a:pos x="129" y="259"/>
              </a:cxn>
              <a:cxn ang="0">
                <a:pos x="259" y="130"/>
              </a:cxn>
              <a:cxn ang="0">
                <a:pos x="129" y="0"/>
              </a:cxn>
              <a:cxn ang="0">
                <a:pos x="217" y="173"/>
              </a:cxn>
              <a:cxn ang="0">
                <a:pos x="198" y="191"/>
              </a:cxn>
              <a:cxn ang="0">
                <a:pos x="129" y="194"/>
              </a:cxn>
              <a:cxn ang="0">
                <a:pos x="61" y="191"/>
              </a:cxn>
              <a:cxn ang="0">
                <a:pos x="41" y="173"/>
              </a:cxn>
              <a:cxn ang="0">
                <a:pos x="38" y="130"/>
              </a:cxn>
              <a:cxn ang="0">
                <a:pos x="41" y="87"/>
              </a:cxn>
              <a:cxn ang="0">
                <a:pos x="61" y="69"/>
              </a:cxn>
              <a:cxn ang="0">
                <a:pos x="129" y="66"/>
              </a:cxn>
              <a:cxn ang="0">
                <a:pos x="198" y="69"/>
              </a:cxn>
              <a:cxn ang="0">
                <a:pos x="217" y="87"/>
              </a:cxn>
              <a:cxn ang="0">
                <a:pos x="221" y="130"/>
              </a:cxn>
              <a:cxn ang="0">
                <a:pos x="217" y="173"/>
              </a:cxn>
              <a:cxn ang="0">
                <a:pos x="217" y="173"/>
              </a:cxn>
              <a:cxn ang="0">
                <a:pos x="217" y="173"/>
              </a:cxn>
            </a:cxnLst>
            <a:rect l="0" t="0" r="r" b="b"/>
            <a:pathLst>
              <a:path w="259" h="259">
                <a:moveTo>
                  <a:pt x="129" y="0"/>
                </a:moveTo>
                <a:cubicBezTo>
                  <a:pt x="58" y="0"/>
                  <a:pt x="0" y="58"/>
                  <a:pt x="0" y="130"/>
                </a:cubicBezTo>
                <a:cubicBezTo>
                  <a:pt x="0" y="201"/>
                  <a:pt x="58" y="259"/>
                  <a:pt x="129" y="259"/>
                </a:cubicBezTo>
                <a:cubicBezTo>
                  <a:pt x="201" y="259"/>
                  <a:pt x="259" y="201"/>
                  <a:pt x="259" y="130"/>
                </a:cubicBezTo>
                <a:cubicBezTo>
                  <a:pt x="259" y="58"/>
                  <a:pt x="201" y="0"/>
                  <a:pt x="129" y="0"/>
                </a:cubicBezTo>
                <a:close/>
                <a:moveTo>
                  <a:pt x="217" y="173"/>
                </a:moveTo>
                <a:cubicBezTo>
                  <a:pt x="215" y="183"/>
                  <a:pt x="207" y="190"/>
                  <a:pt x="198" y="191"/>
                </a:cubicBezTo>
                <a:cubicBezTo>
                  <a:pt x="175" y="194"/>
                  <a:pt x="152" y="194"/>
                  <a:pt x="129" y="194"/>
                </a:cubicBezTo>
                <a:cubicBezTo>
                  <a:pt x="106" y="194"/>
                  <a:pt x="83" y="194"/>
                  <a:pt x="61" y="191"/>
                </a:cubicBezTo>
                <a:cubicBezTo>
                  <a:pt x="51" y="190"/>
                  <a:pt x="43" y="183"/>
                  <a:pt x="41" y="173"/>
                </a:cubicBezTo>
                <a:cubicBezTo>
                  <a:pt x="38" y="159"/>
                  <a:pt x="38" y="144"/>
                  <a:pt x="38" y="130"/>
                </a:cubicBezTo>
                <a:cubicBezTo>
                  <a:pt x="38" y="115"/>
                  <a:pt x="38" y="100"/>
                  <a:pt x="41" y="87"/>
                </a:cubicBezTo>
                <a:cubicBezTo>
                  <a:pt x="43" y="77"/>
                  <a:pt x="51" y="70"/>
                  <a:pt x="61" y="69"/>
                </a:cubicBezTo>
                <a:cubicBezTo>
                  <a:pt x="83" y="66"/>
                  <a:pt x="106" y="66"/>
                  <a:pt x="129" y="66"/>
                </a:cubicBezTo>
                <a:cubicBezTo>
                  <a:pt x="152" y="66"/>
                  <a:pt x="175" y="66"/>
                  <a:pt x="198" y="69"/>
                </a:cubicBezTo>
                <a:cubicBezTo>
                  <a:pt x="207" y="70"/>
                  <a:pt x="215" y="77"/>
                  <a:pt x="217" y="87"/>
                </a:cubicBezTo>
                <a:cubicBezTo>
                  <a:pt x="221" y="100"/>
                  <a:pt x="221" y="116"/>
                  <a:pt x="221" y="130"/>
                </a:cubicBezTo>
                <a:cubicBezTo>
                  <a:pt x="221" y="144"/>
                  <a:pt x="221" y="159"/>
                  <a:pt x="217" y="173"/>
                </a:cubicBezTo>
                <a:close/>
                <a:moveTo>
                  <a:pt x="217" y="173"/>
                </a:moveTo>
                <a:cubicBezTo>
                  <a:pt x="217" y="173"/>
                  <a:pt x="217" y="173"/>
                  <a:pt x="217" y="173"/>
                </a:cubicBezTo>
              </a:path>
            </a:pathLst>
          </a:custGeom>
          <a:solidFill>
            <a:schemeClr val="bg2">
              <a:lumMod val="25000"/>
              <a:lumOff val="75000"/>
            </a:schemeClr>
          </a:solidFill>
          <a:ln w="9525">
            <a:no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21" name="TextBox 20">
            <a:hlinkClick r:id="rId6"/>
            <a:extLst>
              <a:ext uri="{FF2B5EF4-FFF2-40B4-BE49-F238E27FC236}">
                <a16:creationId xmlns:a16="http://schemas.microsoft.com/office/drawing/2014/main" id="{91B69162-F99B-F05C-181E-C516C6F0E382}"/>
              </a:ext>
            </a:extLst>
          </p:cNvPr>
          <p:cNvSpPr txBox="1"/>
          <p:nvPr userDrawn="1"/>
        </p:nvSpPr>
        <p:spPr>
          <a:xfrm>
            <a:off x="1045347" y="2610649"/>
            <a:ext cx="1958340" cy="400110"/>
          </a:xfrm>
          <a:prstGeom prst="rect">
            <a:avLst/>
          </a:prstGeom>
          <a:noFill/>
        </p:spPr>
        <p:txBody>
          <a:bodyPr wrap="square">
            <a:spAutoFit/>
          </a:bodyPr>
          <a:lstStyle/>
          <a:p>
            <a:r>
              <a:rPr lang="en-US" sz="2000" dirty="0">
                <a:solidFill>
                  <a:schemeClr val="tx2">
                    <a:lumMod val="75000"/>
                  </a:schemeClr>
                </a:solidFill>
                <a:latin typeface="Arial" panose="020B0604020202020204" pitchFamily="34" charset="0"/>
                <a:ea typeface="Calibri"/>
                <a:cs typeface="Arial" panose="020B0604020202020204" pitchFamily="34" charset="0"/>
              </a:rPr>
              <a:t>Gimmal.com</a:t>
            </a:r>
            <a:endParaRPr lang="en-ZA" sz="2000" dirty="0">
              <a:solidFill>
                <a:schemeClr val="tx2">
                  <a:lumMod val="75000"/>
                </a:schemeClr>
              </a:solidFill>
            </a:endParaRPr>
          </a:p>
        </p:txBody>
      </p:sp>
      <p:sp>
        <p:nvSpPr>
          <p:cNvPr id="23" name="TextBox 22">
            <a:extLst>
              <a:ext uri="{FF2B5EF4-FFF2-40B4-BE49-F238E27FC236}">
                <a16:creationId xmlns:a16="http://schemas.microsoft.com/office/drawing/2014/main" id="{284A98E2-A8D1-B46D-121F-FB5DE5663223}"/>
              </a:ext>
            </a:extLst>
          </p:cNvPr>
          <p:cNvSpPr txBox="1"/>
          <p:nvPr userDrawn="1"/>
        </p:nvSpPr>
        <p:spPr>
          <a:xfrm>
            <a:off x="1045347" y="1958118"/>
            <a:ext cx="3800973" cy="584775"/>
          </a:xfrm>
          <a:prstGeom prst="rect">
            <a:avLst/>
          </a:prstGeom>
          <a:noFill/>
        </p:spPr>
        <p:txBody>
          <a:bodyPr wrap="square">
            <a:spAutoFit/>
          </a:bodyPr>
          <a:lstStyle/>
          <a:p>
            <a:r>
              <a:rPr lang="en-US" sz="1600" dirty="0">
                <a:solidFill>
                  <a:schemeClr val="tx2">
                    <a:lumMod val="50000"/>
                  </a:schemeClr>
                </a:solidFill>
                <a:latin typeface="Arial" panose="020B0604020202020204" pitchFamily="34" charset="0"/>
                <a:ea typeface="Calibri"/>
                <a:cs typeface="Arial" panose="020B0604020202020204" pitchFamily="34" charset="0"/>
              </a:rPr>
              <a:t>Contact Info:  </a:t>
            </a:r>
          </a:p>
          <a:p>
            <a:r>
              <a:rPr lang="en-US" sz="1600" b="1" dirty="0">
                <a:latin typeface="Arial" panose="020B0604020202020204" pitchFamily="34" charset="0"/>
                <a:ea typeface="Calibri"/>
                <a:cs typeface="Arial" panose="020B0604020202020204" pitchFamily="34" charset="0"/>
                <a:hlinkClick r:id="rId7"/>
              </a:rPr>
              <a:t>Dean.Misenhimer@gimmal.com</a:t>
            </a:r>
            <a:endParaRPr lang="en-US" sz="1600" b="1" dirty="0">
              <a:latin typeface="Arial" panose="020B0604020202020204" pitchFamily="34" charset="0"/>
              <a:ea typeface="Calibri"/>
              <a:cs typeface="Arial" panose="020B0604020202020204" pitchFamily="34" charset="0"/>
            </a:endParaRPr>
          </a:p>
        </p:txBody>
      </p:sp>
      <p:sp>
        <p:nvSpPr>
          <p:cNvPr id="24" name="TextBox 23">
            <a:extLst>
              <a:ext uri="{FF2B5EF4-FFF2-40B4-BE49-F238E27FC236}">
                <a16:creationId xmlns:a16="http://schemas.microsoft.com/office/drawing/2014/main" id="{D9201C05-06E6-098A-6CD0-9ED4673B1C2B}"/>
              </a:ext>
            </a:extLst>
          </p:cNvPr>
          <p:cNvSpPr txBox="1"/>
          <p:nvPr userDrawn="1"/>
        </p:nvSpPr>
        <p:spPr>
          <a:xfrm>
            <a:off x="1049005" y="4020896"/>
            <a:ext cx="3729078"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2">
                    <a:lumMod val="10000"/>
                    <a:lumOff val="90000"/>
                  </a:schemeClr>
                </a:solidFill>
                <a:latin typeface="Arial" panose="020B0604020202020204" pitchFamily="34" charset="0"/>
                <a:ea typeface="Calibri"/>
                <a:cs typeface="Arial" panose="020B0604020202020204" pitchFamily="34" charset="0"/>
              </a:rPr>
              <a:t>Jason Velasco</a:t>
            </a:r>
          </a:p>
        </p:txBody>
      </p:sp>
      <p:sp>
        <p:nvSpPr>
          <p:cNvPr id="25" name="TextBox 24">
            <a:hlinkClick r:id="rId8"/>
            <a:extLst>
              <a:ext uri="{FF2B5EF4-FFF2-40B4-BE49-F238E27FC236}">
                <a16:creationId xmlns:a16="http://schemas.microsoft.com/office/drawing/2014/main" id="{967F3F97-EBE1-CBDC-75B2-49C51EE3E8F7}"/>
              </a:ext>
            </a:extLst>
          </p:cNvPr>
          <p:cNvSpPr txBox="1"/>
          <p:nvPr userDrawn="1"/>
        </p:nvSpPr>
        <p:spPr>
          <a:xfrm>
            <a:off x="1049005" y="5325958"/>
            <a:ext cx="1958340" cy="400110"/>
          </a:xfrm>
          <a:prstGeom prst="rect">
            <a:avLst/>
          </a:prstGeom>
          <a:noFill/>
        </p:spPr>
        <p:txBody>
          <a:bodyPr wrap="square">
            <a:spAutoFit/>
          </a:bodyPr>
          <a:lstStyle/>
          <a:p>
            <a:r>
              <a:rPr lang="en-US" sz="2000" dirty="0">
                <a:solidFill>
                  <a:schemeClr val="tx2">
                    <a:lumMod val="75000"/>
                  </a:schemeClr>
                </a:solidFill>
                <a:latin typeface="Arial" panose="020B0604020202020204" pitchFamily="34" charset="0"/>
                <a:ea typeface="Calibri"/>
                <a:cs typeface="Arial" panose="020B0604020202020204" pitchFamily="34" charset="0"/>
              </a:rPr>
              <a:t>Kindato.com</a:t>
            </a:r>
            <a:endParaRPr lang="en-ZA" sz="2000" dirty="0">
              <a:solidFill>
                <a:schemeClr val="tx2">
                  <a:lumMod val="75000"/>
                </a:schemeClr>
              </a:solidFill>
            </a:endParaRPr>
          </a:p>
        </p:txBody>
      </p:sp>
      <p:sp>
        <p:nvSpPr>
          <p:cNvPr id="26" name="TextBox 25">
            <a:extLst>
              <a:ext uri="{FF2B5EF4-FFF2-40B4-BE49-F238E27FC236}">
                <a16:creationId xmlns:a16="http://schemas.microsoft.com/office/drawing/2014/main" id="{F46438A2-F03B-695E-8AFB-38736D5232D6}"/>
              </a:ext>
            </a:extLst>
          </p:cNvPr>
          <p:cNvSpPr txBox="1"/>
          <p:nvPr userDrawn="1"/>
        </p:nvSpPr>
        <p:spPr>
          <a:xfrm>
            <a:off x="1049005" y="4673427"/>
            <a:ext cx="3800973" cy="584775"/>
          </a:xfrm>
          <a:prstGeom prst="rect">
            <a:avLst/>
          </a:prstGeom>
          <a:noFill/>
        </p:spPr>
        <p:txBody>
          <a:bodyPr wrap="square">
            <a:spAutoFit/>
          </a:bodyPr>
          <a:lstStyle/>
          <a:p>
            <a:r>
              <a:rPr lang="en-US" sz="1600" dirty="0">
                <a:solidFill>
                  <a:schemeClr val="tx2">
                    <a:lumMod val="50000"/>
                  </a:schemeClr>
                </a:solidFill>
                <a:latin typeface="Arial" panose="020B0604020202020204" pitchFamily="34" charset="0"/>
                <a:ea typeface="Calibri"/>
                <a:cs typeface="Arial" panose="020B0604020202020204" pitchFamily="34" charset="0"/>
              </a:rPr>
              <a:t>Contact Info: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hlinkClick r:id="rId9"/>
              </a:rPr>
              <a:t>Jason.Velasco@kindato.com</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33395473-F7A5-7BB9-2E01-638EBC98B273}"/>
              </a:ext>
            </a:extLst>
          </p:cNvPr>
          <p:cNvPicPr>
            <a:picLocks noChangeAspect="1"/>
          </p:cNvPicPr>
          <p:nvPr userDrawn="1"/>
        </p:nvPicPr>
        <p:blipFill>
          <a:blip r:embed="rId10"/>
          <a:stretch>
            <a:fillRect/>
          </a:stretch>
        </p:blipFill>
        <p:spPr>
          <a:xfrm>
            <a:off x="9701127" y="244395"/>
            <a:ext cx="1973594" cy="535427"/>
          </a:xfrm>
          <a:prstGeom prst="rect">
            <a:avLst/>
          </a:prstGeom>
        </p:spPr>
      </p:pic>
      <p:pic>
        <p:nvPicPr>
          <p:cNvPr id="18" name="Picture 17" descr="A white letters on a black background&#10;&#10;Description automatically generated with medium confidence">
            <a:extLst>
              <a:ext uri="{FF2B5EF4-FFF2-40B4-BE49-F238E27FC236}">
                <a16:creationId xmlns:a16="http://schemas.microsoft.com/office/drawing/2014/main" id="{BF3CD554-A6DA-0626-3F55-36549C2E99CC}"/>
              </a:ext>
            </a:extLst>
          </p:cNvPr>
          <p:cNvPicPr>
            <a:picLocks noChangeAspect="1"/>
          </p:cNvPicPr>
          <p:nvPr userDrawn="1"/>
        </p:nvPicPr>
        <p:blipFill>
          <a:blip r:embed="rId11"/>
          <a:stretch>
            <a:fillRect/>
          </a:stretch>
        </p:blipFill>
        <p:spPr>
          <a:xfrm>
            <a:off x="517279" y="336587"/>
            <a:ext cx="1681431" cy="351044"/>
          </a:xfrm>
          <a:prstGeom prst="rect">
            <a:avLst/>
          </a:prstGeom>
        </p:spPr>
      </p:pic>
      <p:sp>
        <p:nvSpPr>
          <p:cNvPr id="40" name="Freeform 5">
            <a:hlinkClick r:id="rId12"/>
            <a:extLst>
              <a:ext uri="{FF2B5EF4-FFF2-40B4-BE49-F238E27FC236}">
                <a16:creationId xmlns:a16="http://schemas.microsoft.com/office/drawing/2014/main" id="{122641A8-EDD7-4338-140E-E302D2584871}"/>
              </a:ext>
            </a:extLst>
          </p:cNvPr>
          <p:cNvSpPr>
            <a:spLocks noEditPoints="1"/>
          </p:cNvSpPr>
          <p:nvPr userDrawn="1"/>
        </p:nvSpPr>
        <p:spPr bwMode="auto">
          <a:xfrm>
            <a:off x="1150928" y="5823141"/>
            <a:ext cx="260636" cy="262460"/>
          </a:xfrm>
          <a:custGeom>
            <a:avLst/>
            <a:gdLst/>
            <a:ahLst/>
            <a:cxnLst>
              <a:cxn ang="0">
                <a:pos x="116" y="0"/>
              </a:cxn>
              <a:cxn ang="0">
                <a:pos x="0" y="117"/>
              </a:cxn>
              <a:cxn ang="0">
                <a:pos x="116" y="233"/>
              </a:cxn>
              <a:cxn ang="0">
                <a:pos x="232" y="117"/>
              </a:cxn>
              <a:cxn ang="0">
                <a:pos x="116" y="0"/>
              </a:cxn>
              <a:cxn ang="0">
                <a:pos x="145" y="121"/>
              </a:cxn>
              <a:cxn ang="0">
                <a:pos x="126" y="121"/>
              </a:cxn>
              <a:cxn ang="0">
                <a:pos x="126" y="188"/>
              </a:cxn>
              <a:cxn ang="0">
                <a:pos x="98" y="188"/>
              </a:cxn>
              <a:cxn ang="0">
                <a:pos x="98" y="121"/>
              </a:cxn>
              <a:cxn ang="0">
                <a:pos x="85" y="121"/>
              </a:cxn>
              <a:cxn ang="0">
                <a:pos x="85" y="97"/>
              </a:cxn>
              <a:cxn ang="0">
                <a:pos x="98" y="97"/>
              </a:cxn>
              <a:cxn ang="0">
                <a:pos x="98" y="81"/>
              </a:cxn>
              <a:cxn ang="0">
                <a:pos x="126" y="53"/>
              </a:cxn>
              <a:cxn ang="0">
                <a:pos x="147" y="53"/>
              </a:cxn>
              <a:cxn ang="0">
                <a:pos x="147" y="76"/>
              </a:cxn>
              <a:cxn ang="0">
                <a:pos x="132" y="76"/>
              </a:cxn>
              <a:cxn ang="0">
                <a:pos x="126" y="83"/>
              </a:cxn>
              <a:cxn ang="0">
                <a:pos x="126" y="97"/>
              </a:cxn>
              <a:cxn ang="0">
                <a:pos x="147" y="97"/>
              </a:cxn>
              <a:cxn ang="0">
                <a:pos x="145" y="121"/>
              </a:cxn>
              <a:cxn ang="0">
                <a:pos x="145" y="121"/>
              </a:cxn>
              <a:cxn ang="0">
                <a:pos x="145" y="121"/>
              </a:cxn>
            </a:cxnLst>
            <a:rect l="0" t="0" r="r" b="b"/>
            <a:pathLst>
              <a:path w="232" h="233">
                <a:moveTo>
                  <a:pt x="116" y="0"/>
                </a:moveTo>
                <a:cubicBezTo>
                  <a:pt x="52" y="0"/>
                  <a:pt x="0" y="52"/>
                  <a:pt x="0" y="117"/>
                </a:cubicBezTo>
                <a:cubicBezTo>
                  <a:pt x="0" y="181"/>
                  <a:pt x="52" y="233"/>
                  <a:pt x="116" y="233"/>
                </a:cubicBezTo>
                <a:cubicBezTo>
                  <a:pt x="180" y="233"/>
                  <a:pt x="232" y="181"/>
                  <a:pt x="232" y="117"/>
                </a:cubicBezTo>
                <a:cubicBezTo>
                  <a:pt x="232" y="52"/>
                  <a:pt x="180" y="0"/>
                  <a:pt x="116" y="0"/>
                </a:cubicBezTo>
                <a:close/>
                <a:moveTo>
                  <a:pt x="145" y="121"/>
                </a:moveTo>
                <a:cubicBezTo>
                  <a:pt x="126" y="121"/>
                  <a:pt x="126" y="121"/>
                  <a:pt x="126" y="121"/>
                </a:cubicBezTo>
                <a:cubicBezTo>
                  <a:pt x="126" y="188"/>
                  <a:pt x="126" y="188"/>
                  <a:pt x="126" y="188"/>
                </a:cubicBezTo>
                <a:cubicBezTo>
                  <a:pt x="98" y="188"/>
                  <a:pt x="98" y="188"/>
                  <a:pt x="98" y="188"/>
                </a:cubicBezTo>
                <a:cubicBezTo>
                  <a:pt x="98" y="121"/>
                  <a:pt x="98" y="121"/>
                  <a:pt x="98" y="121"/>
                </a:cubicBezTo>
                <a:cubicBezTo>
                  <a:pt x="85" y="121"/>
                  <a:pt x="85" y="121"/>
                  <a:pt x="85" y="121"/>
                </a:cubicBezTo>
                <a:cubicBezTo>
                  <a:pt x="85" y="97"/>
                  <a:pt x="85" y="97"/>
                  <a:pt x="85" y="97"/>
                </a:cubicBezTo>
                <a:cubicBezTo>
                  <a:pt x="98" y="97"/>
                  <a:pt x="98" y="97"/>
                  <a:pt x="98" y="97"/>
                </a:cubicBezTo>
                <a:cubicBezTo>
                  <a:pt x="98" y="81"/>
                  <a:pt x="98" y="81"/>
                  <a:pt x="98" y="81"/>
                </a:cubicBezTo>
                <a:cubicBezTo>
                  <a:pt x="98" y="70"/>
                  <a:pt x="103" y="53"/>
                  <a:pt x="126" y="53"/>
                </a:cubicBezTo>
                <a:cubicBezTo>
                  <a:pt x="147" y="53"/>
                  <a:pt x="147" y="53"/>
                  <a:pt x="147" y="53"/>
                </a:cubicBezTo>
                <a:cubicBezTo>
                  <a:pt x="147" y="76"/>
                  <a:pt x="147" y="76"/>
                  <a:pt x="147" y="76"/>
                </a:cubicBezTo>
                <a:cubicBezTo>
                  <a:pt x="132" y="76"/>
                  <a:pt x="132" y="76"/>
                  <a:pt x="132" y="76"/>
                </a:cubicBezTo>
                <a:cubicBezTo>
                  <a:pt x="130" y="76"/>
                  <a:pt x="126" y="78"/>
                  <a:pt x="126" y="83"/>
                </a:cubicBezTo>
                <a:cubicBezTo>
                  <a:pt x="126" y="97"/>
                  <a:pt x="126" y="97"/>
                  <a:pt x="126" y="97"/>
                </a:cubicBezTo>
                <a:cubicBezTo>
                  <a:pt x="147" y="97"/>
                  <a:pt x="147" y="97"/>
                  <a:pt x="147" y="97"/>
                </a:cubicBezTo>
                <a:lnTo>
                  <a:pt x="145" y="121"/>
                </a:lnTo>
                <a:close/>
                <a:moveTo>
                  <a:pt x="145" y="121"/>
                </a:moveTo>
                <a:cubicBezTo>
                  <a:pt x="145" y="121"/>
                  <a:pt x="145" y="121"/>
                  <a:pt x="145" y="121"/>
                </a:cubicBezTo>
              </a:path>
            </a:pathLst>
          </a:custGeom>
          <a:solidFill>
            <a:schemeClr val="bg2">
              <a:lumMod val="25000"/>
              <a:lumOff val="75000"/>
            </a:schemeClr>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41" name="Freeform 6">
            <a:hlinkClick r:id="rId13"/>
            <a:extLst>
              <a:ext uri="{FF2B5EF4-FFF2-40B4-BE49-F238E27FC236}">
                <a16:creationId xmlns:a16="http://schemas.microsoft.com/office/drawing/2014/main" id="{131DFCEB-64B2-0AF1-D09D-9AE90DD15A3A}"/>
              </a:ext>
            </a:extLst>
          </p:cNvPr>
          <p:cNvSpPr>
            <a:spLocks noEditPoints="1"/>
          </p:cNvSpPr>
          <p:nvPr userDrawn="1"/>
        </p:nvSpPr>
        <p:spPr bwMode="auto">
          <a:xfrm>
            <a:off x="1532190" y="5823141"/>
            <a:ext cx="261550" cy="262460"/>
          </a:xfrm>
          <a:custGeom>
            <a:avLst/>
            <a:gdLst/>
            <a:ahLst/>
            <a:cxnLst>
              <a:cxn ang="0">
                <a:pos x="116" y="0"/>
              </a:cxn>
              <a:cxn ang="0">
                <a:pos x="0" y="117"/>
              </a:cxn>
              <a:cxn ang="0">
                <a:pos x="116" y="233"/>
              </a:cxn>
              <a:cxn ang="0">
                <a:pos x="233" y="117"/>
              </a:cxn>
              <a:cxn ang="0">
                <a:pos x="116" y="0"/>
              </a:cxn>
              <a:cxn ang="0">
                <a:pos x="168" y="90"/>
              </a:cxn>
              <a:cxn ang="0">
                <a:pos x="168" y="93"/>
              </a:cxn>
              <a:cxn ang="0">
                <a:pos x="92" y="170"/>
              </a:cxn>
              <a:cxn ang="0">
                <a:pos x="51" y="158"/>
              </a:cxn>
              <a:cxn ang="0">
                <a:pos x="58" y="158"/>
              </a:cxn>
              <a:cxn ang="0">
                <a:pos x="91" y="146"/>
              </a:cxn>
              <a:cxn ang="0">
                <a:pos x="66" y="128"/>
              </a:cxn>
              <a:cxn ang="0">
                <a:pos x="71" y="128"/>
              </a:cxn>
              <a:cxn ang="0">
                <a:pos x="78" y="127"/>
              </a:cxn>
              <a:cxn ang="0">
                <a:pos x="56" y="101"/>
              </a:cxn>
              <a:cxn ang="0">
                <a:pos x="56" y="101"/>
              </a:cxn>
              <a:cxn ang="0">
                <a:pos x="69" y="104"/>
              </a:cxn>
              <a:cxn ang="0">
                <a:pos x="57" y="82"/>
              </a:cxn>
              <a:cxn ang="0">
                <a:pos x="60" y="68"/>
              </a:cxn>
              <a:cxn ang="0">
                <a:pos x="115" y="96"/>
              </a:cxn>
              <a:cxn ang="0">
                <a:pos x="115" y="90"/>
              </a:cxn>
              <a:cxn ang="0">
                <a:pos x="141" y="64"/>
              </a:cxn>
              <a:cxn ang="0">
                <a:pos x="161" y="72"/>
              </a:cxn>
              <a:cxn ang="0">
                <a:pos x="178" y="65"/>
              </a:cxn>
              <a:cxn ang="0">
                <a:pos x="166" y="80"/>
              </a:cxn>
              <a:cxn ang="0">
                <a:pos x="182" y="76"/>
              </a:cxn>
              <a:cxn ang="0">
                <a:pos x="168" y="90"/>
              </a:cxn>
              <a:cxn ang="0">
                <a:pos x="168" y="90"/>
              </a:cxn>
              <a:cxn ang="0">
                <a:pos x="168" y="90"/>
              </a:cxn>
            </a:cxnLst>
            <a:rect l="0" t="0" r="r" b="b"/>
            <a:pathLst>
              <a:path w="233" h="233">
                <a:moveTo>
                  <a:pt x="116" y="0"/>
                </a:moveTo>
                <a:cubicBezTo>
                  <a:pt x="52" y="0"/>
                  <a:pt x="0" y="52"/>
                  <a:pt x="0" y="117"/>
                </a:cubicBezTo>
                <a:cubicBezTo>
                  <a:pt x="0" y="181"/>
                  <a:pt x="52" y="233"/>
                  <a:pt x="116" y="233"/>
                </a:cubicBezTo>
                <a:cubicBezTo>
                  <a:pt x="181" y="233"/>
                  <a:pt x="233" y="181"/>
                  <a:pt x="233" y="117"/>
                </a:cubicBezTo>
                <a:cubicBezTo>
                  <a:pt x="233" y="52"/>
                  <a:pt x="181" y="0"/>
                  <a:pt x="116" y="0"/>
                </a:cubicBezTo>
                <a:close/>
                <a:moveTo>
                  <a:pt x="168" y="90"/>
                </a:moveTo>
                <a:cubicBezTo>
                  <a:pt x="168" y="91"/>
                  <a:pt x="168" y="92"/>
                  <a:pt x="168" y="93"/>
                </a:cubicBezTo>
                <a:cubicBezTo>
                  <a:pt x="168" y="129"/>
                  <a:pt x="141" y="170"/>
                  <a:pt x="92" y="170"/>
                </a:cubicBezTo>
                <a:cubicBezTo>
                  <a:pt x="77" y="170"/>
                  <a:pt x="63" y="165"/>
                  <a:pt x="51" y="158"/>
                </a:cubicBezTo>
                <a:cubicBezTo>
                  <a:pt x="53" y="158"/>
                  <a:pt x="55" y="158"/>
                  <a:pt x="58" y="158"/>
                </a:cubicBezTo>
                <a:cubicBezTo>
                  <a:pt x="70" y="158"/>
                  <a:pt x="82" y="154"/>
                  <a:pt x="91" y="146"/>
                </a:cubicBezTo>
                <a:cubicBezTo>
                  <a:pt x="79" y="146"/>
                  <a:pt x="69" y="138"/>
                  <a:pt x="66" y="128"/>
                </a:cubicBezTo>
                <a:cubicBezTo>
                  <a:pt x="67" y="128"/>
                  <a:pt x="69" y="128"/>
                  <a:pt x="71" y="128"/>
                </a:cubicBezTo>
                <a:cubicBezTo>
                  <a:pt x="73" y="128"/>
                  <a:pt x="76" y="128"/>
                  <a:pt x="78" y="127"/>
                </a:cubicBezTo>
                <a:cubicBezTo>
                  <a:pt x="66" y="125"/>
                  <a:pt x="56" y="114"/>
                  <a:pt x="56" y="101"/>
                </a:cubicBezTo>
                <a:cubicBezTo>
                  <a:pt x="56" y="101"/>
                  <a:pt x="56" y="101"/>
                  <a:pt x="56" y="101"/>
                </a:cubicBezTo>
                <a:cubicBezTo>
                  <a:pt x="60" y="103"/>
                  <a:pt x="64" y="104"/>
                  <a:pt x="69" y="104"/>
                </a:cubicBezTo>
                <a:cubicBezTo>
                  <a:pt x="61" y="99"/>
                  <a:pt x="57" y="91"/>
                  <a:pt x="57" y="82"/>
                </a:cubicBezTo>
                <a:cubicBezTo>
                  <a:pt x="57" y="77"/>
                  <a:pt x="58" y="72"/>
                  <a:pt x="60" y="68"/>
                </a:cubicBezTo>
                <a:cubicBezTo>
                  <a:pt x="73" y="85"/>
                  <a:pt x="93" y="95"/>
                  <a:pt x="115" y="96"/>
                </a:cubicBezTo>
                <a:cubicBezTo>
                  <a:pt x="115" y="94"/>
                  <a:pt x="115" y="92"/>
                  <a:pt x="115" y="90"/>
                </a:cubicBezTo>
                <a:cubicBezTo>
                  <a:pt x="115" y="76"/>
                  <a:pt x="127" y="64"/>
                  <a:pt x="141" y="64"/>
                </a:cubicBezTo>
                <a:cubicBezTo>
                  <a:pt x="149" y="64"/>
                  <a:pt x="156" y="67"/>
                  <a:pt x="161" y="72"/>
                </a:cubicBezTo>
                <a:cubicBezTo>
                  <a:pt x="167" y="71"/>
                  <a:pt x="173" y="69"/>
                  <a:pt x="178" y="65"/>
                </a:cubicBezTo>
                <a:cubicBezTo>
                  <a:pt x="176" y="72"/>
                  <a:pt x="172" y="77"/>
                  <a:pt x="166" y="80"/>
                </a:cubicBezTo>
                <a:cubicBezTo>
                  <a:pt x="172" y="80"/>
                  <a:pt x="177" y="78"/>
                  <a:pt x="182" y="76"/>
                </a:cubicBezTo>
                <a:cubicBezTo>
                  <a:pt x="178" y="81"/>
                  <a:pt x="174" y="86"/>
                  <a:pt x="168" y="90"/>
                </a:cubicBezTo>
                <a:close/>
                <a:moveTo>
                  <a:pt x="168" y="90"/>
                </a:moveTo>
                <a:cubicBezTo>
                  <a:pt x="168" y="90"/>
                  <a:pt x="168" y="90"/>
                  <a:pt x="168" y="90"/>
                </a:cubicBezTo>
              </a:path>
            </a:pathLst>
          </a:custGeom>
          <a:solidFill>
            <a:schemeClr val="bg2">
              <a:lumMod val="25000"/>
              <a:lumOff val="75000"/>
            </a:schemeClr>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42" name="Freeform 11">
            <a:hlinkClick r:id="rId14"/>
            <a:extLst>
              <a:ext uri="{FF2B5EF4-FFF2-40B4-BE49-F238E27FC236}">
                <a16:creationId xmlns:a16="http://schemas.microsoft.com/office/drawing/2014/main" id="{5AC75584-FDAE-4C9E-953E-2C8565DFA028}"/>
              </a:ext>
            </a:extLst>
          </p:cNvPr>
          <p:cNvSpPr>
            <a:spLocks noEditPoints="1"/>
          </p:cNvSpPr>
          <p:nvPr userDrawn="1"/>
        </p:nvSpPr>
        <p:spPr bwMode="auto">
          <a:xfrm>
            <a:off x="1914366" y="5828608"/>
            <a:ext cx="257904" cy="256993"/>
          </a:xfrm>
          <a:custGeom>
            <a:avLst/>
            <a:gdLst/>
            <a:ahLst/>
            <a:cxnLst>
              <a:cxn ang="0">
                <a:pos x="114" y="0"/>
              </a:cxn>
              <a:cxn ang="0">
                <a:pos x="0" y="115"/>
              </a:cxn>
              <a:cxn ang="0">
                <a:pos x="114" y="229"/>
              </a:cxn>
              <a:cxn ang="0">
                <a:pos x="229" y="115"/>
              </a:cxn>
              <a:cxn ang="0">
                <a:pos x="114" y="0"/>
              </a:cxn>
              <a:cxn ang="0">
                <a:pos x="86" y="170"/>
              </a:cxn>
              <a:cxn ang="0">
                <a:pos x="57" y="170"/>
              </a:cxn>
              <a:cxn ang="0">
                <a:pos x="57" y="70"/>
              </a:cxn>
              <a:cxn ang="0">
                <a:pos x="86" y="70"/>
              </a:cxn>
              <a:cxn ang="0">
                <a:pos x="86" y="170"/>
              </a:cxn>
              <a:cxn ang="0">
                <a:pos x="72" y="64"/>
              </a:cxn>
              <a:cxn ang="0">
                <a:pos x="59" y="50"/>
              </a:cxn>
              <a:cxn ang="0">
                <a:pos x="72" y="37"/>
              </a:cxn>
              <a:cxn ang="0">
                <a:pos x="86" y="50"/>
              </a:cxn>
              <a:cxn ang="0">
                <a:pos x="72" y="64"/>
              </a:cxn>
              <a:cxn ang="0">
                <a:pos x="186" y="170"/>
              </a:cxn>
              <a:cxn ang="0">
                <a:pos x="157" y="170"/>
              </a:cxn>
              <a:cxn ang="0">
                <a:pos x="157" y="108"/>
              </a:cxn>
              <a:cxn ang="0">
                <a:pos x="146" y="96"/>
              </a:cxn>
              <a:cxn ang="0">
                <a:pos x="129" y="108"/>
              </a:cxn>
              <a:cxn ang="0">
                <a:pos x="129" y="170"/>
              </a:cxn>
              <a:cxn ang="0">
                <a:pos x="100" y="170"/>
              </a:cxn>
              <a:cxn ang="0">
                <a:pos x="100" y="70"/>
              </a:cxn>
              <a:cxn ang="0">
                <a:pos x="129" y="70"/>
              </a:cxn>
              <a:cxn ang="0">
                <a:pos x="129" y="79"/>
              </a:cxn>
              <a:cxn ang="0">
                <a:pos x="157" y="70"/>
              </a:cxn>
              <a:cxn ang="0">
                <a:pos x="186" y="109"/>
              </a:cxn>
              <a:cxn ang="0">
                <a:pos x="186" y="170"/>
              </a:cxn>
              <a:cxn ang="0">
                <a:pos x="186" y="170"/>
              </a:cxn>
              <a:cxn ang="0">
                <a:pos x="186" y="170"/>
              </a:cxn>
            </a:cxnLst>
            <a:rect l="0" t="0" r="r" b="b"/>
            <a:pathLst>
              <a:path w="229" h="229">
                <a:moveTo>
                  <a:pt x="114" y="0"/>
                </a:moveTo>
                <a:cubicBezTo>
                  <a:pt x="51" y="0"/>
                  <a:pt x="0" y="51"/>
                  <a:pt x="0" y="115"/>
                </a:cubicBezTo>
                <a:cubicBezTo>
                  <a:pt x="0" y="178"/>
                  <a:pt x="51" y="229"/>
                  <a:pt x="114" y="229"/>
                </a:cubicBezTo>
                <a:cubicBezTo>
                  <a:pt x="177" y="229"/>
                  <a:pt x="229" y="178"/>
                  <a:pt x="229" y="115"/>
                </a:cubicBezTo>
                <a:cubicBezTo>
                  <a:pt x="229" y="51"/>
                  <a:pt x="177" y="0"/>
                  <a:pt x="114" y="0"/>
                </a:cubicBezTo>
                <a:close/>
                <a:moveTo>
                  <a:pt x="86" y="170"/>
                </a:moveTo>
                <a:cubicBezTo>
                  <a:pt x="57" y="170"/>
                  <a:pt x="57" y="170"/>
                  <a:pt x="57" y="170"/>
                </a:cubicBezTo>
                <a:cubicBezTo>
                  <a:pt x="57" y="70"/>
                  <a:pt x="57" y="70"/>
                  <a:pt x="57" y="70"/>
                </a:cubicBezTo>
                <a:cubicBezTo>
                  <a:pt x="86" y="70"/>
                  <a:pt x="86" y="70"/>
                  <a:pt x="86" y="70"/>
                </a:cubicBezTo>
                <a:lnTo>
                  <a:pt x="86" y="170"/>
                </a:lnTo>
                <a:close/>
                <a:moveTo>
                  <a:pt x="72" y="64"/>
                </a:moveTo>
                <a:cubicBezTo>
                  <a:pt x="65" y="64"/>
                  <a:pt x="59" y="58"/>
                  <a:pt x="59" y="50"/>
                </a:cubicBezTo>
                <a:cubicBezTo>
                  <a:pt x="59" y="43"/>
                  <a:pt x="65" y="37"/>
                  <a:pt x="72" y="37"/>
                </a:cubicBezTo>
                <a:cubicBezTo>
                  <a:pt x="80" y="37"/>
                  <a:pt x="86" y="43"/>
                  <a:pt x="86" y="50"/>
                </a:cubicBezTo>
                <a:cubicBezTo>
                  <a:pt x="86" y="58"/>
                  <a:pt x="80" y="64"/>
                  <a:pt x="72" y="64"/>
                </a:cubicBezTo>
                <a:close/>
                <a:moveTo>
                  <a:pt x="186" y="170"/>
                </a:moveTo>
                <a:cubicBezTo>
                  <a:pt x="157" y="170"/>
                  <a:pt x="157" y="170"/>
                  <a:pt x="157" y="170"/>
                </a:cubicBezTo>
                <a:cubicBezTo>
                  <a:pt x="157" y="108"/>
                  <a:pt x="157" y="108"/>
                  <a:pt x="157" y="108"/>
                </a:cubicBezTo>
                <a:cubicBezTo>
                  <a:pt x="157" y="101"/>
                  <a:pt x="155" y="96"/>
                  <a:pt x="146" y="96"/>
                </a:cubicBezTo>
                <a:cubicBezTo>
                  <a:pt x="131" y="96"/>
                  <a:pt x="129" y="108"/>
                  <a:pt x="129" y="108"/>
                </a:cubicBezTo>
                <a:cubicBezTo>
                  <a:pt x="129" y="170"/>
                  <a:pt x="129" y="170"/>
                  <a:pt x="129" y="170"/>
                </a:cubicBezTo>
                <a:cubicBezTo>
                  <a:pt x="100" y="170"/>
                  <a:pt x="100" y="170"/>
                  <a:pt x="100" y="170"/>
                </a:cubicBezTo>
                <a:cubicBezTo>
                  <a:pt x="100" y="70"/>
                  <a:pt x="100" y="70"/>
                  <a:pt x="100" y="70"/>
                </a:cubicBezTo>
                <a:cubicBezTo>
                  <a:pt x="129" y="70"/>
                  <a:pt x="129" y="70"/>
                  <a:pt x="129" y="70"/>
                </a:cubicBezTo>
                <a:cubicBezTo>
                  <a:pt x="129" y="79"/>
                  <a:pt x="129" y="79"/>
                  <a:pt x="129" y="79"/>
                </a:cubicBezTo>
                <a:cubicBezTo>
                  <a:pt x="133" y="76"/>
                  <a:pt x="143" y="70"/>
                  <a:pt x="157" y="70"/>
                </a:cubicBezTo>
                <a:cubicBezTo>
                  <a:pt x="166" y="70"/>
                  <a:pt x="186" y="75"/>
                  <a:pt x="186" y="109"/>
                </a:cubicBezTo>
                <a:lnTo>
                  <a:pt x="186" y="170"/>
                </a:lnTo>
                <a:close/>
                <a:moveTo>
                  <a:pt x="186" y="170"/>
                </a:moveTo>
                <a:cubicBezTo>
                  <a:pt x="186" y="170"/>
                  <a:pt x="186" y="170"/>
                  <a:pt x="186" y="170"/>
                </a:cubicBezTo>
              </a:path>
            </a:pathLst>
          </a:custGeom>
          <a:solidFill>
            <a:schemeClr val="bg2">
              <a:lumMod val="25000"/>
              <a:lumOff val="75000"/>
            </a:schemeClr>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44" name="Freeform 222">
            <a:hlinkClick r:id="rId15"/>
            <a:extLst>
              <a:ext uri="{FF2B5EF4-FFF2-40B4-BE49-F238E27FC236}">
                <a16:creationId xmlns:a16="http://schemas.microsoft.com/office/drawing/2014/main" id="{F54BE1D7-5329-B3D3-7BF5-54A8F2029FC5}"/>
              </a:ext>
            </a:extLst>
          </p:cNvPr>
          <p:cNvSpPr>
            <a:spLocks noEditPoints="1"/>
          </p:cNvSpPr>
          <p:nvPr userDrawn="1"/>
        </p:nvSpPr>
        <p:spPr bwMode="auto">
          <a:xfrm>
            <a:off x="2399772" y="5922384"/>
            <a:ext cx="59193" cy="60694"/>
          </a:xfrm>
          <a:custGeom>
            <a:avLst/>
            <a:gdLst/>
            <a:ahLst/>
            <a:cxnLst>
              <a:cxn ang="0">
                <a:pos x="0" y="60"/>
              </a:cxn>
              <a:cxn ang="0">
                <a:pos x="59" y="30"/>
              </a:cxn>
              <a:cxn ang="0">
                <a:pos x="0" y="0"/>
              </a:cxn>
              <a:cxn ang="0">
                <a:pos x="0" y="60"/>
              </a:cxn>
              <a:cxn ang="0">
                <a:pos x="0" y="60"/>
              </a:cxn>
              <a:cxn ang="0">
                <a:pos x="0" y="60"/>
              </a:cxn>
            </a:cxnLst>
            <a:rect l="0" t="0" r="r" b="b"/>
            <a:pathLst>
              <a:path w="59" h="60">
                <a:moveTo>
                  <a:pt x="0" y="60"/>
                </a:moveTo>
                <a:cubicBezTo>
                  <a:pt x="20" y="50"/>
                  <a:pt x="39" y="40"/>
                  <a:pt x="59" y="30"/>
                </a:cubicBezTo>
                <a:cubicBezTo>
                  <a:pt x="39" y="20"/>
                  <a:pt x="20" y="10"/>
                  <a:pt x="0" y="0"/>
                </a:cubicBezTo>
                <a:lnTo>
                  <a:pt x="0" y="60"/>
                </a:lnTo>
                <a:close/>
                <a:moveTo>
                  <a:pt x="0" y="60"/>
                </a:moveTo>
                <a:cubicBezTo>
                  <a:pt x="0" y="60"/>
                  <a:pt x="0" y="60"/>
                  <a:pt x="0" y="60"/>
                </a:cubicBezTo>
              </a:path>
            </a:pathLst>
          </a:custGeom>
          <a:solidFill>
            <a:schemeClr val="bg2">
              <a:lumMod val="25000"/>
              <a:lumOff val="75000"/>
            </a:schemeClr>
          </a:solidFill>
          <a:ln w="9525">
            <a:no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45" name="Freeform 223">
            <a:hlinkClick r:id="rId15"/>
            <a:extLst>
              <a:ext uri="{FF2B5EF4-FFF2-40B4-BE49-F238E27FC236}">
                <a16:creationId xmlns:a16="http://schemas.microsoft.com/office/drawing/2014/main" id="{61FA3506-000B-DACB-F0E6-738466FF522C}"/>
              </a:ext>
            </a:extLst>
          </p:cNvPr>
          <p:cNvSpPr>
            <a:spLocks noEditPoints="1"/>
          </p:cNvSpPr>
          <p:nvPr userDrawn="1"/>
        </p:nvSpPr>
        <p:spPr bwMode="auto">
          <a:xfrm>
            <a:off x="2292896" y="5823141"/>
            <a:ext cx="263079" cy="262460"/>
          </a:xfrm>
          <a:custGeom>
            <a:avLst/>
            <a:gdLst/>
            <a:ahLst/>
            <a:cxnLst>
              <a:cxn ang="0">
                <a:pos x="129" y="0"/>
              </a:cxn>
              <a:cxn ang="0">
                <a:pos x="0" y="130"/>
              </a:cxn>
              <a:cxn ang="0">
                <a:pos x="129" y="259"/>
              </a:cxn>
              <a:cxn ang="0">
                <a:pos x="259" y="130"/>
              </a:cxn>
              <a:cxn ang="0">
                <a:pos x="129" y="0"/>
              </a:cxn>
              <a:cxn ang="0">
                <a:pos x="217" y="173"/>
              </a:cxn>
              <a:cxn ang="0">
                <a:pos x="198" y="191"/>
              </a:cxn>
              <a:cxn ang="0">
                <a:pos x="129" y="194"/>
              </a:cxn>
              <a:cxn ang="0">
                <a:pos x="61" y="191"/>
              </a:cxn>
              <a:cxn ang="0">
                <a:pos x="41" y="173"/>
              </a:cxn>
              <a:cxn ang="0">
                <a:pos x="38" y="130"/>
              </a:cxn>
              <a:cxn ang="0">
                <a:pos x="41" y="87"/>
              </a:cxn>
              <a:cxn ang="0">
                <a:pos x="61" y="69"/>
              </a:cxn>
              <a:cxn ang="0">
                <a:pos x="129" y="66"/>
              </a:cxn>
              <a:cxn ang="0">
                <a:pos x="198" y="69"/>
              </a:cxn>
              <a:cxn ang="0">
                <a:pos x="217" y="87"/>
              </a:cxn>
              <a:cxn ang="0">
                <a:pos x="221" y="130"/>
              </a:cxn>
              <a:cxn ang="0">
                <a:pos x="217" y="173"/>
              </a:cxn>
              <a:cxn ang="0">
                <a:pos x="217" y="173"/>
              </a:cxn>
              <a:cxn ang="0">
                <a:pos x="217" y="173"/>
              </a:cxn>
            </a:cxnLst>
            <a:rect l="0" t="0" r="r" b="b"/>
            <a:pathLst>
              <a:path w="259" h="259">
                <a:moveTo>
                  <a:pt x="129" y="0"/>
                </a:moveTo>
                <a:cubicBezTo>
                  <a:pt x="58" y="0"/>
                  <a:pt x="0" y="58"/>
                  <a:pt x="0" y="130"/>
                </a:cubicBezTo>
                <a:cubicBezTo>
                  <a:pt x="0" y="201"/>
                  <a:pt x="58" y="259"/>
                  <a:pt x="129" y="259"/>
                </a:cubicBezTo>
                <a:cubicBezTo>
                  <a:pt x="201" y="259"/>
                  <a:pt x="259" y="201"/>
                  <a:pt x="259" y="130"/>
                </a:cubicBezTo>
                <a:cubicBezTo>
                  <a:pt x="259" y="58"/>
                  <a:pt x="201" y="0"/>
                  <a:pt x="129" y="0"/>
                </a:cubicBezTo>
                <a:close/>
                <a:moveTo>
                  <a:pt x="217" y="173"/>
                </a:moveTo>
                <a:cubicBezTo>
                  <a:pt x="215" y="183"/>
                  <a:pt x="207" y="190"/>
                  <a:pt x="198" y="191"/>
                </a:cubicBezTo>
                <a:cubicBezTo>
                  <a:pt x="175" y="194"/>
                  <a:pt x="152" y="194"/>
                  <a:pt x="129" y="194"/>
                </a:cubicBezTo>
                <a:cubicBezTo>
                  <a:pt x="106" y="194"/>
                  <a:pt x="83" y="194"/>
                  <a:pt x="61" y="191"/>
                </a:cubicBezTo>
                <a:cubicBezTo>
                  <a:pt x="51" y="190"/>
                  <a:pt x="43" y="183"/>
                  <a:pt x="41" y="173"/>
                </a:cubicBezTo>
                <a:cubicBezTo>
                  <a:pt x="38" y="159"/>
                  <a:pt x="38" y="144"/>
                  <a:pt x="38" y="130"/>
                </a:cubicBezTo>
                <a:cubicBezTo>
                  <a:pt x="38" y="115"/>
                  <a:pt x="38" y="100"/>
                  <a:pt x="41" y="87"/>
                </a:cubicBezTo>
                <a:cubicBezTo>
                  <a:pt x="43" y="77"/>
                  <a:pt x="51" y="70"/>
                  <a:pt x="61" y="69"/>
                </a:cubicBezTo>
                <a:cubicBezTo>
                  <a:pt x="83" y="66"/>
                  <a:pt x="106" y="66"/>
                  <a:pt x="129" y="66"/>
                </a:cubicBezTo>
                <a:cubicBezTo>
                  <a:pt x="152" y="66"/>
                  <a:pt x="175" y="66"/>
                  <a:pt x="198" y="69"/>
                </a:cubicBezTo>
                <a:cubicBezTo>
                  <a:pt x="207" y="70"/>
                  <a:pt x="215" y="77"/>
                  <a:pt x="217" y="87"/>
                </a:cubicBezTo>
                <a:cubicBezTo>
                  <a:pt x="221" y="100"/>
                  <a:pt x="221" y="116"/>
                  <a:pt x="221" y="130"/>
                </a:cubicBezTo>
                <a:cubicBezTo>
                  <a:pt x="221" y="144"/>
                  <a:pt x="221" y="159"/>
                  <a:pt x="217" y="173"/>
                </a:cubicBezTo>
                <a:close/>
                <a:moveTo>
                  <a:pt x="217" y="173"/>
                </a:moveTo>
                <a:cubicBezTo>
                  <a:pt x="217" y="173"/>
                  <a:pt x="217" y="173"/>
                  <a:pt x="217" y="173"/>
                </a:cubicBezTo>
              </a:path>
            </a:pathLst>
          </a:custGeom>
          <a:solidFill>
            <a:schemeClr val="bg2">
              <a:lumMod val="25000"/>
              <a:lumOff val="75000"/>
            </a:schemeClr>
          </a:solidFill>
          <a:ln w="9525">
            <a:no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626"/>
              </a:solidFill>
              <a:effectLst/>
              <a:uLnTx/>
              <a:uFillTx/>
              <a:latin typeface="Roboto"/>
              <a:ea typeface="+mn-ea"/>
              <a:cs typeface="+mn-cs"/>
            </a:endParaRPr>
          </a:p>
        </p:txBody>
      </p:sp>
      <p:sp>
        <p:nvSpPr>
          <p:cNvPr id="46" name="Footer Placeholder 3">
            <a:extLst>
              <a:ext uri="{FF2B5EF4-FFF2-40B4-BE49-F238E27FC236}">
                <a16:creationId xmlns:a16="http://schemas.microsoft.com/office/drawing/2014/main" id="{6C9F71D7-B14D-A9CE-2838-6A5E9CF90D28}"/>
              </a:ext>
            </a:extLst>
          </p:cNvPr>
          <p:cNvSpPr txBox="1">
            <a:spLocks/>
          </p:cNvSpPr>
          <p:nvPr userDrawn="1"/>
        </p:nvSpPr>
        <p:spPr>
          <a:xfrm>
            <a:off x="458969"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48" name="Graphic 47">
            <a:extLst>
              <a:ext uri="{FF2B5EF4-FFF2-40B4-BE49-F238E27FC236}">
                <a16:creationId xmlns:a16="http://schemas.microsoft.com/office/drawing/2014/main" id="{3AB367E3-49F6-9A2B-4E05-D921D6B2D2A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296179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14540-DC25-B6F4-5C7D-4B82C5F5CC88}"/>
              </a:ext>
            </a:extLst>
          </p:cNvPr>
          <p:cNvSpPr>
            <a:spLocks noGrp="1"/>
          </p:cNvSpPr>
          <p:nvPr>
            <p:ph sz="half" idx="1"/>
          </p:nvPr>
        </p:nvSpPr>
        <p:spPr/>
        <p:txBody>
          <a:bodyPr/>
          <a:lstStyle/>
          <a:p>
            <a:r>
              <a:rPr lang="en-US" sz="2400" dirty="0"/>
              <a:t>Introductions</a:t>
            </a:r>
          </a:p>
          <a:p>
            <a:r>
              <a:rPr lang="en-US" sz="2400" dirty="0"/>
              <a:t>Migrations as a Service (MaaS)</a:t>
            </a:r>
          </a:p>
          <a:p>
            <a:r>
              <a:rPr lang="en-US" sz="2400" dirty="0"/>
              <a:t>Importance of Information Governance</a:t>
            </a:r>
          </a:p>
          <a:p>
            <a:r>
              <a:rPr lang="en-US" sz="2400" dirty="0"/>
              <a:t>Moving to the M365 Cloud</a:t>
            </a:r>
          </a:p>
          <a:p>
            <a:r>
              <a:rPr lang="en-US" sz="2400" dirty="0"/>
              <a:t>M365 Migration Implementation Roadmap</a:t>
            </a:r>
          </a:p>
          <a:p>
            <a:r>
              <a:rPr lang="en-US" sz="2400" dirty="0"/>
              <a:t>IG Roles in M365 Migrations</a:t>
            </a:r>
          </a:p>
          <a:p>
            <a:r>
              <a:rPr lang="en-US" sz="2400" dirty="0"/>
              <a:t>IG and M365 Maturity Models</a:t>
            </a:r>
          </a:p>
          <a:p>
            <a:r>
              <a:rPr lang="en-US" sz="2400" dirty="0"/>
              <a:t>Challenges / Tips and Tricks</a:t>
            </a:r>
          </a:p>
          <a:p>
            <a:r>
              <a:rPr lang="en-US" sz="2400" dirty="0"/>
              <a:t>Q&amp;A</a:t>
            </a:r>
          </a:p>
          <a:p>
            <a:endParaRPr lang="en-US" dirty="0"/>
          </a:p>
        </p:txBody>
      </p:sp>
      <p:sp>
        <p:nvSpPr>
          <p:cNvPr id="3" name="Title 2">
            <a:extLst>
              <a:ext uri="{FF2B5EF4-FFF2-40B4-BE49-F238E27FC236}">
                <a16:creationId xmlns:a16="http://schemas.microsoft.com/office/drawing/2014/main" id="{B467E6BE-E5B1-AEAA-544C-59C9BEAA47EC}"/>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52723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5000">
              <a:srgbClr val="000B1A"/>
            </a:gs>
            <a:gs pos="100000">
              <a:srgbClr val="001737"/>
            </a:gs>
          </a:gsLst>
          <a:lin ang="5160000" scaled="0"/>
        </a:gradFill>
        <a:effectLst/>
      </p:bgPr>
    </p:bg>
    <p:spTree>
      <p:nvGrpSpPr>
        <p:cNvPr id="1" name=""/>
        <p:cNvGrpSpPr/>
        <p:nvPr/>
      </p:nvGrpSpPr>
      <p:grpSpPr>
        <a:xfrm>
          <a:off x="0" y="0"/>
          <a:ext cx="0" cy="0"/>
          <a:chOff x="0" y="0"/>
          <a:chExt cx="0" cy="0"/>
        </a:xfrm>
      </p:grpSpPr>
      <p:pic>
        <p:nvPicPr>
          <p:cNvPr id="29" name="Content Placeholder 28" descr="A person in a suit and tie&#10;&#10;Description automatically generated with medium confidence">
            <a:extLst>
              <a:ext uri="{FF2B5EF4-FFF2-40B4-BE49-F238E27FC236}">
                <a16:creationId xmlns:a16="http://schemas.microsoft.com/office/drawing/2014/main" id="{3AD49E24-532C-14C9-B96F-41390F27C046}"/>
              </a:ext>
            </a:extLst>
          </p:cNvPr>
          <p:cNvPicPr>
            <a:picLocks noGrp="1" noChangeAspect="1"/>
          </p:cNvPicPr>
          <p:nvPr>
            <p:ph sz="half" idx="1"/>
          </p:nvPr>
        </p:nvPicPr>
        <p:blipFill>
          <a:blip r:embed="rId2"/>
          <a:stretch>
            <a:fillRect/>
          </a:stretch>
        </p:blipFill>
        <p:spPr>
          <a:xfrm>
            <a:off x="2744187" y="2091787"/>
            <a:ext cx="2298700" cy="2298700"/>
          </a:xfrm>
          <a:ln w="76200">
            <a:solidFill>
              <a:schemeClr val="bg1"/>
            </a:solidFill>
          </a:ln>
          <a:effectLst>
            <a:outerShdw blurRad="177800" dist="38100" dir="5400000" algn="t" rotWithShape="0">
              <a:prstClr val="black">
                <a:alpha val="40000"/>
              </a:prstClr>
            </a:outerShdw>
            <a:reflection blurRad="127000" stA="50000" endA="300" endPos="55000" dist="101600" dir="5400000" sy="-100000" algn="bl" rotWithShape="0"/>
          </a:effectLst>
        </p:spPr>
      </p:pic>
      <p:sp>
        <p:nvSpPr>
          <p:cNvPr id="3" name="Title 2">
            <a:extLst>
              <a:ext uri="{FF2B5EF4-FFF2-40B4-BE49-F238E27FC236}">
                <a16:creationId xmlns:a16="http://schemas.microsoft.com/office/drawing/2014/main" id="{E99918F4-9D46-F69F-5F5A-5DF8D7179547}"/>
              </a:ext>
            </a:extLst>
          </p:cNvPr>
          <p:cNvSpPr>
            <a:spLocks noGrp="1"/>
          </p:cNvSpPr>
          <p:nvPr>
            <p:ph type="title"/>
          </p:nvPr>
        </p:nvSpPr>
        <p:spPr/>
        <p:txBody>
          <a:bodyPr/>
          <a:lstStyle/>
          <a:p>
            <a:r>
              <a:rPr lang="en-US" b="1" dirty="0">
                <a:latin typeface="Arial" panose="020B0604020202020204" pitchFamily="34" charset="0"/>
              </a:rPr>
              <a:t>Introductions</a:t>
            </a:r>
          </a:p>
        </p:txBody>
      </p:sp>
      <p:pic>
        <p:nvPicPr>
          <p:cNvPr id="35" name="Content Placeholder 34" descr="A person wearing glasses and a white shirt&#10;&#10;Description automatically generated with low confidence">
            <a:extLst>
              <a:ext uri="{FF2B5EF4-FFF2-40B4-BE49-F238E27FC236}">
                <a16:creationId xmlns:a16="http://schemas.microsoft.com/office/drawing/2014/main" id="{83B08942-1E00-27F9-2EF0-FF4058663C8C}"/>
              </a:ext>
            </a:extLst>
          </p:cNvPr>
          <p:cNvPicPr>
            <a:picLocks noGrp="1" noChangeAspect="1"/>
          </p:cNvPicPr>
          <p:nvPr>
            <p:ph sz="half" idx="10"/>
          </p:nvPr>
        </p:nvPicPr>
        <p:blipFill>
          <a:blip r:embed="rId3"/>
          <a:stretch>
            <a:fillRect/>
          </a:stretch>
        </p:blipFill>
        <p:spPr>
          <a:xfrm>
            <a:off x="7149113" y="2091787"/>
            <a:ext cx="2298700" cy="2298700"/>
          </a:xfrm>
          <a:ln w="76200">
            <a:solidFill>
              <a:schemeClr val="bg1"/>
            </a:solidFill>
          </a:ln>
          <a:effectLst>
            <a:outerShdw blurRad="177800" dist="38100" dir="5400000" algn="t" rotWithShape="0">
              <a:prstClr val="black">
                <a:alpha val="40000"/>
              </a:prstClr>
            </a:outerShdw>
            <a:reflection blurRad="127000" stA="50000" endA="300" endPos="55000" dist="101600" dir="5400000" sy="-100000" algn="bl" rotWithShape="0"/>
          </a:effectLst>
        </p:spPr>
      </p:pic>
      <p:pic>
        <p:nvPicPr>
          <p:cNvPr id="11" name="Picture 10" descr="A white text on a black background&#10;&#10;Description automatically generated with medium confidence">
            <a:extLst>
              <a:ext uri="{FF2B5EF4-FFF2-40B4-BE49-F238E27FC236}">
                <a16:creationId xmlns:a16="http://schemas.microsoft.com/office/drawing/2014/main" id="{E02E835E-54E0-D559-C51A-9F4F878BE34A}"/>
              </a:ext>
            </a:extLst>
          </p:cNvPr>
          <p:cNvPicPr>
            <a:picLocks noChangeAspect="1"/>
          </p:cNvPicPr>
          <p:nvPr/>
        </p:nvPicPr>
        <p:blipFill>
          <a:blip r:embed="rId4"/>
          <a:stretch>
            <a:fillRect/>
          </a:stretch>
        </p:blipFill>
        <p:spPr>
          <a:xfrm>
            <a:off x="7406922" y="1296238"/>
            <a:ext cx="1783080" cy="483743"/>
          </a:xfrm>
          <a:prstGeom prst="rect">
            <a:avLst/>
          </a:prstGeom>
        </p:spPr>
      </p:pic>
      <p:pic>
        <p:nvPicPr>
          <p:cNvPr id="13" name="Picture 12" descr="A white letters on a black background&#10;&#10;Description automatically generated with medium confidence">
            <a:extLst>
              <a:ext uri="{FF2B5EF4-FFF2-40B4-BE49-F238E27FC236}">
                <a16:creationId xmlns:a16="http://schemas.microsoft.com/office/drawing/2014/main" id="{16479D2C-C03E-19E0-25DB-EF6DC559E473}"/>
              </a:ext>
            </a:extLst>
          </p:cNvPr>
          <p:cNvPicPr>
            <a:picLocks noChangeAspect="1"/>
          </p:cNvPicPr>
          <p:nvPr/>
        </p:nvPicPr>
        <p:blipFill>
          <a:blip r:embed="rId5"/>
          <a:stretch>
            <a:fillRect/>
          </a:stretch>
        </p:blipFill>
        <p:spPr>
          <a:xfrm>
            <a:off x="3138446" y="1356360"/>
            <a:ext cx="1510182" cy="315292"/>
          </a:xfrm>
          <a:prstGeom prst="rect">
            <a:avLst/>
          </a:prstGeom>
        </p:spPr>
      </p:pic>
      <p:sp>
        <p:nvSpPr>
          <p:cNvPr id="8" name="Rectangle: Rounded Corners 7">
            <a:extLst>
              <a:ext uri="{FF2B5EF4-FFF2-40B4-BE49-F238E27FC236}">
                <a16:creationId xmlns:a16="http://schemas.microsoft.com/office/drawing/2014/main" id="{2E58EEAF-A201-C2EA-715A-B896997CEEAB}"/>
              </a:ext>
            </a:extLst>
          </p:cNvPr>
          <p:cNvSpPr/>
          <p:nvPr/>
        </p:nvSpPr>
        <p:spPr>
          <a:xfrm>
            <a:off x="6572422" y="4724400"/>
            <a:ext cx="3452080" cy="1038940"/>
          </a:xfrm>
          <a:prstGeom prst="roundRect">
            <a:avLst/>
          </a:prstGeom>
          <a:gradFill>
            <a:gsLst>
              <a:gs pos="45000">
                <a:schemeClr val="bg1"/>
              </a:gs>
              <a:gs pos="100000">
                <a:schemeClr val="tx2">
                  <a:lumMod val="10000"/>
                  <a:lumOff val="90000"/>
                </a:schemeClr>
              </a:gs>
            </a:gsLst>
            <a:lin ang="5160000" scaled="0"/>
          </a:gradFill>
          <a:ln>
            <a:noFill/>
          </a:ln>
          <a:effectLst>
            <a:outerShdw blurRad="2032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a:extLst>
              <a:ext uri="{FF2B5EF4-FFF2-40B4-BE49-F238E27FC236}">
                <a16:creationId xmlns:a16="http://schemas.microsoft.com/office/drawing/2014/main" id="{D6DA4B75-2C21-FAAD-FC96-436B0387962F}"/>
              </a:ext>
            </a:extLst>
          </p:cNvPr>
          <p:cNvSpPr txBox="1"/>
          <p:nvPr/>
        </p:nvSpPr>
        <p:spPr>
          <a:xfrm>
            <a:off x="6860432" y="4889936"/>
            <a:ext cx="2876062" cy="461665"/>
          </a:xfrm>
          <a:prstGeom prst="rect">
            <a:avLst/>
          </a:prstGeom>
          <a:noFill/>
        </p:spPr>
        <p:txBody>
          <a:bodyPr wrap="square" rtlCol="0">
            <a:spAutoFit/>
          </a:bodyPr>
          <a:lstStyle/>
          <a:p>
            <a:pPr algn="ctr"/>
            <a:r>
              <a:rPr lang="en-CA" sz="2400" b="1">
                <a:solidFill>
                  <a:schemeClr val="tx2"/>
                </a:solidFill>
                <a:latin typeface="Arial" panose="020B0604020202020204" pitchFamily="34" charset="0"/>
                <a:cs typeface="Arial" panose="020B0604020202020204" pitchFamily="34" charset="0"/>
              </a:rPr>
              <a:t>Dean Misenhimer</a:t>
            </a:r>
          </a:p>
        </p:txBody>
      </p:sp>
      <p:sp>
        <p:nvSpPr>
          <p:cNvPr id="4" name="TextBox 3">
            <a:extLst>
              <a:ext uri="{FF2B5EF4-FFF2-40B4-BE49-F238E27FC236}">
                <a16:creationId xmlns:a16="http://schemas.microsoft.com/office/drawing/2014/main" id="{AC90A0D8-7006-F0FB-1C5F-D79CC50539AD}"/>
              </a:ext>
            </a:extLst>
          </p:cNvPr>
          <p:cNvSpPr txBox="1"/>
          <p:nvPr/>
        </p:nvSpPr>
        <p:spPr>
          <a:xfrm>
            <a:off x="6860432" y="5298690"/>
            <a:ext cx="2876062" cy="307777"/>
          </a:xfrm>
          <a:prstGeom prst="rect">
            <a:avLst/>
          </a:prstGeom>
          <a:noFill/>
        </p:spPr>
        <p:txBody>
          <a:bodyPr wrap="square" rtlCol="0">
            <a:spAutoFit/>
          </a:bodyPr>
          <a:lstStyle/>
          <a:p>
            <a:pPr algn="ctr"/>
            <a:r>
              <a:rPr lang="en-CA" sz="1400">
                <a:solidFill>
                  <a:schemeClr val="bg2">
                    <a:lumMod val="50000"/>
                  </a:schemeClr>
                </a:solidFill>
                <a:latin typeface="Arial" panose="020B0604020202020204" pitchFamily="34" charset="0"/>
                <a:cs typeface="Arial" panose="020B0604020202020204" pitchFamily="34" charset="0"/>
              </a:rPr>
              <a:t>Director of Sales Engineering </a:t>
            </a:r>
          </a:p>
        </p:txBody>
      </p:sp>
      <p:grpSp>
        <p:nvGrpSpPr>
          <p:cNvPr id="15" name="Group 14">
            <a:extLst>
              <a:ext uri="{FF2B5EF4-FFF2-40B4-BE49-F238E27FC236}">
                <a16:creationId xmlns:a16="http://schemas.microsoft.com/office/drawing/2014/main" id="{4EC07DF8-A2A6-8FF0-2E93-064E9EF7FBAB}"/>
              </a:ext>
            </a:extLst>
          </p:cNvPr>
          <p:cNvGrpSpPr/>
          <p:nvPr/>
        </p:nvGrpSpPr>
        <p:grpSpPr>
          <a:xfrm>
            <a:off x="2308293" y="4724400"/>
            <a:ext cx="3170488" cy="1038940"/>
            <a:chOff x="2308293" y="4724400"/>
            <a:chExt cx="3170488" cy="1038940"/>
          </a:xfrm>
        </p:grpSpPr>
        <p:sp>
          <p:nvSpPr>
            <p:cNvPr id="6" name="Rectangle: Rounded Corners 5">
              <a:extLst>
                <a:ext uri="{FF2B5EF4-FFF2-40B4-BE49-F238E27FC236}">
                  <a16:creationId xmlns:a16="http://schemas.microsoft.com/office/drawing/2014/main" id="{A0C4CA8B-8018-F521-2AEF-D6CFAC05D104}"/>
                </a:ext>
              </a:extLst>
            </p:cNvPr>
            <p:cNvSpPr/>
            <p:nvPr/>
          </p:nvSpPr>
          <p:spPr>
            <a:xfrm>
              <a:off x="2389378" y="4724400"/>
              <a:ext cx="2990342" cy="1038940"/>
            </a:xfrm>
            <a:prstGeom prst="roundRect">
              <a:avLst/>
            </a:prstGeom>
            <a:gradFill>
              <a:gsLst>
                <a:gs pos="45000">
                  <a:schemeClr val="bg1"/>
                </a:gs>
                <a:gs pos="100000">
                  <a:schemeClr val="tx2">
                    <a:lumMod val="10000"/>
                    <a:lumOff val="90000"/>
                  </a:schemeClr>
                </a:gs>
              </a:gsLst>
              <a:lin ang="5160000" scaled="0"/>
            </a:gradFill>
            <a:ln>
              <a:noFill/>
            </a:ln>
            <a:effectLst>
              <a:outerShdw blurRad="2032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C09F5C47-3AD9-D485-2824-5D8E96F36048}"/>
                </a:ext>
              </a:extLst>
            </p:cNvPr>
            <p:cNvSpPr txBox="1"/>
            <p:nvPr/>
          </p:nvSpPr>
          <p:spPr>
            <a:xfrm>
              <a:off x="2308293" y="4898008"/>
              <a:ext cx="3170488" cy="461665"/>
            </a:xfrm>
            <a:prstGeom prst="rect">
              <a:avLst/>
            </a:prstGeom>
            <a:noFill/>
          </p:spPr>
          <p:txBody>
            <a:bodyPr wrap="square" rtlCol="0">
              <a:spAutoFit/>
            </a:bodyPr>
            <a:lstStyle/>
            <a:p>
              <a:pPr algn="ctr"/>
              <a:r>
                <a:rPr lang="en-CA" sz="2400" b="1">
                  <a:solidFill>
                    <a:schemeClr val="tx2"/>
                  </a:solidFill>
                  <a:latin typeface="Arial" panose="020B0604020202020204" pitchFamily="34" charset="0"/>
                  <a:cs typeface="Arial" panose="020B0604020202020204" pitchFamily="34" charset="0"/>
                </a:rPr>
                <a:t>Jason Velasco</a:t>
              </a:r>
              <a:r>
                <a:rPr lang="en-CA">
                  <a:solidFill>
                    <a:schemeClr val="tx2"/>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CA4B7B7A-E9AB-3885-00FD-B564278E0725}"/>
                </a:ext>
              </a:extLst>
            </p:cNvPr>
            <p:cNvSpPr txBox="1"/>
            <p:nvPr/>
          </p:nvSpPr>
          <p:spPr>
            <a:xfrm>
              <a:off x="2455507" y="5298690"/>
              <a:ext cx="2876062" cy="307777"/>
            </a:xfrm>
            <a:prstGeom prst="rect">
              <a:avLst/>
            </a:prstGeom>
            <a:noFill/>
          </p:spPr>
          <p:txBody>
            <a:bodyPr wrap="square" rtlCol="0">
              <a:spAutoFit/>
            </a:bodyPr>
            <a:lstStyle/>
            <a:p>
              <a:pPr algn="ctr"/>
              <a:r>
                <a:rPr lang="en-CA" sz="1400">
                  <a:solidFill>
                    <a:schemeClr val="bg2">
                      <a:lumMod val="50000"/>
                    </a:schemeClr>
                  </a:solidFill>
                  <a:latin typeface="Arial" panose="020B0604020202020204" pitchFamily="34" charset="0"/>
                  <a:cs typeface="Arial" panose="020B0604020202020204" pitchFamily="34" charset="0"/>
                </a:rPr>
                <a:t>CEO</a:t>
              </a:r>
            </a:p>
          </p:txBody>
        </p:sp>
      </p:grpSp>
    </p:spTree>
    <p:extLst>
      <p:ext uri="{BB962C8B-B14F-4D97-AF65-F5344CB8AC3E}">
        <p14:creationId xmlns:p14="http://schemas.microsoft.com/office/powerpoint/2010/main" val="384176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3" descr="Shape, circle&#10;&#10;Description automatically generated">
            <a:extLst>
              <a:ext uri="{FF2B5EF4-FFF2-40B4-BE49-F238E27FC236}">
                <a16:creationId xmlns:a16="http://schemas.microsoft.com/office/drawing/2014/main" id="{8162A963-8778-E645-501B-A1F861A26B8A}"/>
              </a:ext>
            </a:extLst>
          </p:cNvPr>
          <p:cNvPicPr>
            <a:picLocks noChangeAspect="1"/>
          </p:cNvPicPr>
          <p:nvPr/>
        </p:nvPicPr>
        <p:blipFill>
          <a:blip r:embed="rId3"/>
          <a:stretch>
            <a:fillRect/>
          </a:stretch>
        </p:blipFill>
        <p:spPr>
          <a:xfrm rot="4380000">
            <a:off x="6097719" y="-2003939"/>
            <a:ext cx="3321961" cy="7944338"/>
          </a:xfrm>
          <a:prstGeom prst="rect">
            <a:avLst/>
          </a:prstGeom>
        </p:spPr>
      </p:pic>
      <p:sp>
        <p:nvSpPr>
          <p:cNvPr id="2" name="Content Placeholder 1">
            <a:extLst>
              <a:ext uri="{FF2B5EF4-FFF2-40B4-BE49-F238E27FC236}">
                <a16:creationId xmlns:a16="http://schemas.microsoft.com/office/drawing/2014/main" id="{FAC0A2AA-7470-074E-4AC0-EA271CE8B35B}"/>
              </a:ext>
            </a:extLst>
          </p:cNvPr>
          <p:cNvSpPr>
            <a:spLocks noGrp="1"/>
          </p:cNvSpPr>
          <p:nvPr>
            <p:ph sz="half" idx="1"/>
          </p:nvPr>
        </p:nvSpPr>
        <p:spPr>
          <a:xfrm>
            <a:off x="217288" y="5445211"/>
            <a:ext cx="9089550" cy="731752"/>
          </a:xfrm>
        </p:spPr>
        <p:txBody>
          <a:bodyPr vert="horz" lIns="91440" tIns="45720" rIns="91440" bIns="45720" rtlCol="0" anchor="t">
            <a:normAutofit/>
          </a:bodyPr>
          <a:lstStyle/>
          <a:p>
            <a:pPr marL="0" indent="0">
              <a:buNone/>
            </a:pPr>
            <a:r>
              <a:rPr lang="en-US" sz="1800" b="0" i="0" u="none" strike="noStrike">
                <a:solidFill>
                  <a:schemeClr val="bg1"/>
                </a:solidFill>
                <a:effectLst/>
                <a:latin typeface="Arial"/>
                <a:cs typeface="Arial"/>
              </a:rPr>
              <a:t>Gimmal software is designed to help organizations govern their information more efficiently to achieve compliance and reduce risks.</a:t>
            </a:r>
            <a:r>
              <a:rPr lang="en-US" sz="1800" b="0" i="0">
                <a:solidFill>
                  <a:schemeClr val="bg1"/>
                </a:solidFill>
                <a:effectLst/>
                <a:latin typeface="Arial"/>
                <a:cs typeface="Arial"/>
              </a:rPr>
              <a:t>​</a:t>
            </a:r>
            <a:endParaRPr lang="en-US">
              <a:solidFill>
                <a:schemeClr val="bg1"/>
              </a:solidFill>
              <a:latin typeface="Arial"/>
              <a:cs typeface="Arial"/>
            </a:endParaRPr>
          </a:p>
        </p:txBody>
      </p:sp>
      <p:sp>
        <p:nvSpPr>
          <p:cNvPr id="44" name="Rectangle 43">
            <a:extLst>
              <a:ext uri="{FF2B5EF4-FFF2-40B4-BE49-F238E27FC236}">
                <a16:creationId xmlns:a16="http://schemas.microsoft.com/office/drawing/2014/main" id="{1D26D7D9-43AF-ECAE-B499-7AC49516A7D6}"/>
              </a:ext>
            </a:extLst>
          </p:cNvPr>
          <p:cNvSpPr/>
          <p:nvPr/>
        </p:nvSpPr>
        <p:spPr bwMode="auto">
          <a:xfrm>
            <a:off x="0" y="1502929"/>
            <a:ext cx="3048000" cy="3374341"/>
          </a:xfrm>
          <a:prstGeom prst="rect">
            <a:avLst/>
          </a:prstGeom>
          <a:solidFill>
            <a:srgbClr val="002254"/>
          </a:solidFill>
          <a:ln w="9525">
            <a:noFill/>
            <a:round/>
            <a:headEnd/>
            <a:tailEnd/>
          </a:ln>
        </p:spPr>
        <p:txBody>
          <a:bodyPr vert="horz" wrap="square" lIns="121920" tIns="60960" rIns="121920" bIns="6096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a:solidFill>
                <a:srgbClr val="262626"/>
              </a:solidFill>
              <a:latin typeface="Roboto"/>
            </a:endParaRPr>
          </a:p>
        </p:txBody>
      </p:sp>
      <p:sp>
        <p:nvSpPr>
          <p:cNvPr id="45" name="Rectangle 44">
            <a:extLst>
              <a:ext uri="{FF2B5EF4-FFF2-40B4-BE49-F238E27FC236}">
                <a16:creationId xmlns:a16="http://schemas.microsoft.com/office/drawing/2014/main" id="{13DDAA82-F56F-6066-0979-A0ED6CCF98B4}"/>
              </a:ext>
            </a:extLst>
          </p:cNvPr>
          <p:cNvSpPr/>
          <p:nvPr/>
        </p:nvSpPr>
        <p:spPr bwMode="auto">
          <a:xfrm>
            <a:off x="3048000" y="1502929"/>
            <a:ext cx="3048000" cy="3374341"/>
          </a:xfrm>
          <a:prstGeom prst="rect">
            <a:avLst/>
          </a:prstGeom>
          <a:solidFill>
            <a:srgbClr val="002254"/>
          </a:solidFill>
          <a:ln w="9525">
            <a:noFill/>
            <a:round/>
            <a:headEnd/>
            <a:tailEnd/>
          </a:ln>
        </p:spPr>
        <p:txBody>
          <a:bodyPr vert="horz" wrap="square" lIns="121920" tIns="60960" rIns="121920" bIns="6096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a:solidFill>
                <a:srgbClr val="262626"/>
              </a:solidFill>
              <a:latin typeface="Roboto"/>
            </a:endParaRPr>
          </a:p>
        </p:txBody>
      </p:sp>
      <p:sp>
        <p:nvSpPr>
          <p:cNvPr id="46" name="Rectangle 45">
            <a:extLst>
              <a:ext uri="{FF2B5EF4-FFF2-40B4-BE49-F238E27FC236}">
                <a16:creationId xmlns:a16="http://schemas.microsoft.com/office/drawing/2014/main" id="{9CC2B6B0-AF49-BDCD-34B6-1069498BEF57}"/>
              </a:ext>
            </a:extLst>
          </p:cNvPr>
          <p:cNvSpPr/>
          <p:nvPr/>
        </p:nvSpPr>
        <p:spPr bwMode="auto">
          <a:xfrm>
            <a:off x="6096000" y="1502929"/>
            <a:ext cx="3048000" cy="3374341"/>
          </a:xfrm>
          <a:prstGeom prst="rect">
            <a:avLst/>
          </a:prstGeom>
          <a:solidFill>
            <a:srgbClr val="002254"/>
          </a:solidFill>
          <a:ln w="9525">
            <a:noFill/>
            <a:round/>
            <a:headEnd/>
            <a:tailEnd/>
          </a:ln>
        </p:spPr>
        <p:txBody>
          <a:bodyPr vert="horz" wrap="square" lIns="121920" tIns="60960" rIns="121920" bIns="6096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a:solidFill>
                <a:srgbClr val="262626"/>
              </a:solidFill>
              <a:latin typeface="Roboto"/>
            </a:endParaRPr>
          </a:p>
        </p:txBody>
      </p:sp>
      <p:sp>
        <p:nvSpPr>
          <p:cNvPr id="47" name="Rectangle 46">
            <a:extLst>
              <a:ext uri="{FF2B5EF4-FFF2-40B4-BE49-F238E27FC236}">
                <a16:creationId xmlns:a16="http://schemas.microsoft.com/office/drawing/2014/main" id="{62342D2A-B2D8-A72F-B32C-7C9A57C82F2F}"/>
              </a:ext>
            </a:extLst>
          </p:cNvPr>
          <p:cNvSpPr/>
          <p:nvPr/>
        </p:nvSpPr>
        <p:spPr bwMode="auto">
          <a:xfrm>
            <a:off x="9143999" y="1502929"/>
            <a:ext cx="3048000" cy="3374341"/>
          </a:xfrm>
          <a:prstGeom prst="rect">
            <a:avLst/>
          </a:prstGeom>
          <a:solidFill>
            <a:srgbClr val="002254"/>
          </a:solidFill>
          <a:ln w="9525">
            <a:noFill/>
            <a:round/>
            <a:headEnd/>
            <a:tailEnd/>
          </a:ln>
        </p:spPr>
        <p:txBody>
          <a:bodyPr vert="horz" wrap="square" lIns="121920" tIns="60960" rIns="121920" bIns="6096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endParaRPr lang="en-US">
              <a:solidFill>
                <a:srgbClr val="262626"/>
              </a:solidFill>
              <a:latin typeface="Roboto"/>
            </a:endParaRPr>
          </a:p>
        </p:txBody>
      </p:sp>
      <p:sp>
        <p:nvSpPr>
          <p:cNvPr id="48" name="Inhaltsplatzhalter 4">
            <a:extLst>
              <a:ext uri="{FF2B5EF4-FFF2-40B4-BE49-F238E27FC236}">
                <a16:creationId xmlns:a16="http://schemas.microsoft.com/office/drawing/2014/main" id="{BCDB377F-9D58-DC0C-3A11-65BF6EAC8F30}"/>
              </a:ext>
            </a:extLst>
          </p:cNvPr>
          <p:cNvSpPr txBox="1">
            <a:spLocks/>
          </p:cNvSpPr>
          <p:nvPr/>
        </p:nvSpPr>
        <p:spPr>
          <a:xfrm>
            <a:off x="336880" y="3589095"/>
            <a:ext cx="2374240" cy="784830"/>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defTabSz="1218806">
              <a:lnSpc>
                <a:spcPct val="150000"/>
              </a:lnSpc>
              <a:spcAft>
                <a:spcPts val="1333"/>
              </a:spcAft>
              <a:buNone/>
            </a:pPr>
            <a:r>
              <a:rPr lang="en-US" sz="1800">
                <a:solidFill>
                  <a:schemeClr val="bg1"/>
                </a:solidFill>
                <a:latin typeface="Arial" panose="020B0604020202020204" pitchFamily="34" charset="0"/>
                <a:cs typeface="Arial" panose="020B0604020202020204" pitchFamily="34" charset="0"/>
              </a:rPr>
              <a:t>Software customers in over </a:t>
            </a:r>
            <a:r>
              <a:rPr lang="en-US" sz="1800" b="1">
                <a:solidFill>
                  <a:schemeClr val="bg1"/>
                </a:solidFill>
                <a:latin typeface="Arial" panose="020B0604020202020204" pitchFamily="34" charset="0"/>
                <a:cs typeface="Arial" panose="020B0604020202020204" pitchFamily="34" charset="0"/>
              </a:rPr>
              <a:t>14 countries</a:t>
            </a:r>
            <a:endParaRPr lang="en-US" sz="1400" b="1">
              <a:solidFill>
                <a:schemeClr val="bg1"/>
              </a:solidFill>
              <a:latin typeface="Arial" panose="020B0604020202020204" pitchFamily="34" charset="0"/>
              <a:cs typeface="Arial" panose="020B0604020202020204" pitchFamily="34" charset="0"/>
            </a:endParaRPr>
          </a:p>
        </p:txBody>
      </p:sp>
      <p:sp>
        <p:nvSpPr>
          <p:cNvPr id="49" name="Inhaltsplatzhalter 4">
            <a:extLst>
              <a:ext uri="{FF2B5EF4-FFF2-40B4-BE49-F238E27FC236}">
                <a16:creationId xmlns:a16="http://schemas.microsoft.com/office/drawing/2014/main" id="{9DDD67D8-2A5E-BB38-0147-F7E8B03E7931}"/>
              </a:ext>
            </a:extLst>
          </p:cNvPr>
          <p:cNvSpPr txBox="1">
            <a:spLocks/>
          </p:cNvSpPr>
          <p:nvPr/>
        </p:nvSpPr>
        <p:spPr>
          <a:xfrm>
            <a:off x="3472304" y="3567138"/>
            <a:ext cx="2199393" cy="784830"/>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defTabSz="1218806">
              <a:lnSpc>
                <a:spcPct val="150000"/>
              </a:lnSpc>
              <a:spcAft>
                <a:spcPts val="1333"/>
              </a:spcAft>
              <a:buNone/>
            </a:pPr>
            <a:r>
              <a:rPr lang="en-US" sz="1800">
                <a:solidFill>
                  <a:schemeClr val="bg1"/>
                </a:solidFill>
                <a:latin typeface="Arial" panose="020B0604020202020204" pitchFamily="34" charset="0"/>
                <a:cs typeface="Arial" panose="020B0604020202020204" pitchFamily="34" charset="0"/>
              </a:rPr>
              <a:t>Trusted advisors for over </a:t>
            </a:r>
            <a:r>
              <a:rPr lang="en-US" sz="1800" b="1">
                <a:solidFill>
                  <a:schemeClr val="bg1"/>
                </a:solidFill>
                <a:latin typeface="Arial" panose="020B0604020202020204" pitchFamily="34" charset="0"/>
                <a:cs typeface="Arial" panose="020B0604020202020204" pitchFamily="34" charset="0"/>
              </a:rPr>
              <a:t>20 years</a:t>
            </a:r>
            <a:endParaRPr lang="en-US" sz="1400">
              <a:solidFill>
                <a:schemeClr val="bg1"/>
              </a:solidFill>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0AC73A7A-E515-283F-3592-5DB72B5E2BE7}"/>
              </a:ext>
            </a:extLst>
          </p:cNvPr>
          <p:cNvCxnSpPr>
            <a:cxnSpLocks/>
          </p:cNvCxnSpPr>
          <p:nvPr/>
        </p:nvCxnSpPr>
        <p:spPr>
          <a:xfrm>
            <a:off x="1035180" y="3094634"/>
            <a:ext cx="9776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2B73B8-0C7D-E78F-568E-768D0EC39F29}"/>
              </a:ext>
            </a:extLst>
          </p:cNvPr>
          <p:cNvCxnSpPr>
            <a:cxnSpLocks/>
          </p:cNvCxnSpPr>
          <p:nvPr/>
        </p:nvCxnSpPr>
        <p:spPr>
          <a:xfrm>
            <a:off x="4083180" y="3094634"/>
            <a:ext cx="9776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B5B93E-38A4-5458-FC30-42205A6AC2CE}"/>
              </a:ext>
            </a:extLst>
          </p:cNvPr>
          <p:cNvCxnSpPr>
            <a:cxnSpLocks/>
          </p:cNvCxnSpPr>
          <p:nvPr/>
        </p:nvCxnSpPr>
        <p:spPr>
          <a:xfrm>
            <a:off x="7131180" y="3094634"/>
            <a:ext cx="9776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4DB1BC4-2631-2E7F-7D56-543808A8AA30}"/>
              </a:ext>
            </a:extLst>
          </p:cNvPr>
          <p:cNvCxnSpPr>
            <a:cxnSpLocks/>
          </p:cNvCxnSpPr>
          <p:nvPr/>
        </p:nvCxnSpPr>
        <p:spPr>
          <a:xfrm>
            <a:off x="10179179" y="3094634"/>
            <a:ext cx="9776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Inhaltsplatzhalter 4">
            <a:extLst>
              <a:ext uri="{FF2B5EF4-FFF2-40B4-BE49-F238E27FC236}">
                <a16:creationId xmlns:a16="http://schemas.microsoft.com/office/drawing/2014/main" id="{9C841197-53F1-8EFB-F9B8-CFAB2BE7474B}"/>
              </a:ext>
            </a:extLst>
          </p:cNvPr>
          <p:cNvSpPr txBox="1">
            <a:spLocks/>
          </p:cNvSpPr>
          <p:nvPr/>
        </p:nvSpPr>
        <p:spPr>
          <a:xfrm>
            <a:off x="6767031" y="3589095"/>
            <a:ext cx="1701335" cy="784830"/>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defTabSz="1218806">
              <a:lnSpc>
                <a:spcPct val="150000"/>
              </a:lnSpc>
              <a:spcAft>
                <a:spcPts val="1333"/>
              </a:spcAft>
              <a:buNone/>
            </a:pPr>
            <a:r>
              <a:rPr lang="en-US" sz="1800">
                <a:solidFill>
                  <a:schemeClr val="bg1"/>
                </a:solidFill>
                <a:latin typeface="Arial" panose="020B0604020202020204" pitchFamily="34" charset="0"/>
                <a:cs typeface="Arial" panose="020B0604020202020204" pitchFamily="34" charset="0"/>
              </a:rPr>
              <a:t>A network of </a:t>
            </a:r>
            <a:r>
              <a:rPr lang="en-US" sz="1800" b="1">
                <a:solidFill>
                  <a:schemeClr val="bg1"/>
                </a:solidFill>
                <a:latin typeface="Arial" panose="020B0604020202020204" pitchFamily="34" charset="0"/>
                <a:cs typeface="Arial" panose="020B0604020202020204" pitchFamily="34" charset="0"/>
              </a:rPr>
              <a:t>global partners</a:t>
            </a:r>
          </a:p>
        </p:txBody>
      </p:sp>
      <p:sp>
        <p:nvSpPr>
          <p:cNvPr id="55" name="Inhaltsplatzhalter 4">
            <a:extLst>
              <a:ext uri="{FF2B5EF4-FFF2-40B4-BE49-F238E27FC236}">
                <a16:creationId xmlns:a16="http://schemas.microsoft.com/office/drawing/2014/main" id="{CD24E297-9668-CFF3-8AB8-E3178933BDAD}"/>
              </a:ext>
            </a:extLst>
          </p:cNvPr>
          <p:cNvSpPr txBox="1">
            <a:spLocks/>
          </p:cNvSpPr>
          <p:nvPr/>
        </p:nvSpPr>
        <p:spPr>
          <a:xfrm>
            <a:off x="9701154" y="3575602"/>
            <a:ext cx="1933689" cy="784830"/>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defTabSz="1218806">
              <a:lnSpc>
                <a:spcPct val="150000"/>
              </a:lnSpc>
              <a:spcAft>
                <a:spcPts val="1333"/>
              </a:spcAft>
              <a:buNone/>
            </a:pPr>
            <a:r>
              <a:rPr lang="en-US" sz="1800">
                <a:solidFill>
                  <a:schemeClr val="bg1"/>
                </a:solidFill>
                <a:latin typeface="Arial" panose="020B0604020202020204" pitchFamily="34" charset="0"/>
                <a:cs typeface="Arial" panose="020B0604020202020204" pitchFamily="34" charset="0"/>
              </a:rPr>
              <a:t>Over </a:t>
            </a:r>
            <a:r>
              <a:rPr lang="en-US" sz="1800" b="1">
                <a:solidFill>
                  <a:schemeClr val="bg1"/>
                </a:solidFill>
                <a:latin typeface="Arial" panose="020B0604020202020204" pitchFamily="34" charset="0"/>
                <a:cs typeface="Arial" panose="020B0604020202020204" pitchFamily="34" charset="0"/>
              </a:rPr>
              <a:t>500,000 licensed users</a:t>
            </a:r>
          </a:p>
        </p:txBody>
      </p:sp>
      <p:sp>
        <p:nvSpPr>
          <p:cNvPr id="56" name="Freeform 73">
            <a:extLst>
              <a:ext uri="{FF2B5EF4-FFF2-40B4-BE49-F238E27FC236}">
                <a16:creationId xmlns:a16="http://schemas.microsoft.com/office/drawing/2014/main" id="{69DE4D1E-2CEC-50E2-DEA7-369E35DF6D73}"/>
              </a:ext>
            </a:extLst>
          </p:cNvPr>
          <p:cNvSpPr>
            <a:spLocks noEditPoints="1"/>
          </p:cNvSpPr>
          <p:nvPr/>
        </p:nvSpPr>
        <p:spPr bwMode="auto">
          <a:xfrm>
            <a:off x="1143192" y="2087108"/>
            <a:ext cx="772584" cy="772583"/>
          </a:xfrm>
          <a:custGeom>
            <a:avLst/>
            <a:gdLst>
              <a:gd name="T0" fmla="*/ 821 w 3650"/>
              <a:gd name="T1" fmla="*/ 3149 h 3650"/>
              <a:gd name="T2" fmla="*/ 355 w 3650"/>
              <a:gd name="T3" fmla="*/ 2364 h 3650"/>
              <a:gd name="T4" fmla="*/ 239 w 3650"/>
              <a:gd name="T5" fmla="*/ 1324 h 3650"/>
              <a:gd name="T6" fmla="*/ 727 w 3650"/>
              <a:gd name="T7" fmla="*/ 877 h 3650"/>
              <a:gd name="T8" fmla="*/ 2566 w 3650"/>
              <a:gd name="T9" fmla="*/ 904 h 3650"/>
              <a:gd name="T10" fmla="*/ 1660 w 3650"/>
              <a:gd name="T11" fmla="*/ 1270 h 3650"/>
              <a:gd name="T12" fmla="*/ 2428 w 3650"/>
              <a:gd name="T13" fmla="*/ 1357 h 3650"/>
              <a:gd name="T14" fmla="*/ 2430 w 3650"/>
              <a:gd name="T15" fmla="*/ 1656 h 3650"/>
              <a:gd name="T16" fmla="*/ 1424 w 3650"/>
              <a:gd name="T17" fmla="*/ 1698 h 3650"/>
              <a:gd name="T18" fmla="*/ 1677 w 3650"/>
              <a:gd name="T19" fmla="*/ 2545 h 3650"/>
              <a:gd name="T20" fmla="*/ 1826 w 3650"/>
              <a:gd name="T21" fmla="*/ 2923 h 3650"/>
              <a:gd name="T22" fmla="*/ 1874 w 3650"/>
              <a:gd name="T23" fmla="*/ 3133 h 3650"/>
              <a:gd name="T24" fmla="*/ 2474 w 3650"/>
              <a:gd name="T25" fmla="*/ 2270 h 3650"/>
              <a:gd name="T26" fmla="*/ 2339 w 3650"/>
              <a:gd name="T27" fmla="*/ 1898 h 3650"/>
              <a:gd name="T28" fmla="*/ 2585 w 3650"/>
              <a:gd name="T29" fmla="*/ 1813 h 3650"/>
              <a:gd name="T30" fmla="*/ 2806 w 3650"/>
              <a:gd name="T31" fmla="*/ 1818 h 3650"/>
              <a:gd name="T32" fmla="*/ 2841 w 3650"/>
              <a:gd name="T33" fmla="*/ 1551 h 3650"/>
              <a:gd name="T34" fmla="*/ 3239 w 3650"/>
              <a:gd name="T35" fmla="*/ 1575 h 3650"/>
              <a:gd name="T36" fmla="*/ 3397 w 3650"/>
              <a:gd name="T37" fmla="*/ 1283 h 3650"/>
              <a:gd name="T38" fmla="*/ 2761 w 3650"/>
              <a:gd name="T39" fmla="*/ 451 h 3650"/>
              <a:gd name="T40" fmla="*/ 875 w 3650"/>
              <a:gd name="T41" fmla="*/ 945 h 3650"/>
              <a:gd name="T42" fmla="*/ 163 w 3650"/>
              <a:gd name="T43" fmla="*/ 1825 h 3650"/>
              <a:gd name="T44" fmla="*/ 523 w 3650"/>
              <a:gd name="T45" fmla="*/ 2293 h 3650"/>
              <a:gd name="T46" fmla="*/ 864 w 3650"/>
              <a:gd name="T47" fmla="*/ 2741 h 3650"/>
              <a:gd name="T48" fmla="*/ 1002 w 3650"/>
              <a:gd name="T49" fmla="*/ 2919 h 3650"/>
              <a:gd name="T50" fmla="*/ 1722 w 3650"/>
              <a:gd name="T51" fmla="*/ 3484 h 3650"/>
              <a:gd name="T52" fmla="*/ 2806 w 3650"/>
              <a:gd name="T53" fmla="*/ 3167 h 3650"/>
              <a:gd name="T54" fmla="*/ 3433 w 3650"/>
              <a:gd name="T55" fmla="*/ 2250 h 3650"/>
              <a:gd name="T56" fmla="*/ 3397 w 3650"/>
              <a:gd name="T57" fmla="*/ 1613 h 3650"/>
              <a:gd name="T58" fmla="*/ 3162 w 3650"/>
              <a:gd name="T59" fmla="*/ 1719 h 3650"/>
              <a:gd name="T60" fmla="*/ 2917 w 3650"/>
              <a:gd name="T61" fmla="*/ 1699 h 3650"/>
              <a:gd name="T62" fmla="*/ 3017 w 3650"/>
              <a:gd name="T63" fmla="*/ 1918 h 3650"/>
              <a:gd name="T64" fmla="*/ 2700 w 3650"/>
              <a:gd name="T65" fmla="*/ 2081 h 3650"/>
              <a:gd name="T66" fmla="*/ 2604 w 3650"/>
              <a:gd name="T67" fmla="*/ 2170 h 3650"/>
              <a:gd name="T68" fmla="*/ 2416 w 3650"/>
              <a:gd name="T69" fmla="*/ 3031 h 3650"/>
              <a:gd name="T70" fmla="*/ 1969 w 3650"/>
              <a:gd name="T71" fmla="*/ 3375 h 3650"/>
              <a:gd name="T72" fmla="*/ 1577 w 3650"/>
              <a:gd name="T73" fmla="*/ 2673 h 3650"/>
              <a:gd name="T74" fmla="*/ 953 w 3650"/>
              <a:gd name="T75" fmla="*/ 2190 h 3650"/>
              <a:gd name="T76" fmla="*/ 1404 w 3650"/>
              <a:gd name="T77" fmla="*/ 1536 h 3650"/>
              <a:gd name="T78" fmla="*/ 2314 w 3650"/>
              <a:gd name="T79" fmla="*/ 1472 h 3650"/>
              <a:gd name="T80" fmla="*/ 1498 w 3650"/>
              <a:gd name="T81" fmla="*/ 1279 h 3650"/>
              <a:gd name="T82" fmla="*/ 2061 w 3650"/>
              <a:gd name="T83" fmla="*/ 830 h 3650"/>
              <a:gd name="T84" fmla="*/ 2534 w 3650"/>
              <a:gd name="T85" fmla="*/ 699 h 3650"/>
              <a:gd name="T86" fmla="*/ 2609 w 3650"/>
              <a:gd name="T87" fmla="*/ 393 h 3650"/>
              <a:gd name="T88" fmla="*/ 2108 w 3650"/>
              <a:gd name="T89" fmla="*/ 354 h 3650"/>
              <a:gd name="T90" fmla="*/ 1469 w 3650"/>
              <a:gd name="T91" fmla="*/ 853 h 3650"/>
              <a:gd name="T92" fmla="*/ 1283 w 3650"/>
              <a:gd name="T93" fmla="*/ 633 h 3650"/>
              <a:gd name="T94" fmla="*/ 1441 w 3650"/>
              <a:gd name="T95" fmla="*/ 303 h 3650"/>
              <a:gd name="T96" fmla="*/ 1447 w 3650"/>
              <a:gd name="T97" fmla="*/ 650 h 3650"/>
              <a:gd name="T98" fmla="*/ 1479 w 3650"/>
              <a:gd name="T99" fmla="*/ 686 h 3650"/>
              <a:gd name="T100" fmla="*/ 2068 w 3650"/>
              <a:gd name="T101" fmla="*/ 181 h 3650"/>
              <a:gd name="T102" fmla="*/ 2429 w 3650"/>
              <a:gd name="T103" fmla="*/ 102 h 3650"/>
              <a:gd name="T104" fmla="*/ 3315 w 3650"/>
              <a:gd name="T105" fmla="*/ 771 h 3650"/>
              <a:gd name="T106" fmla="*/ 3650 w 3650"/>
              <a:gd name="T107" fmla="*/ 1825 h 3650"/>
              <a:gd name="T108" fmla="*/ 3315 w 3650"/>
              <a:gd name="T109" fmla="*/ 2879 h 3650"/>
              <a:gd name="T110" fmla="*/ 2429 w 3650"/>
              <a:gd name="T111" fmla="*/ 3548 h 3650"/>
              <a:gd name="T112" fmla="*/ 1317 w 3650"/>
              <a:gd name="T113" fmla="*/ 3579 h 3650"/>
              <a:gd name="T114" fmla="*/ 396 w 3650"/>
              <a:gd name="T115" fmla="*/ 2961 h 3650"/>
              <a:gd name="T116" fmla="*/ 3 w 3650"/>
              <a:gd name="T117" fmla="*/ 1929 h 3650"/>
              <a:gd name="T118" fmla="*/ 278 w 3650"/>
              <a:gd name="T119" fmla="*/ 856 h 3650"/>
              <a:gd name="T120" fmla="*/ 1126 w 3650"/>
              <a:gd name="T121" fmla="*/ 138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0" h="3650">
                <a:moveTo>
                  <a:pt x="252" y="2364"/>
                </a:moveTo>
                <a:lnTo>
                  <a:pt x="288" y="2457"/>
                </a:lnTo>
                <a:lnTo>
                  <a:pt x="327" y="2547"/>
                </a:lnTo>
                <a:lnTo>
                  <a:pt x="373" y="2635"/>
                </a:lnTo>
                <a:lnTo>
                  <a:pt x="424" y="2720"/>
                </a:lnTo>
                <a:lnTo>
                  <a:pt x="479" y="2801"/>
                </a:lnTo>
                <a:lnTo>
                  <a:pt x="539" y="2878"/>
                </a:lnTo>
                <a:lnTo>
                  <a:pt x="603" y="2952"/>
                </a:lnTo>
                <a:lnTo>
                  <a:pt x="671" y="3022"/>
                </a:lnTo>
                <a:lnTo>
                  <a:pt x="744" y="3087"/>
                </a:lnTo>
                <a:lnTo>
                  <a:pt x="821" y="3149"/>
                </a:lnTo>
                <a:lnTo>
                  <a:pt x="843" y="2963"/>
                </a:lnTo>
                <a:lnTo>
                  <a:pt x="843" y="2951"/>
                </a:lnTo>
                <a:lnTo>
                  <a:pt x="838" y="2940"/>
                </a:lnTo>
                <a:lnTo>
                  <a:pt x="832" y="2931"/>
                </a:lnTo>
                <a:lnTo>
                  <a:pt x="628" y="2745"/>
                </a:lnTo>
                <a:lnTo>
                  <a:pt x="611" y="2728"/>
                </a:lnTo>
                <a:lnTo>
                  <a:pt x="595" y="2707"/>
                </a:lnTo>
                <a:lnTo>
                  <a:pt x="386" y="2381"/>
                </a:lnTo>
                <a:lnTo>
                  <a:pt x="378" y="2371"/>
                </a:lnTo>
                <a:lnTo>
                  <a:pt x="367" y="2366"/>
                </a:lnTo>
                <a:lnTo>
                  <a:pt x="355" y="2364"/>
                </a:lnTo>
                <a:lnTo>
                  <a:pt x="252" y="2364"/>
                </a:lnTo>
                <a:close/>
                <a:moveTo>
                  <a:pt x="738" y="569"/>
                </a:moveTo>
                <a:lnTo>
                  <a:pt x="663" y="637"/>
                </a:lnTo>
                <a:lnTo>
                  <a:pt x="593" y="710"/>
                </a:lnTo>
                <a:lnTo>
                  <a:pt x="526" y="786"/>
                </a:lnTo>
                <a:lnTo>
                  <a:pt x="466" y="868"/>
                </a:lnTo>
                <a:lnTo>
                  <a:pt x="410" y="952"/>
                </a:lnTo>
                <a:lnTo>
                  <a:pt x="359" y="1041"/>
                </a:lnTo>
                <a:lnTo>
                  <a:pt x="313" y="1133"/>
                </a:lnTo>
                <a:lnTo>
                  <a:pt x="273" y="1227"/>
                </a:lnTo>
                <a:lnTo>
                  <a:pt x="239" y="1324"/>
                </a:lnTo>
                <a:lnTo>
                  <a:pt x="211" y="1425"/>
                </a:lnTo>
                <a:lnTo>
                  <a:pt x="369" y="1192"/>
                </a:lnTo>
                <a:lnTo>
                  <a:pt x="392" y="1164"/>
                </a:lnTo>
                <a:lnTo>
                  <a:pt x="416" y="1137"/>
                </a:lnTo>
                <a:lnTo>
                  <a:pt x="442" y="1114"/>
                </a:lnTo>
                <a:lnTo>
                  <a:pt x="471" y="1093"/>
                </a:lnTo>
                <a:lnTo>
                  <a:pt x="646" y="979"/>
                </a:lnTo>
                <a:lnTo>
                  <a:pt x="672" y="959"/>
                </a:lnTo>
                <a:lnTo>
                  <a:pt x="696" y="935"/>
                </a:lnTo>
                <a:lnTo>
                  <a:pt x="713" y="907"/>
                </a:lnTo>
                <a:lnTo>
                  <a:pt x="727" y="877"/>
                </a:lnTo>
                <a:lnTo>
                  <a:pt x="734" y="845"/>
                </a:lnTo>
                <a:lnTo>
                  <a:pt x="738" y="812"/>
                </a:lnTo>
                <a:lnTo>
                  <a:pt x="738" y="569"/>
                </a:lnTo>
                <a:close/>
                <a:moveTo>
                  <a:pt x="2761" y="451"/>
                </a:moveTo>
                <a:lnTo>
                  <a:pt x="2680" y="784"/>
                </a:lnTo>
                <a:lnTo>
                  <a:pt x="2671" y="812"/>
                </a:lnTo>
                <a:lnTo>
                  <a:pt x="2657" y="837"/>
                </a:lnTo>
                <a:lnTo>
                  <a:pt x="2639" y="859"/>
                </a:lnTo>
                <a:lnTo>
                  <a:pt x="2617" y="878"/>
                </a:lnTo>
                <a:lnTo>
                  <a:pt x="2593" y="894"/>
                </a:lnTo>
                <a:lnTo>
                  <a:pt x="2566" y="904"/>
                </a:lnTo>
                <a:lnTo>
                  <a:pt x="2537" y="909"/>
                </a:lnTo>
                <a:lnTo>
                  <a:pt x="2173" y="947"/>
                </a:lnTo>
                <a:lnTo>
                  <a:pt x="2171" y="948"/>
                </a:lnTo>
                <a:lnTo>
                  <a:pt x="1929" y="1176"/>
                </a:lnTo>
                <a:lnTo>
                  <a:pt x="1908" y="1193"/>
                </a:lnTo>
                <a:lnTo>
                  <a:pt x="1885" y="1207"/>
                </a:lnTo>
                <a:lnTo>
                  <a:pt x="1859" y="1216"/>
                </a:lnTo>
                <a:lnTo>
                  <a:pt x="1661" y="1269"/>
                </a:lnTo>
                <a:lnTo>
                  <a:pt x="1660" y="1269"/>
                </a:lnTo>
                <a:lnTo>
                  <a:pt x="1660" y="1270"/>
                </a:lnTo>
                <a:lnTo>
                  <a:pt x="1660" y="1270"/>
                </a:lnTo>
                <a:lnTo>
                  <a:pt x="1659" y="1271"/>
                </a:lnTo>
                <a:lnTo>
                  <a:pt x="1660" y="1272"/>
                </a:lnTo>
                <a:lnTo>
                  <a:pt x="1660" y="1272"/>
                </a:lnTo>
                <a:lnTo>
                  <a:pt x="1660" y="1273"/>
                </a:lnTo>
                <a:lnTo>
                  <a:pt x="1661" y="1273"/>
                </a:lnTo>
                <a:lnTo>
                  <a:pt x="1661" y="1273"/>
                </a:lnTo>
                <a:lnTo>
                  <a:pt x="2322" y="1310"/>
                </a:lnTo>
                <a:lnTo>
                  <a:pt x="2351" y="1314"/>
                </a:lnTo>
                <a:lnTo>
                  <a:pt x="2379" y="1324"/>
                </a:lnTo>
                <a:lnTo>
                  <a:pt x="2406" y="1338"/>
                </a:lnTo>
                <a:lnTo>
                  <a:pt x="2428" y="1357"/>
                </a:lnTo>
                <a:lnTo>
                  <a:pt x="2448" y="1380"/>
                </a:lnTo>
                <a:lnTo>
                  <a:pt x="2462" y="1407"/>
                </a:lnTo>
                <a:lnTo>
                  <a:pt x="2484" y="1456"/>
                </a:lnTo>
                <a:lnTo>
                  <a:pt x="2493" y="1482"/>
                </a:lnTo>
                <a:lnTo>
                  <a:pt x="2497" y="1511"/>
                </a:lnTo>
                <a:lnTo>
                  <a:pt x="2497" y="1539"/>
                </a:lnTo>
                <a:lnTo>
                  <a:pt x="2493" y="1565"/>
                </a:lnTo>
                <a:lnTo>
                  <a:pt x="2483" y="1592"/>
                </a:lnTo>
                <a:lnTo>
                  <a:pt x="2470" y="1616"/>
                </a:lnTo>
                <a:lnTo>
                  <a:pt x="2452" y="1638"/>
                </a:lnTo>
                <a:lnTo>
                  <a:pt x="2430" y="1656"/>
                </a:lnTo>
                <a:lnTo>
                  <a:pt x="2196" y="1824"/>
                </a:lnTo>
                <a:lnTo>
                  <a:pt x="2169" y="1839"/>
                </a:lnTo>
                <a:lnTo>
                  <a:pt x="2141" y="1850"/>
                </a:lnTo>
                <a:lnTo>
                  <a:pt x="2111" y="1855"/>
                </a:lnTo>
                <a:lnTo>
                  <a:pt x="2082" y="1855"/>
                </a:lnTo>
                <a:lnTo>
                  <a:pt x="1727" y="1816"/>
                </a:lnTo>
                <a:lnTo>
                  <a:pt x="1703" y="1812"/>
                </a:lnTo>
                <a:lnTo>
                  <a:pt x="1681" y="1804"/>
                </a:lnTo>
                <a:lnTo>
                  <a:pt x="1426" y="1698"/>
                </a:lnTo>
                <a:lnTo>
                  <a:pt x="1425" y="1698"/>
                </a:lnTo>
                <a:lnTo>
                  <a:pt x="1424" y="1698"/>
                </a:lnTo>
                <a:lnTo>
                  <a:pt x="1159" y="1897"/>
                </a:lnTo>
                <a:lnTo>
                  <a:pt x="1158" y="1898"/>
                </a:lnTo>
                <a:lnTo>
                  <a:pt x="1115" y="2186"/>
                </a:lnTo>
                <a:lnTo>
                  <a:pt x="1115" y="2188"/>
                </a:lnTo>
                <a:lnTo>
                  <a:pt x="1287" y="2484"/>
                </a:lnTo>
                <a:lnTo>
                  <a:pt x="1289" y="2485"/>
                </a:lnTo>
                <a:lnTo>
                  <a:pt x="1290" y="2485"/>
                </a:lnTo>
                <a:lnTo>
                  <a:pt x="1592" y="2512"/>
                </a:lnTo>
                <a:lnTo>
                  <a:pt x="1623" y="2517"/>
                </a:lnTo>
                <a:lnTo>
                  <a:pt x="1651" y="2528"/>
                </a:lnTo>
                <a:lnTo>
                  <a:pt x="1677" y="2545"/>
                </a:lnTo>
                <a:lnTo>
                  <a:pt x="1699" y="2565"/>
                </a:lnTo>
                <a:lnTo>
                  <a:pt x="1718" y="2590"/>
                </a:lnTo>
                <a:lnTo>
                  <a:pt x="1731" y="2618"/>
                </a:lnTo>
                <a:lnTo>
                  <a:pt x="1797" y="2795"/>
                </a:lnTo>
                <a:lnTo>
                  <a:pt x="1798" y="2799"/>
                </a:lnTo>
                <a:lnTo>
                  <a:pt x="1801" y="2811"/>
                </a:lnTo>
                <a:lnTo>
                  <a:pt x="1805" y="2826"/>
                </a:lnTo>
                <a:lnTo>
                  <a:pt x="1810" y="2846"/>
                </a:lnTo>
                <a:lnTo>
                  <a:pt x="1814" y="2869"/>
                </a:lnTo>
                <a:lnTo>
                  <a:pt x="1821" y="2895"/>
                </a:lnTo>
                <a:lnTo>
                  <a:pt x="1826" y="2923"/>
                </a:lnTo>
                <a:lnTo>
                  <a:pt x="1833" y="2952"/>
                </a:lnTo>
                <a:lnTo>
                  <a:pt x="1839" y="2981"/>
                </a:lnTo>
                <a:lnTo>
                  <a:pt x="1846" y="3010"/>
                </a:lnTo>
                <a:lnTo>
                  <a:pt x="1852" y="3037"/>
                </a:lnTo>
                <a:lnTo>
                  <a:pt x="1857" y="3064"/>
                </a:lnTo>
                <a:lnTo>
                  <a:pt x="1863" y="3086"/>
                </a:lnTo>
                <a:lnTo>
                  <a:pt x="1867" y="3105"/>
                </a:lnTo>
                <a:lnTo>
                  <a:pt x="1870" y="3120"/>
                </a:lnTo>
                <a:lnTo>
                  <a:pt x="1873" y="3129"/>
                </a:lnTo>
                <a:lnTo>
                  <a:pt x="1873" y="3132"/>
                </a:lnTo>
                <a:lnTo>
                  <a:pt x="1874" y="3133"/>
                </a:lnTo>
                <a:lnTo>
                  <a:pt x="1874" y="3133"/>
                </a:lnTo>
                <a:lnTo>
                  <a:pt x="2024" y="3222"/>
                </a:lnTo>
                <a:lnTo>
                  <a:pt x="2025" y="3222"/>
                </a:lnTo>
                <a:lnTo>
                  <a:pt x="2026" y="3221"/>
                </a:lnTo>
                <a:lnTo>
                  <a:pt x="2257" y="2995"/>
                </a:lnTo>
                <a:lnTo>
                  <a:pt x="2259" y="2993"/>
                </a:lnTo>
                <a:lnTo>
                  <a:pt x="2273" y="2617"/>
                </a:lnTo>
                <a:lnTo>
                  <a:pt x="2277" y="2587"/>
                </a:lnTo>
                <a:lnTo>
                  <a:pt x="2286" y="2559"/>
                </a:lnTo>
                <a:lnTo>
                  <a:pt x="2301" y="2533"/>
                </a:lnTo>
                <a:lnTo>
                  <a:pt x="2474" y="2270"/>
                </a:lnTo>
                <a:lnTo>
                  <a:pt x="2474" y="2269"/>
                </a:lnTo>
                <a:lnTo>
                  <a:pt x="2473" y="2267"/>
                </a:lnTo>
                <a:lnTo>
                  <a:pt x="2367" y="2168"/>
                </a:lnTo>
                <a:lnTo>
                  <a:pt x="2348" y="2147"/>
                </a:lnTo>
                <a:lnTo>
                  <a:pt x="2334" y="2125"/>
                </a:lnTo>
                <a:lnTo>
                  <a:pt x="2324" y="2100"/>
                </a:lnTo>
                <a:lnTo>
                  <a:pt x="2317" y="2075"/>
                </a:lnTo>
                <a:lnTo>
                  <a:pt x="2315" y="2047"/>
                </a:lnTo>
                <a:lnTo>
                  <a:pt x="2317" y="2021"/>
                </a:lnTo>
                <a:lnTo>
                  <a:pt x="2333" y="1925"/>
                </a:lnTo>
                <a:lnTo>
                  <a:pt x="2339" y="1898"/>
                </a:lnTo>
                <a:lnTo>
                  <a:pt x="2350" y="1873"/>
                </a:lnTo>
                <a:lnTo>
                  <a:pt x="2365" y="1850"/>
                </a:lnTo>
                <a:lnTo>
                  <a:pt x="2382" y="1831"/>
                </a:lnTo>
                <a:lnTo>
                  <a:pt x="2405" y="1814"/>
                </a:lnTo>
                <a:lnTo>
                  <a:pt x="2429" y="1801"/>
                </a:lnTo>
                <a:lnTo>
                  <a:pt x="2454" y="1792"/>
                </a:lnTo>
                <a:lnTo>
                  <a:pt x="2481" y="1787"/>
                </a:lnTo>
                <a:lnTo>
                  <a:pt x="2507" y="1787"/>
                </a:lnTo>
                <a:lnTo>
                  <a:pt x="2534" y="1791"/>
                </a:lnTo>
                <a:lnTo>
                  <a:pt x="2561" y="1800"/>
                </a:lnTo>
                <a:lnTo>
                  <a:pt x="2585" y="1813"/>
                </a:lnTo>
                <a:lnTo>
                  <a:pt x="2788" y="1944"/>
                </a:lnTo>
                <a:lnTo>
                  <a:pt x="2789" y="1944"/>
                </a:lnTo>
                <a:lnTo>
                  <a:pt x="2792" y="1944"/>
                </a:lnTo>
                <a:lnTo>
                  <a:pt x="2867" y="1857"/>
                </a:lnTo>
                <a:lnTo>
                  <a:pt x="2868" y="1856"/>
                </a:lnTo>
                <a:lnTo>
                  <a:pt x="2868" y="1855"/>
                </a:lnTo>
                <a:lnTo>
                  <a:pt x="2867" y="1854"/>
                </a:lnTo>
                <a:lnTo>
                  <a:pt x="2866" y="1853"/>
                </a:lnTo>
                <a:lnTo>
                  <a:pt x="2860" y="1852"/>
                </a:lnTo>
                <a:lnTo>
                  <a:pt x="2832" y="1837"/>
                </a:lnTo>
                <a:lnTo>
                  <a:pt x="2806" y="1818"/>
                </a:lnTo>
                <a:lnTo>
                  <a:pt x="2786" y="1795"/>
                </a:lnTo>
                <a:lnTo>
                  <a:pt x="2770" y="1769"/>
                </a:lnTo>
                <a:lnTo>
                  <a:pt x="2759" y="1739"/>
                </a:lnTo>
                <a:lnTo>
                  <a:pt x="2754" y="1707"/>
                </a:lnTo>
                <a:lnTo>
                  <a:pt x="2754" y="1679"/>
                </a:lnTo>
                <a:lnTo>
                  <a:pt x="2760" y="1652"/>
                </a:lnTo>
                <a:lnTo>
                  <a:pt x="2768" y="1628"/>
                </a:lnTo>
                <a:lnTo>
                  <a:pt x="2782" y="1605"/>
                </a:lnTo>
                <a:lnTo>
                  <a:pt x="2798" y="1584"/>
                </a:lnTo>
                <a:lnTo>
                  <a:pt x="2818" y="1566"/>
                </a:lnTo>
                <a:lnTo>
                  <a:pt x="2841" y="1551"/>
                </a:lnTo>
                <a:lnTo>
                  <a:pt x="2963" y="1488"/>
                </a:lnTo>
                <a:lnTo>
                  <a:pt x="2992" y="1475"/>
                </a:lnTo>
                <a:lnTo>
                  <a:pt x="3023" y="1470"/>
                </a:lnTo>
                <a:lnTo>
                  <a:pt x="3053" y="1470"/>
                </a:lnTo>
                <a:lnTo>
                  <a:pt x="3083" y="1474"/>
                </a:lnTo>
                <a:lnTo>
                  <a:pt x="3111" y="1485"/>
                </a:lnTo>
                <a:lnTo>
                  <a:pt x="3139" y="1502"/>
                </a:lnTo>
                <a:lnTo>
                  <a:pt x="3236" y="1575"/>
                </a:lnTo>
                <a:lnTo>
                  <a:pt x="3236" y="1575"/>
                </a:lnTo>
                <a:lnTo>
                  <a:pt x="3237" y="1575"/>
                </a:lnTo>
                <a:lnTo>
                  <a:pt x="3239" y="1575"/>
                </a:lnTo>
                <a:lnTo>
                  <a:pt x="3240" y="1574"/>
                </a:lnTo>
                <a:lnTo>
                  <a:pt x="3240" y="1573"/>
                </a:lnTo>
                <a:lnTo>
                  <a:pt x="3256" y="1508"/>
                </a:lnTo>
                <a:lnTo>
                  <a:pt x="3266" y="1478"/>
                </a:lnTo>
                <a:lnTo>
                  <a:pt x="3282" y="1451"/>
                </a:lnTo>
                <a:lnTo>
                  <a:pt x="3303" y="1428"/>
                </a:lnTo>
                <a:lnTo>
                  <a:pt x="3327" y="1409"/>
                </a:lnTo>
                <a:lnTo>
                  <a:pt x="3355" y="1395"/>
                </a:lnTo>
                <a:lnTo>
                  <a:pt x="3385" y="1386"/>
                </a:lnTo>
                <a:lnTo>
                  <a:pt x="3427" y="1377"/>
                </a:lnTo>
                <a:lnTo>
                  <a:pt x="3397" y="1283"/>
                </a:lnTo>
                <a:lnTo>
                  <a:pt x="3362" y="1191"/>
                </a:lnTo>
                <a:lnTo>
                  <a:pt x="3323" y="1103"/>
                </a:lnTo>
                <a:lnTo>
                  <a:pt x="3277" y="1016"/>
                </a:lnTo>
                <a:lnTo>
                  <a:pt x="3227" y="934"/>
                </a:lnTo>
                <a:lnTo>
                  <a:pt x="3173" y="853"/>
                </a:lnTo>
                <a:lnTo>
                  <a:pt x="3115" y="776"/>
                </a:lnTo>
                <a:lnTo>
                  <a:pt x="3052" y="703"/>
                </a:lnTo>
                <a:lnTo>
                  <a:pt x="2984" y="634"/>
                </a:lnTo>
                <a:lnTo>
                  <a:pt x="2913" y="569"/>
                </a:lnTo>
                <a:lnTo>
                  <a:pt x="2839" y="508"/>
                </a:lnTo>
                <a:lnTo>
                  <a:pt x="2761" y="451"/>
                </a:lnTo>
                <a:close/>
                <a:moveTo>
                  <a:pt x="1422" y="211"/>
                </a:moveTo>
                <a:lnTo>
                  <a:pt x="1329" y="238"/>
                </a:lnTo>
                <a:lnTo>
                  <a:pt x="1238" y="269"/>
                </a:lnTo>
                <a:lnTo>
                  <a:pt x="1149" y="306"/>
                </a:lnTo>
                <a:lnTo>
                  <a:pt x="1063" y="347"/>
                </a:lnTo>
                <a:lnTo>
                  <a:pt x="980" y="394"/>
                </a:lnTo>
                <a:lnTo>
                  <a:pt x="899" y="445"/>
                </a:lnTo>
                <a:lnTo>
                  <a:pt x="899" y="812"/>
                </a:lnTo>
                <a:lnTo>
                  <a:pt x="897" y="857"/>
                </a:lnTo>
                <a:lnTo>
                  <a:pt x="888" y="901"/>
                </a:lnTo>
                <a:lnTo>
                  <a:pt x="875" y="945"/>
                </a:lnTo>
                <a:lnTo>
                  <a:pt x="856" y="984"/>
                </a:lnTo>
                <a:lnTo>
                  <a:pt x="832" y="1022"/>
                </a:lnTo>
                <a:lnTo>
                  <a:pt x="804" y="1057"/>
                </a:lnTo>
                <a:lnTo>
                  <a:pt x="771" y="1088"/>
                </a:lnTo>
                <a:lnTo>
                  <a:pt x="734" y="1115"/>
                </a:lnTo>
                <a:lnTo>
                  <a:pt x="560" y="1229"/>
                </a:lnTo>
                <a:lnTo>
                  <a:pt x="539" y="1244"/>
                </a:lnTo>
                <a:lnTo>
                  <a:pt x="520" y="1263"/>
                </a:lnTo>
                <a:lnTo>
                  <a:pt x="503" y="1284"/>
                </a:lnTo>
                <a:lnTo>
                  <a:pt x="163" y="1783"/>
                </a:lnTo>
                <a:lnTo>
                  <a:pt x="163" y="1825"/>
                </a:lnTo>
                <a:lnTo>
                  <a:pt x="165" y="1921"/>
                </a:lnTo>
                <a:lnTo>
                  <a:pt x="174" y="2016"/>
                </a:lnTo>
                <a:lnTo>
                  <a:pt x="187" y="2110"/>
                </a:lnTo>
                <a:lnTo>
                  <a:pt x="206" y="2202"/>
                </a:lnTo>
                <a:lnTo>
                  <a:pt x="355" y="2202"/>
                </a:lnTo>
                <a:lnTo>
                  <a:pt x="388" y="2204"/>
                </a:lnTo>
                <a:lnTo>
                  <a:pt x="420" y="2213"/>
                </a:lnTo>
                <a:lnTo>
                  <a:pt x="451" y="2227"/>
                </a:lnTo>
                <a:lnTo>
                  <a:pt x="478" y="2244"/>
                </a:lnTo>
                <a:lnTo>
                  <a:pt x="502" y="2266"/>
                </a:lnTo>
                <a:lnTo>
                  <a:pt x="523" y="2293"/>
                </a:lnTo>
                <a:lnTo>
                  <a:pt x="731" y="2618"/>
                </a:lnTo>
                <a:lnTo>
                  <a:pt x="734" y="2621"/>
                </a:lnTo>
                <a:lnTo>
                  <a:pt x="740" y="2627"/>
                </a:lnTo>
                <a:lnTo>
                  <a:pt x="750" y="2636"/>
                </a:lnTo>
                <a:lnTo>
                  <a:pt x="762" y="2647"/>
                </a:lnTo>
                <a:lnTo>
                  <a:pt x="776" y="2660"/>
                </a:lnTo>
                <a:lnTo>
                  <a:pt x="792" y="2674"/>
                </a:lnTo>
                <a:lnTo>
                  <a:pt x="810" y="2691"/>
                </a:lnTo>
                <a:lnTo>
                  <a:pt x="827" y="2708"/>
                </a:lnTo>
                <a:lnTo>
                  <a:pt x="846" y="2724"/>
                </a:lnTo>
                <a:lnTo>
                  <a:pt x="864" y="2741"/>
                </a:lnTo>
                <a:lnTo>
                  <a:pt x="882" y="2756"/>
                </a:lnTo>
                <a:lnTo>
                  <a:pt x="897" y="2772"/>
                </a:lnTo>
                <a:lnTo>
                  <a:pt x="911" y="2784"/>
                </a:lnTo>
                <a:lnTo>
                  <a:pt x="924" y="2795"/>
                </a:lnTo>
                <a:lnTo>
                  <a:pt x="932" y="2804"/>
                </a:lnTo>
                <a:lnTo>
                  <a:pt x="939" y="2809"/>
                </a:lnTo>
                <a:lnTo>
                  <a:pt x="941" y="2811"/>
                </a:lnTo>
                <a:lnTo>
                  <a:pt x="962" y="2835"/>
                </a:lnTo>
                <a:lnTo>
                  <a:pt x="980" y="2860"/>
                </a:lnTo>
                <a:lnTo>
                  <a:pt x="993" y="2889"/>
                </a:lnTo>
                <a:lnTo>
                  <a:pt x="1002" y="2919"/>
                </a:lnTo>
                <a:lnTo>
                  <a:pt x="1005" y="2951"/>
                </a:lnTo>
                <a:lnTo>
                  <a:pt x="1004" y="2983"/>
                </a:lnTo>
                <a:lnTo>
                  <a:pt x="971" y="3252"/>
                </a:lnTo>
                <a:lnTo>
                  <a:pt x="1056" y="3299"/>
                </a:lnTo>
                <a:lnTo>
                  <a:pt x="1144" y="3341"/>
                </a:lnTo>
                <a:lnTo>
                  <a:pt x="1234" y="3379"/>
                </a:lnTo>
                <a:lnTo>
                  <a:pt x="1327" y="3412"/>
                </a:lnTo>
                <a:lnTo>
                  <a:pt x="1422" y="3439"/>
                </a:lnTo>
                <a:lnTo>
                  <a:pt x="1521" y="3460"/>
                </a:lnTo>
                <a:lnTo>
                  <a:pt x="1620" y="3475"/>
                </a:lnTo>
                <a:lnTo>
                  <a:pt x="1722" y="3484"/>
                </a:lnTo>
                <a:lnTo>
                  <a:pt x="1825" y="3487"/>
                </a:lnTo>
                <a:lnTo>
                  <a:pt x="1935" y="3484"/>
                </a:lnTo>
                <a:lnTo>
                  <a:pt x="2042" y="3474"/>
                </a:lnTo>
                <a:lnTo>
                  <a:pt x="2147" y="3456"/>
                </a:lnTo>
                <a:lnTo>
                  <a:pt x="2250" y="3433"/>
                </a:lnTo>
                <a:lnTo>
                  <a:pt x="2350" y="3403"/>
                </a:lnTo>
                <a:lnTo>
                  <a:pt x="2448" y="3367"/>
                </a:lnTo>
                <a:lnTo>
                  <a:pt x="2543" y="3325"/>
                </a:lnTo>
                <a:lnTo>
                  <a:pt x="2634" y="3277"/>
                </a:lnTo>
                <a:lnTo>
                  <a:pt x="2722" y="3224"/>
                </a:lnTo>
                <a:lnTo>
                  <a:pt x="2806" y="3167"/>
                </a:lnTo>
                <a:lnTo>
                  <a:pt x="2887" y="3104"/>
                </a:lnTo>
                <a:lnTo>
                  <a:pt x="2963" y="3036"/>
                </a:lnTo>
                <a:lnTo>
                  <a:pt x="3036" y="2963"/>
                </a:lnTo>
                <a:lnTo>
                  <a:pt x="3104" y="2887"/>
                </a:lnTo>
                <a:lnTo>
                  <a:pt x="3167" y="2806"/>
                </a:lnTo>
                <a:lnTo>
                  <a:pt x="3224" y="2722"/>
                </a:lnTo>
                <a:lnTo>
                  <a:pt x="3277" y="2634"/>
                </a:lnTo>
                <a:lnTo>
                  <a:pt x="3325" y="2543"/>
                </a:lnTo>
                <a:lnTo>
                  <a:pt x="3367" y="2448"/>
                </a:lnTo>
                <a:lnTo>
                  <a:pt x="3403" y="2350"/>
                </a:lnTo>
                <a:lnTo>
                  <a:pt x="3433" y="2250"/>
                </a:lnTo>
                <a:lnTo>
                  <a:pt x="3456" y="2147"/>
                </a:lnTo>
                <a:lnTo>
                  <a:pt x="3474" y="2042"/>
                </a:lnTo>
                <a:lnTo>
                  <a:pt x="3484" y="1935"/>
                </a:lnTo>
                <a:lnTo>
                  <a:pt x="3487" y="1825"/>
                </a:lnTo>
                <a:lnTo>
                  <a:pt x="3485" y="1727"/>
                </a:lnTo>
                <a:lnTo>
                  <a:pt x="3476" y="1630"/>
                </a:lnTo>
                <a:lnTo>
                  <a:pt x="3463" y="1536"/>
                </a:lnTo>
                <a:lnTo>
                  <a:pt x="3416" y="1545"/>
                </a:lnTo>
                <a:lnTo>
                  <a:pt x="3414" y="1545"/>
                </a:lnTo>
                <a:lnTo>
                  <a:pt x="3413" y="1546"/>
                </a:lnTo>
                <a:lnTo>
                  <a:pt x="3397" y="1613"/>
                </a:lnTo>
                <a:lnTo>
                  <a:pt x="3388" y="1638"/>
                </a:lnTo>
                <a:lnTo>
                  <a:pt x="3376" y="1662"/>
                </a:lnTo>
                <a:lnTo>
                  <a:pt x="3359" y="1683"/>
                </a:lnTo>
                <a:lnTo>
                  <a:pt x="3340" y="1701"/>
                </a:lnTo>
                <a:lnTo>
                  <a:pt x="3317" y="1717"/>
                </a:lnTo>
                <a:lnTo>
                  <a:pt x="3293" y="1728"/>
                </a:lnTo>
                <a:lnTo>
                  <a:pt x="3266" y="1734"/>
                </a:lnTo>
                <a:lnTo>
                  <a:pt x="3240" y="1738"/>
                </a:lnTo>
                <a:lnTo>
                  <a:pt x="3213" y="1735"/>
                </a:lnTo>
                <a:lnTo>
                  <a:pt x="3187" y="1730"/>
                </a:lnTo>
                <a:lnTo>
                  <a:pt x="3162" y="1719"/>
                </a:lnTo>
                <a:lnTo>
                  <a:pt x="3139" y="1704"/>
                </a:lnTo>
                <a:lnTo>
                  <a:pt x="3042" y="1631"/>
                </a:lnTo>
                <a:lnTo>
                  <a:pt x="3039" y="1631"/>
                </a:lnTo>
                <a:lnTo>
                  <a:pt x="3038" y="1631"/>
                </a:lnTo>
                <a:lnTo>
                  <a:pt x="2917" y="1694"/>
                </a:lnTo>
                <a:lnTo>
                  <a:pt x="2917" y="1696"/>
                </a:lnTo>
                <a:lnTo>
                  <a:pt x="2916" y="1696"/>
                </a:lnTo>
                <a:lnTo>
                  <a:pt x="2916" y="1697"/>
                </a:lnTo>
                <a:lnTo>
                  <a:pt x="2916" y="1698"/>
                </a:lnTo>
                <a:lnTo>
                  <a:pt x="2917" y="1699"/>
                </a:lnTo>
                <a:lnTo>
                  <a:pt x="2917" y="1699"/>
                </a:lnTo>
                <a:lnTo>
                  <a:pt x="2918" y="1699"/>
                </a:lnTo>
                <a:lnTo>
                  <a:pt x="2923" y="1701"/>
                </a:lnTo>
                <a:lnTo>
                  <a:pt x="2952" y="1716"/>
                </a:lnTo>
                <a:lnTo>
                  <a:pt x="2978" y="1734"/>
                </a:lnTo>
                <a:lnTo>
                  <a:pt x="2997" y="1758"/>
                </a:lnTo>
                <a:lnTo>
                  <a:pt x="3014" y="1785"/>
                </a:lnTo>
                <a:lnTo>
                  <a:pt x="3025" y="1815"/>
                </a:lnTo>
                <a:lnTo>
                  <a:pt x="3030" y="1842"/>
                </a:lnTo>
                <a:lnTo>
                  <a:pt x="3030" y="1868"/>
                </a:lnTo>
                <a:lnTo>
                  <a:pt x="3025" y="1894"/>
                </a:lnTo>
                <a:lnTo>
                  <a:pt x="3017" y="1918"/>
                </a:lnTo>
                <a:lnTo>
                  <a:pt x="3005" y="1942"/>
                </a:lnTo>
                <a:lnTo>
                  <a:pt x="2990" y="1963"/>
                </a:lnTo>
                <a:lnTo>
                  <a:pt x="2913" y="2051"/>
                </a:lnTo>
                <a:lnTo>
                  <a:pt x="2892" y="2072"/>
                </a:lnTo>
                <a:lnTo>
                  <a:pt x="2868" y="2087"/>
                </a:lnTo>
                <a:lnTo>
                  <a:pt x="2840" y="2098"/>
                </a:lnTo>
                <a:lnTo>
                  <a:pt x="2813" y="2105"/>
                </a:lnTo>
                <a:lnTo>
                  <a:pt x="2784" y="2107"/>
                </a:lnTo>
                <a:lnTo>
                  <a:pt x="2755" y="2104"/>
                </a:lnTo>
                <a:lnTo>
                  <a:pt x="2728" y="2095"/>
                </a:lnTo>
                <a:lnTo>
                  <a:pt x="2700" y="2081"/>
                </a:lnTo>
                <a:lnTo>
                  <a:pt x="2496" y="1949"/>
                </a:lnTo>
                <a:lnTo>
                  <a:pt x="2495" y="1949"/>
                </a:lnTo>
                <a:lnTo>
                  <a:pt x="2495" y="1949"/>
                </a:lnTo>
                <a:lnTo>
                  <a:pt x="2494" y="1949"/>
                </a:lnTo>
                <a:lnTo>
                  <a:pt x="2493" y="1950"/>
                </a:lnTo>
                <a:lnTo>
                  <a:pt x="2493" y="1951"/>
                </a:lnTo>
                <a:lnTo>
                  <a:pt x="2478" y="2047"/>
                </a:lnTo>
                <a:lnTo>
                  <a:pt x="2478" y="2048"/>
                </a:lnTo>
                <a:lnTo>
                  <a:pt x="2478" y="2048"/>
                </a:lnTo>
                <a:lnTo>
                  <a:pt x="2584" y="2148"/>
                </a:lnTo>
                <a:lnTo>
                  <a:pt x="2604" y="2170"/>
                </a:lnTo>
                <a:lnTo>
                  <a:pt x="2619" y="2196"/>
                </a:lnTo>
                <a:lnTo>
                  <a:pt x="2629" y="2222"/>
                </a:lnTo>
                <a:lnTo>
                  <a:pt x="2636" y="2250"/>
                </a:lnTo>
                <a:lnTo>
                  <a:pt x="2636" y="2277"/>
                </a:lnTo>
                <a:lnTo>
                  <a:pt x="2632" y="2306"/>
                </a:lnTo>
                <a:lnTo>
                  <a:pt x="2624" y="2333"/>
                </a:lnTo>
                <a:lnTo>
                  <a:pt x="2609" y="2359"/>
                </a:lnTo>
                <a:lnTo>
                  <a:pt x="2436" y="2622"/>
                </a:lnTo>
                <a:lnTo>
                  <a:pt x="2436" y="2624"/>
                </a:lnTo>
                <a:lnTo>
                  <a:pt x="2420" y="3000"/>
                </a:lnTo>
                <a:lnTo>
                  <a:pt x="2416" y="3031"/>
                </a:lnTo>
                <a:lnTo>
                  <a:pt x="2407" y="3060"/>
                </a:lnTo>
                <a:lnTo>
                  <a:pt x="2391" y="3087"/>
                </a:lnTo>
                <a:lnTo>
                  <a:pt x="2371" y="3110"/>
                </a:lnTo>
                <a:lnTo>
                  <a:pt x="2140" y="3337"/>
                </a:lnTo>
                <a:lnTo>
                  <a:pt x="2120" y="3354"/>
                </a:lnTo>
                <a:lnTo>
                  <a:pt x="2098" y="3367"/>
                </a:lnTo>
                <a:lnTo>
                  <a:pt x="2075" y="3377"/>
                </a:lnTo>
                <a:lnTo>
                  <a:pt x="2050" y="3382"/>
                </a:lnTo>
                <a:lnTo>
                  <a:pt x="2025" y="3385"/>
                </a:lnTo>
                <a:lnTo>
                  <a:pt x="1996" y="3381"/>
                </a:lnTo>
                <a:lnTo>
                  <a:pt x="1969" y="3375"/>
                </a:lnTo>
                <a:lnTo>
                  <a:pt x="1942" y="3361"/>
                </a:lnTo>
                <a:lnTo>
                  <a:pt x="1792" y="3274"/>
                </a:lnTo>
                <a:lnTo>
                  <a:pt x="1770" y="3258"/>
                </a:lnTo>
                <a:lnTo>
                  <a:pt x="1751" y="3239"/>
                </a:lnTo>
                <a:lnTo>
                  <a:pt x="1734" y="3218"/>
                </a:lnTo>
                <a:lnTo>
                  <a:pt x="1722" y="3193"/>
                </a:lnTo>
                <a:lnTo>
                  <a:pt x="1714" y="3167"/>
                </a:lnTo>
                <a:lnTo>
                  <a:pt x="1646" y="2853"/>
                </a:lnTo>
                <a:lnTo>
                  <a:pt x="1579" y="2674"/>
                </a:lnTo>
                <a:lnTo>
                  <a:pt x="1578" y="2673"/>
                </a:lnTo>
                <a:lnTo>
                  <a:pt x="1577" y="2673"/>
                </a:lnTo>
                <a:lnTo>
                  <a:pt x="1275" y="2647"/>
                </a:lnTo>
                <a:lnTo>
                  <a:pt x="1249" y="2642"/>
                </a:lnTo>
                <a:lnTo>
                  <a:pt x="1224" y="2634"/>
                </a:lnTo>
                <a:lnTo>
                  <a:pt x="1201" y="2621"/>
                </a:lnTo>
                <a:lnTo>
                  <a:pt x="1180" y="2606"/>
                </a:lnTo>
                <a:lnTo>
                  <a:pt x="1162" y="2587"/>
                </a:lnTo>
                <a:lnTo>
                  <a:pt x="1147" y="2565"/>
                </a:lnTo>
                <a:lnTo>
                  <a:pt x="976" y="2269"/>
                </a:lnTo>
                <a:lnTo>
                  <a:pt x="963" y="2244"/>
                </a:lnTo>
                <a:lnTo>
                  <a:pt x="956" y="2218"/>
                </a:lnTo>
                <a:lnTo>
                  <a:pt x="953" y="2190"/>
                </a:lnTo>
                <a:lnTo>
                  <a:pt x="955" y="2162"/>
                </a:lnTo>
                <a:lnTo>
                  <a:pt x="998" y="1875"/>
                </a:lnTo>
                <a:lnTo>
                  <a:pt x="1003" y="1849"/>
                </a:lnTo>
                <a:lnTo>
                  <a:pt x="1013" y="1826"/>
                </a:lnTo>
                <a:lnTo>
                  <a:pt x="1026" y="1804"/>
                </a:lnTo>
                <a:lnTo>
                  <a:pt x="1042" y="1784"/>
                </a:lnTo>
                <a:lnTo>
                  <a:pt x="1062" y="1767"/>
                </a:lnTo>
                <a:lnTo>
                  <a:pt x="1325" y="1568"/>
                </a:lnTo>
                <a:lnTo>
                  <a:pt x="1351" y="1553"/>
                </a:lnTo>
                <a:lnTo>
                  <a:pt x="1376" y="1542"/>
                </a:lnTo>
                <a:lnTo>
                  <a:pt x="1404" y="1536"/>
                </a:lnTo>
                <a:lnTo>
                  <a:pt x="1432" y="1535"/>
                </a:lnTo>
                <a:lnTo>
                  <a:pt x="1461" y="1539"/>
                </a:lnTo>
                <a:lnTo>
                  <a:pt x="1488" y="1547"/>
                </a:lnTo>
                <a:lnTo>
                  <a:pt x="1744" y="1655"/>
                </a:lnTo>
                <a:lnTo>
                  <a:pt x="2099" y="1693"/>
                </a:lnTo>
                <a:lnTo>
                  <a:pt x="2100" y="1692"/>
                </a:lnTo>
                <a:lnTo>
                  <a:pt x="2335" y="1524"/>
                </a:lnTo>
                <a:lnTo>
                  <a:pt x="2336" y="1523"/>
                </a:lnTo>
                <a:lnTo>
                  <a:pt x="2336" y="1522"/>
                </a:lnTo>
                <a:lnTo>
                  <a:pt x="2314" y="1473"/>
                </a:lnTo>
                <a:lnTo>
                  <a:pt x="2314" y="1472"/>
                </a:lnTo>
                <a:lnTo>
                  <a:pt x="2313" y="1471"/>
                </a:lnTo>
                <a:lnTo>
                  <a:pt x="1652" y="1436"/>
                </a:lnTo>
                <a:lnTo>
                  <a:pt x="1628" y="1432"/>
                </a:lnTo>
                <a:lnTo>
                  <a:pt x="1604" y="1425"/>
                </a:lnTo>
                <a:lnTo>
                  <a:pt x="1581" y="1414"/>
                </a:lnTo>
                <a:lnTo>
                  <a:pt x="1557" y="1398"/>
                </a:lnTo>
                <a:lnTo>
                  <a:pt x="1537" y="1378"/>
                </a:lnTo>
                <a:lnTo>
                  <a:pt x="1521" y="1356"/>
                </a:lnTo>
                <a:lnTo>
                  <a:pt x="1509" y="1332"/>
                </a:lnTo>
                <a:lnTo>
                  <a:pt x="1501" y="1305"/>
                </a:lnTo>
                <a:lnTo>
                  <a:pt x="1498" y="1279"/>
                </a:lnTo>
                <a:lnTo>
                  <a:pt x="1499" y="1250"/>
                </a:lnTo>
                <a:lnTo>
                  <a:pt x="1504" y="1222"/>
                </a:lnTo>
                <a:lnTo>
                  <a:pt x="1515" y="1197"/>
                </a:lnTo>
                <a:lnTo>
                  <a:pt x="1530" y="1174"/>
                </a:lnTo>
                <a:lnTo>
                  <a:pt x="1547" y="1153"/>
                </a:lnTo>
                <a:lnTo>
                  <a:pt x="1568" y="1136"/>
                </a:lnTo>
                <a:lnTo>
                  <a:pt x="1593" y="1122"/>
                </a:lnTo>
                <a:lnTo>
                  <a:pt x="1619" y="1112"/>
                </a:lnTo>
                <a:lnTo>
                  <a:pt x="1817" y="1059"/>
                </a:lnTo>
                <a:lnTo>
                  <a:pt x="1818" y="1059"/>
                </a:lnTo>
                <a:lnTo>
                  <a:pt x="2061" y="830"/>
                </a:lnTo>
                <a:lnTo>
                  <a:pt x="2082" y="813"/>
                </a:lnTo>
                <a:lnTo>
                  <a:pt x="2105" y="800"/>
                </a:lnTo>
                <a:lnTo>
                  <a:pt x="2130" y="791"/>
                </a:lnTo>
                <a:lnTo>
                  <a:pt x="2156" y="785"/>
                </a:lnTo>
                <a:lnTo>
                  <a:pt x="2521" y="748"/>
                </a:lnTo>
                <a:lnTo>
                  <a:pt x="2522" y="748"/>
                </a:lnTo>
                <a:lnTo>
                  <a:pt x="2523" y="747"/>
                </a:lnTo>
                <a:lnTo>
                  <a:pt x="2523" y="743"/>
                </a:lnTo>
                <a:lnTo>
                  <a:pt x="2526" y="733"/>
                </a:lnTo>
                <a:lnTo>
                  <a:pt x="2530" y="718"/>
                </a:lnTo>
                <a:lnTo>
                  <a:pt x="2534" y="699"/>
                </a:lnTo>
                <a:lnTo>
                  <a:pt x="2540" y="675"/>
                </a:lnTo>
                <a:lnTo>
                  <a:pt x="2546" y="648"/>
                </a:lnTo>
                <a:lnTo>
                  <a:pt x="2554" y="618"/>
                </a:lnTo>
                <a:lnTo>
                  <a:pt x="2561" y="588"/>
                </a:lnTo>
                <a:lnTo>
                  <a:pt x="2568" y="556"/>
                </a:lnTo>
                <a:lnTo>
                  <a:pt x="2576" y="524"/>
                </a:lnTo>
                <a:lnTo>
                  <a:pt x="2584" y="493"/>
                </a:lnTo>
                <a:lnTo>
                  <a:pt x="2592" y="465"/>
                </a:lnTo>
                <a:lnTo>
                  <a:pt x="2598" y="437"/>
                </a:lnTo>
                <a:lnTo>
                  <a:pt x="2604" y="413"/>
                </a:lnTo>
                <a:lnTo>
                  <a:pt x="2609" y="393"/>
                </a:lnTo>
                <a:lnTo>
                  <a:pt x="2613" y="377"/>
                </a:lnTo>
                <a:lnTo>
                  <a:pt x="2615" y="367"/>
                </a:lnTo>
                <a:lnTo>
                  <a:pt x="2616" y="363"/>
                </a:lnTo>
                <a:lnTo>
                  <a:pt x="2530" y="319"/>
                </a:lnTo>
                <a:lnTo>
                  <a:pt x="2439" y="280"/>
                </a:lnTo>
                <a:lnTo>
                  <a:pt x="2347" y="247"/>
                </a:lnTo>
                <a:lnTo>
                  <a:pt x="2252" y="218"/>
                </a:lnTo>
                <a:lnTo>
                  <a:pt x="2179" y="303"/>
                </a:lnTo>
                <a:lnTo>
                  <a:pt x="2158" y="323"/>
                </a:lnTo>
                <a:lnTo>
                  <a:pt x="2134" y="341"/>
                </a:lnTo>
                <a:lnTo>
                  <a:pt x="2108" y="354"/>
                </a:lnTo>
                <a:lnTo>
                  <a:pt x="1915" y="431"/>
                </a:lnTo>
                <a:lnTo>
                  <a:pt x="1910" y="434"/>
                </a:lnTo>
                <a:lnTo>
                  <a:pt x="1906" y="437"/>
                </a:lnTo>
                <a:lnTo>
                  <a:pt x="1606" y="789"/>
                </a:lnTo>
                <a:lnTo>
                  <a:pt x="1583" y="811"/>
                </a:lnTo>
                <a:lnTo>
                  <a:pt x="1558" y="827"/>
                </a:lnTo>
                <a:lnTo>
                  <a:pt x="1535" y="840"/>
                </a:lnTo>
                <a:lnTo>
                  <a:pt x="1514" y="846"/>
                </a:lnTo>
                <a:lnTo>
                  <a:pt x="1494" y="851"/>
                </a:lnTo>
                <a:lnTo>
                  <a:pt x="1480" y="853"/>
                </a:lnTo>
                <a:lnTo>
                  <a:pt x="1469" y="853"/>
                </a:lnTo>
                <a:lnTo>
                  <a:pt x="1464" y="853"/>
                </a:lnTo>
                <a:lnTo>
                  <a:pt x="1432" y="851"/>
                </a:lnTo>
                <a:lnTo>
                  <a:pt x="1402" y="843"/>
                </a:lnTo>
                <a:lnTo>
                  <a:pt x="1374" y="830"/>
                </a:lnTo>
                <a:lnTo>
                  <a:pt x="1347" y="811"/>
                </a:lnTo>
                <a:lnTo>
                  <a:pt x="1325" y="789"/>
                </a:lnTo>
                <a:lnTo>
                  <a:pt x="1305" y="761"/>
                </a:lnTo>
                <a:lnTo>
                  <a:pt x="1291" y="731"/>
                </a:lnTo>
                <a:lnTo>
                  <a:pt x="1283" y="699"/>
                </a:lnTo>
                <a:lnTo>
                  <a:pt x="1280" y="666"/>
                </a:lnTo>
                <a:lnTo>
                  <a:pt x="1283" y="633"/>
                </a:lnTo>
                <a:lnTo>
                  <a:pt x="1284" y="630"/>
                </a:lnTo>
                <a:lnTo>
                  <a:pt x="1286" y="624"/>
                </a:lnTo>
                <a:lnTo>
                  <a:pt x="1289" y="615"/>
                </a:lnTo>
                <a:lnTo>
                  <a:pt x="1292" y="604"/>
                </a:lnTo>
                <a:lnTo>
                  <a:pt x="1295" y="593"/>
                </a:lnTo>
                <a:lnTo>
                  <a:pt x="1300" y="583"/>
                </a:lnTo>
                <a:lnTo>
                  <a:pt x="1303" y="574"/>
                </a:lnTo>
                <a:lnTo>
                  <a:pt x="1439" y="319"/>
                </a:lnTo>
                <a:lnTo>
                  <a:pt x="1441" y="313"/>
                </a:lnTo>
                <a:lnTo>
                  <a:pt x="1442" y="307"/>
                </a:lnTo>
                <a:lnTo>
                  <a:pt x="1441" y="303"/>
                </a:lnTo>
                <a:lnTo>
                  <a:pt x="1422" y="211"/>
                </a:lnTo>
                <a:close/>
                <a:moveTo>
                  <a:pt x="1825" y="163"/>
                </a:moveTo>
                <a:lnTo>
                  <a:pt x="1743" y="164"/>
                </a:lnTo>
                <a:lnTo>
                  <a:pt x="1661" y="170"/>
                </a:lnTo>
                <a:lnTo>
                  <a:pt x="1582" y="180"/>
                </a:lnTo>
                <a:lnTo>
                  <a:pt x="1600" y="270"/>
                </a:lnTo>
                <a:lnTo>
                  <a:pt x="1604" y="302"/>
                </a:lnTo>
                <a:lnTo>
                  <a:pt x="1603" y="334"/>
                </a:lnTo>
                <a:lnTo>
                  <a:pt x="1595" y="365"/>
                </a:lnTo>
                <a:lnTo>
                  <a:pt x="1583" y="394"/>
                </a:lnTo>
                <a:lnTo>
                  <a:pt x="1447" y="650"/>
                </a:lnTo>
                <a:lnTo>
                  <a:pt x="1445" y="654"/>
                </a:lnTo>
                <a:lnTo>
                  <a:pt x="1443" y="659"/>
                </a:lnTo>
                <a:lnTo>
                  <a:pt x="1442" y="667"/>
                </a:lnTo>
                <a:lnTo>
                  <a:pt x="1443" y="676"/>
                </a:lnTo>
                <a:lnTo>
                  <a:pt x="1448" y="684"/>
                </a:lnTo>
                <a:lnTo>
                  <a:pt x="1451" y="687"/>
                </a:lnTo>
                <a:lnTo>
                  <a:pt x="1458" y="690"/>
                </a:lnTo>
                <a:lnTo>
                  <a:pt x="1466" y="691"/>
                </a:lnTo>
                <a:lnTo>
                  <a:pt x="1471" y="690"/>
                </a:lnTo>
                <a:lnTo>
                  <a:pt x="1474" y="689"/>
                </a:lnTo>
                <a:lnTo>
                  <a:pt x="1479" y="686"/>
                </a:lnTo>
                <a:lnTo>
                  <a:pt x="1482" y="684"/>
                </a:lnTo>
                <a:lnTo>
                  <a:pt x="1783" y="332"/>
                </a:lnTo>
                <a:lnTo>
                  <a:pt x="1804" y="311"/>
                </a:lnTo>
                <a:lnTo>
                  <a:pt x="1828" y="293"/>
                </a:lnTo>
                <a:lnTo>
                  <a:pt x="1855" y="280"/>
                </a:lnTo>
                <a:lnTo>
                  <a:pt x="2047" y="204"/>
                </a:lnTo>
                <a:lnTo>
                  <a:pt x="2051" y="201"/>
                </a:lnTo>
                <a:lnTo>
                  <a:pt x="2055" y="197"/>
                </a:lnTo>
                <a:lnTo>
                  <a:pt x="2059" y="191"/>
                </a:lnTo>
                <a:lnTo>
                  <a:pt x="2065" y="186"/>
                </a:lnTo>
                <a:lnTo>
                  <a:pt x="2068" y="181"/>
                </a:lnTo>
                <a:lnTo>
                  <a:pt x="2071" y="180"/>
                </a:lnTo>
                <a:lnTo>
                  <a:pt x="1990" y="170"/>
                </a:lnTo>
                <a:lnTo>
                  <a:pt x="1908" y="165"/>
                </a:lnTo>
                <a:lnTo>
                  <a:pt x="1825" y="163"/>
                </a:lnTo>
                <a:close/>
                <a:moveTo>
                  <a:pt x="1825" y="0"/>
                </a:moveTo>
                <a:lnTo>
                  <a:pt x="1929" y="3"/>
                </a:lnTo>
                <a:lnTo>
                  <a:pt x="2032" y="11"/>
                </a:lnTo>
                <a:lnTo>
                  <a:pt x="2134" y="25"/>
                </a:lnTo>
                <a:lnTo>
                  <a:pt x="2234" y="45"/>
                </a:lnTo>
                <a:lnTo>
                  <a:pt x="2333" y="71"/>
                </a:lnTo>
                <a:lnTo>
                  <a:pt x="2429" y="102"/>
                </a:lnTo>
                <a:lnTo>
                  <a:pt x="2524" y="138"/>
                </a:lnTo>
                <a:lnTo>
                  <a:pt x="2616" y="179"/>
                </a:lnTo>
                <a:lnTo>
                  <a:pt x="2707" y="226"/>
                </a:lnTo>
                <a:lnTo>
                  <a:pt x="2794" y="278"/>
                </a:lnTo>
                <a:lnTo>
                  <a:pt x="2879" y="335"/>
                </a:lnTo>
                <a:lnTo>
                  <a:pt x="2961" y="396"/>
                </a:lnTo>
                <a:lnTo>
                  <a:pt x="3039" y="463"/>
                </a:lnTo>
                <a:lnTo>
                  <a:pt x="3116" y="534"/>
                </a:lnTo>
                <a:lnTo>
                  <a:pt x="3187" y="611"/>
                </a:lnTo>
                <a:lnTo>
                  <a:pt x="3254" y="689"/>
                </a:lnTo>
                <a:lnTo>
                  <a:pt x="3315" y="771"/>
                </a:lnTo>
                <a:lnTo>
                  <a:pt x="3372" y="856"/>
                </a:lnTo>
                <a:lnTo>
                  <a:pt x="3424" y="943"/>
                </a:lnTo>
                <a:lnTo>
                  <a:pt x="3471" y="1034"/>
                </a:lnTo>
                <a:lnTo>
                  <a:pt x="3512" y="1126"/>
                </a:lnTo>
                <a:lnTo>
                  <a:pt x="3548" y="1221"/>
                </a:lnTo>
                <a:lnTo>
                  <a:pt x="3579" y="1317"/>
                </a:lnTo>
                <a:lnTo>
                  <a:pt x="3605" y="1416"/>
                </a:lnTo>
                <a:lnTo>
                  <a:pt x="3625" y="1516"/>
                </a:lnTo>
                <a:lnTo>
                  <a:pt x="3639" y="1618"/>
                </a:lnTo>
                <a:lnTo>
                  <a:pt x="3647" y="1721"/>
                </a:lnTo>
                <a:lnTo>
                  <a:pt x="3650" y="1825"/>
                </a:lnTo>
                <a:lnTo>
                  <a:pt x="3647" y="1929"/>
                </a:lnTo>
                <a:lnTo>
                  <a:pt x="3639" y="2032"/>
                </a:lnTo>
                <a:lnTo>
                  <a:pt x="3625" y="2134"/>
                </a:lnTo>
                <a:lnTo>
                  <a:pt x="3605" y="2234"/>
                </a:lnTo>
                <a:lnTo>
                  <a:pt x="3579" y="2333"/>
                </a:lnTo>
                <a:lnTo>
                  <a:pt x="3548" y="2429"/>
                </a:lnTo>
                <a:lnTo>
                  <a:pt x="3512" y="2524"/>
                </a:lnTo>
                <a:lnTo>
                  <a:pt x="3471" y="2616"/>
                </a:lnTo>
                <a:lnTo>
                  <a:pt x="3424" y="2707"/>
                </a:lnTo>
                <a:lnTo>
                  <a:pt x="3372" y="2794"/>
                </a:lnTo>
                <a:lnTo>
                  <a:pt x="3315" y="2879"/>
                </a:lnTo>
                <a:lnTo>
                  <a:pt x="3254" y="2961"/>
                </a:lnTo>
                <a:lnTo>
                  <a:pt x="3187" y="3039"/>
                </a:lnTo>
                <a:lnTo>
                  <a:pt x="3116" y="3116"/>
                </a:lnTo>
                <a:lnTo>
                  <a:pt x="3039" y="3187"/>
                </a:lnTo>
                <a:lnTo>
                  <a:pt x="2961" y="3254"/>
                </a:lnTo>
                <a:lnTo>
                  <a:pt x="2879" y="3315"/>
                </a:lnTo>
                <a:lnTo>
                  <a:pt x="2794" y="3372"/>
                </a:lnTo>
                <a:lnTo>
                  <a:pt x="2707" y="3424"/>
                </a:lnTo>
                <a:lnTo>
                  <a:pt x="2616" y="3471"/>
                </a:lnTo>
                <a:lnTo>
                  <a:pt x="2524" y="3512"/>
                </a:lnTo>
                <a:lnTo>
                  <a:pt x="2429" y="3548"/>
                </a:lnTo>
                <a:lnTo>
                  <a:pt x="2333" y="3579"/>
                </a:lnTo>
                <a:lnTo>
                  <a:pt x="2234" y="3605"/>
                </a:lnTo>
                <a:lnTo>
                  <a:pt x="2134" y="3625"/>
                </a:lnTo>
                <a:lnTo>
                  <a:pt x="2032" y="3639"/>
                </a:lnTo>
                <a:lnTo>
                  <a:pt x="1929" y="3647"/>
                </a:lnTo>
                <a:lnTo>
                  <a:pt x="1825" y="3650"/>
                </a:lnTo>
                <a:lnTo>
                  <a:pt x="1721" y="3647"/>
                </a:lnTo>
                <a:lnTo>
                  <a:pt x="1618" y="3639"/>
                </a:lnTo>
                <a:lnTo>
                  <a:pt x="1516" y="3625"/>
                </a:lnTo>
                <a:lnTo>
                  <a:pt x="1416" y="3605"/>
                </a:lnTo>
                <a:lnTo>
                  <a:pt x="1317" y="3579"/>
                </a:lnTo>
                <a:lnTo>
                  <a:pt x="1221" y="3548"/>
                </a:lnTo>
                <a:lnTo>
                  <a:pt x="1126" y="3512"/>
                </a:lnTo>
                <a:lnTo>
                  <a:pt x="1034" y="3471"/>
                </a:lnTo>
                <a:lnTo>
                  <a:pt x="943" y="3424"/>
                </a:lnTo>
                <a:lnTo>
                  <a:pt x="856" y="3372"/>
                </a:lnTo>
                <a:lnTo>
                  <a:pt x="771" y="3315"/>
                </a:lnTo>
                <a:lnTo>
                  <a:pt x="689" y="3254"/>
                </a:lnTo>
                <a:lnTo>
                  <a:pt x="611" y="3187"/>
                </a:lnTo>
                <a:lnTo>
                  <a:pt x="534" y="3116"/>
                </a:lnTo>
                <a:lnTo>
                  <a:pt x="463" y="3039"/>
                </a:lnTo>
                <a:lnTo>
                  <a:pt x="396" y="2961"/>
                </a:lnTo>
                <a:lnTo>
                  <a:pt x="335" y="2879"/>
                </a:lnTo>
                <a:lnTo>
                  <a:pt x="278" y="2794"/>
                </a:lnTo>
                <a:lnTo>
                  <a:pt x="226" y="2707"/>
                </a:lnTo>
                <a:lnTo>
                  <a:pt x="179" y="2616"/>
                </a:lnTo>
                <a:lnTo>
                  <a:pt x="138" y="2524"/>
                </a:lnTo>
                <a:lnTo>
                  <a:pt x="102" y="2429"/>
                </a:lnTo>
                <a:lnTo>
                  <a:pt x="71" y="2333"/>
                </a:lnTo>
                <a:lnTo>
                  <a:pt x="45" y="2234"/>
                </a:lnTo>
                <a:lnTo>
                  <a:pt x="25" y="2134"/>
                </a:lnTo>
                <a:lnTo>
                  <a:pt x="11" y="2032"/>
                </a:lnTo>
                <a:lnTo>
                  <a:pt x="3" y="1929"/>
                </a:lnTo>
                <a:lnTo>
                  <a:pt x="0" y="1825"/>
                </a:lnTo>
                <a:lnTo>
                  <a:pt x="3" y="1721"/>
                </a:lnTo>
                <a:lnTo>
                  <a:pt x="11" y="1618"/>
                </a:lnTo>
                <a:lnTo>
                  <a:pt x="25" y="1516"/>
                </a:lnTo>
                <a:lnTo>
                  <a:pt x="45" y="1416"/>
                </a:lnTo>
                <a:lnTo>
                  <a:pt x="71" y="1317"/>
                </a:lnTo>
                <a:lnTo>
                  <a:pt x="102" y="1221"/>
                </a:lnTo>
                <a:lnTo>
                  <a:pt x="138" y="1126"/>
                </a:lnTo>
                <a:lnTo>
                  <a:pt x="179" y="1034"/>
                </a:lnTo>
                <a:lnTo>
                  <a:pt x="226" y="943"/>
                </a:lnTo>
                <a:lnTo>
                  <a:pt x="278" y="856"/>
                </a:lnTo>
                <a:lnTo>
                  <a:pt x="335" y="771"/>
                </a:lnTo>
                <a:lnTo>
                  <a:pt x="396" y="689"/>
                </a:lnTo>
                <a:lnTo>
                  <a:pt x="463" y="611"/>
                </a:lnTo>
                <a:lnTo>
                  <a:pt x="534" y="534"/>
                </a:lnTo>
                <a:lnTo>
                  <a:pt x="611" y="463"/>
                </a:lnTo>
                <a:lnTo>
                  <a:pt x="689" y="396"/>
                </a:lnTo>
                <a:lnTo>
                  <a:pt x="771" y="335"/>
                </a:lnTo>
                <a:lnTo>
                  <a:pt x="856" y="278"/>
                </a:lnTo>
                <a:lnTo>
                  <a:pt x="943" y="226"/>
                </a:lnTo>
                <a:lnTo>
                  <a:pt x="1034" y="179"/>
                </a:lnTo>
                <a:lnTo>
                  <a:pt x="1126" y="138"/>
                </a:lnTo>
                <a:lnTo>
                  <a:pt x="1221" y="102"/>
                </a:lnTo>
                <a:lnTo>
                  <a:pt x="1317" y="71"/>
                </a:lnTo>
                <a:lnTo>
                  <a:pt x="1416" y="45"/>
                </a:lnTo>
                <a:lnTo>
                  <a:pt x="1516" y="25"/>
                </a:lnTo>
                <a:lnTo>
                  <a:pt x="1618" y="11"/>
                </a:lnTo>
                <a:lnTo>
                  <a:pt x="1721" y="3"/>
                </a:lnTo>
                <a:lnTo>
                  <a:pt x="182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grpSp>
        <p:nvGrpSpPr>
          <p:cNvPr id="57" name="Group 56">
            <a:extLst>
              <a:ext uri="{FF2B5EF4-FFF2-40B4-BE49-F238E27FC236}">
                <a16:creationId xmlns:a16="http://schemas.microsoft.com/office/drawing/2014/main" id="{63667258-DBA5-2E4C-73A4-F065A45594FD}"/>
              </a:ext>
            </a:extLst>
          </p:cNvPr>
          <p:cNvGrpSpPr/>
          <p:nvPr/>
        </p:nvGrpSpPr>
        <p:grpSpPr>
          <a:xfrm>
            <a:off x="4180224" y="2130499"/>
            <a:ext cx="772584" cy="685800"/>
            <a:chOff x="10947400" y="1933575"/>
            <a:chExt cx="579438" cy="514350"/>
          </a:xfrm>
          <a:solidFill>
            <a:schemeClr val="bg1"/>
          </a:solidFill>
        </p:grpSpPr>
        <p:sp>
          <p:nvSpPr>
            <p:cNvPr id="62" name="Freeform 6">
              <a:extLst>
                <a:ext uri="{FF2B5EF4-FFF2-40B4-BE49-F238E27FC236}">
                  <a16:creationId xmlns:a16="http://schemas.microsoft.com/office/drawing/2014/main" id="{FFE1C7C6-8D98-75C5-4C32-1F81233DFAD3}"/>
                </a:ext>
              </a:extLst>
            </p:cNvPr>
            <p:cNvSpPr>
              <a:spLocks noEditPoints="1"/>
            </p:cNvSpPr>
            <p:nvPr/>
          </p:nvSpPr>
          <p:spPr bwMode="auto">
            <a:xfrm>
              <a:off x="10947400" y="1933575"/>
              <a:ext cx="579438" cy="514350"/>
            </a:xfrm>
            <a:custGeom>
              <a:avLst/>
              <a:gdLst>
                <a:gd name="T0" fmla="*/ 1485 w 3650"/>
                <a:gd name="T1" fmla="*/ 2859 h 3244"/>
                <a:gd name="T2" fmla="*/ 1446 w 3650"/>
                <a:gd name="T3" fmla="*/ 2997 h 3244"/>
                <a:gd name="T4" fmla="*/ 2253 w 3650"/>
                <a:gd name="T5" fmla="*/ 3076 h 3244"/>
                <a:gd name="T6" fmla="*/ 2186 w 3650"/>
                <a:gd name="T7" fmla="*/ 2953 h 3244"/>
                <a:gd name="T8" fmla="*/ 2161 w 3650"/>
                <a:gd name="T9" fmla="*/ 2810 h 3244"/>
                <a:gd name="T10" fmla="*/ 168 w 3650"/>
                <a:gd name="T11" fmla="*/ 1989 h 3244"/>
                <a:gd name="T12" fmla="*/ 178 w 3650"/>
                <a:gd name="T13" fmla="*/ 2460 h 3244"/>
                <a:gd name="T14" fmla="*/ 220 w 3650"/>
                <a:gd name="T15" fmla="*/ 2483 h 3244"/>
                <a:gd name="T16" fmla="*/ 3461 w 3650"/>
                <a:gd name="T17" fmla="*/ 2472 h 3244"/>
                <a:gd name="T18" fmla="*/ 3482 w 3650"/>
                <a:gd name="T19" fmla="*/ 2430 h 3244"/>
                <a:gd name="T20" fmla="*/ 220 w 3650"/>
                <a:gd name="T21" fmla="*/ 167 h 3244"/>
                <a:gd name="T22" fmla="*/ 178 w 3650"/>
                <a:gd name="T23" fmla="*/ 188 h 3244"/>
                <a:gd name="T24" fmla="*/ 168 w 3650"/>
                <a:gd name="T25" fmla="*/ 1820 h 3244"/>
                <a:gd name="T26" fmla="*/ 3479 w 3650"/>
                <a:gd name="T27" fmla="*/ 203 h 3244"/>
                <a:gd name="T28" fmla="*/ 3446 w 3650"/>
                <a:gd name="T29" fmla="*/ 169 h 3244"/>
                <a:gd name="T30" fmla="*/ 220 w 3650"/>
                <a:gd name="T31" fmla="*/ 0 h 3244"/>
                <a:gd name="T32" fmla="*/ 3500 w 3650"/>
                <a:gd name="T33" fmla="*/ 11 h 3244"/>
                <a:gd name="T34" fmla="*/ 3586 w 3650"/>
                <a:gd name="T35" fmla="*/ 64 h 3244"/>
                <a:gd name="T36" fmla="*/ 3639 w 3650"/>
                <a:gd name="T37" fmla="*/ 150 h 3244"/>
                <a:gd name="T38" fmla="*/ 3650 w 3650"/>
                <a:gd name="T39" fmla="*/ 2430 h 3244"/>
                <a:gd name="T40" fmla="*/ 3626 w 3650"/>
                <a:gd name="T41" fmla="*/ 2531 h 3244"/>
                <a:gd name="T42" fmla="*/ 3559 w 3650"/>
                <a:gd name="T43" fmla="*/ 2607 h 3244"/>
                <a:gd name="T44" fmla="*/ 3465 w 3650"/>
                <a:gd name="T45" fmla="*/ 2647 h 3244"/>
                <a:gd name="T46" fmla="*/ 2330 w 3650"/>
                <a:gd name="T47" fmla="*/ 2810 h 3244"/>
                <a:gd name="T48" fmla="*/ 2359 w 3650"/>
                <a:gd name="T49" fmla="*/ 2932 h 3244"/>
                <a:gd name="T50" fmla="*/ 2439 w 3650"/>
                <a:gd name="T51" fmla="*/ 3024 h 3244"/>
                <a:gd name="T52" fmla="*/ 2553 w 3650"/>
                <a:gd name="T53" fmla="*/ 3072 h 3244"/>
                <a:gd name="T54" fmla="*/ 2861 w 3650"/>
                <a:gd name="T55" fmla="*/ 3078 h 3244"/>
                <a:gd name="T56" fmla="*/ 2911 w 3650"/>
                <a:gd name="T57" fmla="*/ 3117 h 3244"/>
                <a:gd name="T58" fmla="*/ 2920 w 3650"/>
                <a:gd name="T59" fmla="*/ 3182 h 3244"/>
                <a:gd name="T60" fmla="*/ 2881 w 3650"/>
                <a:gd name="T61" fmla="*/ 3232 h 3244"/>
                <a:gd name="T62" fmla="*/ 811 w 3650"/>
                <a:gd name="T63" fmla="*/ 3244 h 3244"/>
                <a:gd name="T64" fmla="*/ 752 w 3650"/>
                <a:gd name="T65" fmla="*/ 3219 h 3244"/>
                <a:gd name="T66" fmla="*/ 727 w 3650"/>
                <a:gd name="T67" fmla="*/ 3160 h 3244"/>
                <a:gd name="T68" fmla="*/ 752 w 3650"/>
                <a:gd name="T69" fmla="*/ 3101 h 3244"/>
                <a:gd name="T70" fmla="*/ 811 w 3650"/>
                <a:gd name="T71" fmla="*/ 3076 h 3244"/>
                <a:gd name="T72" fmla="*/ 1138 w 3650"/>
                <a:gd name="T73" fmla="*/ 3062 h 3244"/>
                <a:gd name="T74" fmla="*/ 1242 w 3650"/>
                <a:gd name="T75" fmla="*/ 2998 h 3244"/>
                <a:gd name="T76" fmla="*/ 1306 w 3650"/>
                <a:gd name="T77" fmla="*/ 2894 h 3244"/>
                <a:gd name="T78" fmla="*/ 1320 w 3650"/>
                <a:gd name="T79" fmla="*/ 2650 h 3244"/>
                <a:gd name="T80" fmla="*/ 150 w 3650"/>
                <a:gd name="T81" fmla="*/ 2638 h 3244"/>
                <a:gd name="T82" fmla="*/ 64 w 3650"/>
                <a:gd name="T83" fmla="*/ 2585 h 3244"/>
                <a:gd name="T84" fmla="*/ 11 w 3650"/>
                <a:gd name="T85" fmla="*/ 2499 h 3244"/>
                <a:gd name="T86" fmla="*/ 0 w 3650"/>
                <a:gd name="T87" fmla="*/ 219 h 3244"/>
                <a:gd name="T88" fmla="*/ 24 w 3650"/>
                <a:gd name="T89" fmla="*/ 119 h 3244"/>
                <a:gd name="T90" fmla="*/ 91 w 3650"/>
                <a:gd name="T91" fmla="*/ 41 h 3244"/>
                <a:gd name="T92" fmla="*/ 185 w 3650"/>
                <a:gd name="T93" fmla="*/ 3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50" h="3244">
                  <a:moveTo>
                    <a:pt x="1489" y="2650"/>
                  </a:moveTo>
                  <a:lnTo>
                    <a:pt x="1489" y="2810"/>
                  </a:lnTo>
                  <a:lnTo>
                    <a:pt x="1485" y="2859"/>
                  </a:lnTo>
                  <a:lnTo>
                    <a:pt x="1478" y="2907"/>
                  </a:lnTo>
                  <a:lnTo>
                    <a:pt x="1464" y="2953"/>
                  </a:lnTo>
                  <a:lnTo>
                    <a:pt x="1446" y="2997"/>
                  </a:lnTo>
                  <a:lnTo>
                    <a:pt x="1424" y="3038"/>
                  </a:lnTo>
                  <a:lnTo>
                    <a:pt x="1397" y="3076"/>
                  </a:lnTo>
                  <a:lnTo>
                    <a:pt x="2253" y="3076"/>
                  </a:lnTo>
                  <a:lnTo>
                    <a:pt x="2227" y="3038"/>
                  </a:lnTo>
                  <a:lnTo>
                    <a:pt x="2204" y="2997"/>
                  </a:lnTo>
                  <a:lnTo>
                    <a:pt x="2186" y="2953"/>
                  </a:lnTo>
                  <a:lnTo>
                    <a:pt x="2172" y="2907"/>
                  </a:lnTo>
                  <a:lnTo>
                    <a:pt x="2165" y="2859"/>
                  </a:lnTo>
                  <a:lnTo>
                    <a:pt x="2161" y="2810"/>
                  </a:lnTo>
                  <a:lnTo>
                    <a:pt x="2161" y="2650"/>
                  </a:lnTo>
                  <a:lnTo>
                    <a:pt x="1489" y="2650"/>
                  </a:lnTo>
                  <a:close/>
                  <a:moveTo>
                    <a:pt x="168" y="1989"/>
                  </a:moveTo>
                  <a:lnTo>
                    <a:pt x="168" y="2430"/>
                  </a:lnTo>
                  <a:lnTo>
                    <a:pt x="171" y="2446"/>
                  </a:lnTo>
                  <a:lnTo>
                    <a:pt x="178" y="2460"/>
                  </a:lnTo>
                  <a:lnTo>
                    <a:pt x="189" y="2472"/>
                  </a:lnTo>
                  <a:lnTo>
                    <a:pt x="204" y="2479"/>
                  </a:lnTo>
                  <a:lnTo>
                    <a:pt x="220" y="2483"/>
                  </a:lnTo>
                  <a:lnTo>
                    <a:pt x="3430" y="2483"/>
                  </a:lnTo>
                  <a:lnTo>
                    <a:pt x="3446" y="2479"/>
                  </a:lnTo>
                  <a:lnTo>
                    <a:pt x="3461" y="2472"/>
                  </a:lnTo>
                  <a:lnTo>
                    <a:pt x="3472" y="2460"/>
                  </a:lnTo>
                  <a:lnTo>
                    <a:pt x="3479" y="2446"/>
                  </a:lnTo>
                  <a:lnTo>
                    <a:pt x="3482" y="2430"/>
                  </a:lnTo>
                  <a:lnTo>
                    <a:pt x="3482" y="1989"/>
                  </a:lnTo>
                  <a:lnTo>
                    <a:pt x="168" y="1989"/>
                  </a:lnTo>
                  <a:close/>
                  <a:moveTo>
                    <a:pt x="220" y="167"/>
                  </a:moveTo>
                  <a:lnTo>
                    <a:pt x="204" y="169"/>
                  </a:lnTo>
                  <a:lnTo>
                    <a:pt x="189" y="177"/>
                  </a:lnTo>
                  <a:lnTo>
                    <a:pt x="178" y="188"/>
                  </a:lnTo>
                  <a:lnTo>
                    <a:pt x="171" y="203"/>
                  </a:lnTo>
                  <a:lnTo>
                    <a:pt x="168" y="219"/>
                  </a:lnTo>
                  <a:lnTo>
                    <a:pt x="168" y="1820"/>
                  </a:lnTo>
                  <a:lnTo>
                    <a:pt x="3482" y="1820"/>
                  </a:lnTo>
                  <a:lnTo>
                    <a:pt x="3482" y="219"/>
                  </a:lnTo>
                  <a:lnTo>
                    <a:pt x="3479" y="203"/>
                  </a:lnTo>
                  <a:lnTo>
                    <a:pt x="3472" y="188"/>
                  </a:lnTo>
                  <a:lnTo>
                    <a:pt x="3461" y="177"/>
                  </a:lnTo>
                  <a:lnTo>
                    <a:pt x="3446" y="169"/>
                  </a:lnTo>
                  <a:lnTo>
                    <a:pt x="3430" y="167"/>
                  </a:lnTo>
                  <a:lnTo>
                    <a:pt x="220" y="167"/>
                  </a:lnTo>
                  <a:close/>
                  <a:moveTo>
                    <a:pt x="220" y="0"/>
                  </a:moveTo>
                  <a:lnTo>
                    <a:pt x="3430" y="0"/>
                  </a:lnTo>
                  <a:lnTo>
                    <a:pt x="3465" y="3"/>
                  </a:lnTo>
                  <a:lnTo>
                    <a:pt x="3500" y="11"/>
                  </a:lnTo>
                  <a:lnTo>
                    <a:pt x="3531" y="24"/>
                  </a:lnTo>
                  <a:lnTo>
                    <a:pt x="3559" y="41"/>
                  </a:lnTo>
                  <a:lnTo>
                    <a:pt x="3586" y="64"/>
                  </a:lnTo>
                  <a:lnTo>
                    <a:pt x="3608" y="90"/>
                  </a:lnTo>
                  <a:lnTo>
                    <a:pt x="3626" y="119"/>
                  </a:lnTo>
                  <a:lnTo>
                    <a:pt x="3639" y="150"/>
                  </a:lnTo>
                  <a:lnTo>
                    <a:pt x="3647" y="184"/>
                  </a:lnTo>
                  <a:lnTo>
                    <a:pt x="3650" y="219"/>
                  </a:lnTo>
                  <a:lnTo>
                    <a:pt x="3650" y="2430"/>
                  </a:lnTo>
                  <a:lnTo>
                    <a:pt x="3647" y="2466"/>
                  </a:lnTo>
                  <a:lnTo>
                    <a:pt x="3639" y="2499"/>
                  </a:lnTo>
                  <a:lnTo>
                    <a:pt x="3626" y="2531"/>
                  </a:lnTo>
                  <a:lnTo>
                    <a:pt x="3608" y="2560"/>
                  </a:lnTo>
                  <a:lnTo>
                    <a:pt x="3586" y="2585"/>
                  </a:lnTo>
                  <a:lnTo>
                    <a:pt x="3559" y="2607"/>
                  </a:lnTo>
                  <a:lnTo>
                    <a:pt x="3531" y="2625"/>
                  </a:lnTo>
                  <a:lnTo>
                    <a:pt x="3500" y="2638"/>
                  </a:lnTo>
                  <a:lnTo>
                    <a:pt x="3465" y="2647"/>
                  </a:lnTo>
                  <a:lnTo>
                    <a:pt x="3430" y="2650"/>
                  </a:lnTo>
                  <a:lnTo>
                    <a:pt x="2330" y="2650"/>
                  </a:lnTo>
                  <a:lnTo>
                    <a:pt x="2330" y="2810"/>
                  </a:lnTo>
                  <a:lnTo>
                    <a:pt x="2334" y="2853"/>
                  </a:lnTo>
                  <a:lnTo>
                    <a:pt x="2344" y="2894"/>
                  </a:lnTo>
                  <a:lnTo>
                    <a:pt x="2359" y="2932"/>
                  </a:lnTo>
                  <a:lnTo>
                    <a:pt x="2381" y="2967"/>
                  </a:lnTo>
                  <a:lnTo>
                    <a:pt x="2408" y="2998"/>
                  </a:lnTo>
                  <a:lnTo>
                    <a:pt x="2439" y="3024"/>
                  </a:lnTo>
                  <a:lnTo>
                    <a:pt x="2474" y="3046"/>
                  </a:lnTo>
                  <a:lnTo>
                    <a:pt x="2512" y="3062"/>
                  </a:lnTo>
                  <a:lnTo>
                    <a:pt x="2553" y="3072"/>
                  </a:lnTo>
                  <a:lnTo>
                    <a:pt x="2597" y="3076"/>
                  </a:lnTo>
                  <a:lnTo>
                    <a:pt x="2839" y="3076"/>
                  </a:lnTo>
                  <a:lnTo>
                    <a:pt x="2861" y="3078"/>
                  </a:lnTo>
                  <a:lnTo>
                    <a:pt x="2881" y="3087"/>
                  </a:lnTo>
                  <a:lnTo>
                    <a:pt x="2898" y="3101"/>
                  </a:lnTo>
                  <a:lnTo>
                    <a:pt x="2911" y="3117"/>
                  </a:lnTo>
                  <a:lnTo>
                    <a:pt x="2920" y="3137"/>
                  </a:lnTo>
                  <a:lnTo>
                    <a:pt x="2923" y="3160"/>
                  </a:lnTo>
                  <a:lnTo>
                    <a:pt x="2920" y="3182"/>
                  </a:lnTo>
                  <a:lnTo>
                    <a:pt x="2911" y="3202"/>
                  </a:lnTo>
                  <a:lnTo>
                    <a:pt x="2898" y="3219"/>
                  </a:lnTo>
                  <a:lnTo>
                    <a:pt x="2881" y="3232"/>
                  </a:lnTo>
                  <a:lnTo>
                    <a:pt x="2861" y="3241"/>
                  </a:lnTo>
                  <a:lnTo>
                    <a:pt x="2839" y="3244"/>
                  </a:lnTo>
                  <a:lnTo>
                    <a:pt x="811" y="3244"/>
                  </a:lnTo>
                  <a:lnTo>
                    <a:pt x="789" y="3241"/>
                  </a:lnTo>
                  <a:lnTo>
                    <a:pt x="769" y="3232"/>
                  </a:lnTo>
                  <a:lnTo>
                    <a:pt x="752" y="3219"/>
                  </a:lnTo>
                  <a:lnTo>
                    <a:pt x="739" y="3202"/>
                  </a:lnTo>
                  <a:lnTo>
                    <a:pt x="730" y="3182"/>
                  </a:lnTo>
                  <a:lnTo>
                    <a:pt x="727" y="3160"/>
                  </a:lnTo>
                  <a:lnTo>
                    <a:pt x="730" y="3137"/>
                  </a:lnTo>
                  <a:lnTo>
                    <a:pt x="739" y="3117"/>
                  </a:lnTo>
                  <a:lnTo>
                    <a:pt x="752" y="3101"/>
                  </a:lnTo>
                  <a:lnTo>
                    <a:pt x="769" y="3087"/>
                  </a:lnTo>
                  <a:lnTo>
                    <a:pt x="789" y="3078"/>
                  </a:lnTo>
                  <a:lnTo>
                    <a:pt x="811" y="3076"/>
                  </a:lnTo>
                  <a:lnTo>
                    <a:pt x="1053" y="3076"/>
                  </a:lnTo>
                  <a:lnTo>
                    <a:pt x="1097" y="3072"/>
                  </a:lnTo>
                  <a:lnTo>
                    <a:pt x="1138" y="3062"/>
                  </a:lnTo>
                  <a:lnTo>
                    <a:pt x="1176" y="3046"/>
                  </a:lnTo>
                  <a:lnTo>
                    <a:pt x="1211" y="3024"/>
                  </a:lnTo>
                  <a:lnTo>
                    <a:pt x="1242" y="2998"/>
                  </a:lnTo>
                  <a:lnTo>
                    <a:pt x="1269" y="2967"/>
                  </a:lnTo>
                  <a:lnTo>
                    <a:pt x="1291" y="2932"/>
                  </a:lnTo>
                  <a:lnTo>
                    <a:pt x="1306" y="2894"/>
                  </a:lnTo>
                  <a:lnTo>
                    <a:pt x="1316" y="2853"/>
                  </a:lnTo>
                  <a:lnTo>
                    <a:pt x="1320" y="2810"/>
                  </a:lnTo>
                  <a:lnTo>
                    <a:pt x="1320" y="2650"/>
                  </a:lnTo>
                  <a:lnTo>
                    <a:pt x="220" y="2650"/>
                  </a:lnTo>
                  <a:lnTo>
                    <a:pt x="185" y="2647"/>
                  </a:lnTo>
                  <a:lnTo>
                    <a:pt x="150" y="2638"/>
                  </a:lnTo>
                  <a:lnTo>
                    <a:pt x="119" y="2625"/>
                  </a:lnTo>
                  <a:lnTo>
                    <a:pt x="91" y="2607"/>
                  </a:lnTo>
                  <a:lnTo>
                    <a:pt x="64" y="2585"/>
                  </a:lnTo>
                  <a:lnTo>
                    <a:pt x="42" y="2560"/>
                  </a:lnTo>
                  <a:lnTo>
                    <a:pt x="24" y="2531"/>
                  </a:lnTo>
                  <a:lnTo>
                    <a:pt x="11" y="2499"/>
                  </a:lnTo>
                  <a:lnTo>
                    <a:pt x="3" y="2466"/>
                  </a:lnTo>
                  <a:lnTo>
                    <a:pt x="0" y="2430"/>
                  </a:lnTo>
                  <a:lnTo>
                    <a:pt x="0" y="219"/>
                  </a:lnTo>
                  <a:lnTo>
                    <a:pt x="3" y="184"/>
                  </a:lnTo>
                  <a:lnTo>
                    <a:pt x="11" y="150"/>
                  </a:lnTo>
                  <a:lnTo>
                    <a:pt x="24" y="119"/>
                  </a:lnTo>
                  <a:lnTo>
                    <a:pt x="42" y="90"/>
                  </a:lnTo>
                  <a:lnTo>
                    <a:pt x="64" y="64"/>
                  </a:lnTo>
                  <a:lnTo>
                    <a:pt x="91" y="41"/>
                  </a:lnTo>
                  <a:lnTo>
                    <a:pt x="119" y="24"/>
                  </a:lnTo>
                  <a:lnTo>
                    <a:pt x="150" y="11"/>
                  </a:lnTo>
                  <a:lnTo>
                    <a:pt x="185" y="3"/>
                  </a:lnTo>
                  <a:lnTo>
                    <a:pt x="2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sp>
          <p:nvSpPr>
            <p:cNvPr id="63" name="Freeform 7">
              <a:extLst>
                <a:ext uri="{FF2B5EF4-FFF2-40B4-BE49-F238E27FC236}">
                  <a16:creationId xmlns:a16="http://schemas.microsoft.com/office/drawing/2014/main" id="{CFF2654D-EF05-7A58-90CA-450277427551}"/>
                </a:ext>
              </a:extLst>
            </p:cNvPr>
            <p:cNvSpPr>
              <a:spLocks/>
            </p:cNvSpPr>
            <p:nvPr/>
          </p:nvSpPr>
          <p:spPr bwMode="auto">
            <a:xfrm>
              <a:off x="11222038" y="2273300"/>
              <a:ext cx="30163" cy="28575"/>
            </a:xfrm>
            <a:custGeom>
              <a:avLst/>
              <a:gdLst>
                <a:gd name="T0" fmla="*/ 91 w 182"/>
                <a:gd name="T1" fmla="*/ 0 h 181"/>
                <a:gd name="T2" fmla="*/ 115 w 182"/>
                <a:gd name="T3" fmla="*/ 3 h 181"/>
                <a:gd name="T4" fmla="*/ 136 w 182"/>
                <a:gd name="T5" fmla="*/ 12 h 181"/>
                <a:gd name="T6" fmla="*/ 155 w 182"/>
                <a:gd name="T7" fmla="*/ 26 h 181"/>
                <a:gd name="T8" fmla="*/ 170 w 182"/>
                <a:gd name="T9" fmla="*/ 45 h 181"/>
                <a:gd name="T10" fmla="*/ 178 w 182"/>
                <a:gd name="T11" fmla="*/ 66 h 181"/>
                <a:gd name="T12" fmla="*/ 182 w 182"/>
                <a:gd name="T13" fmla="*/ 90 h 181"/>
                <a:gd name="T14" fmla="*/ 178 w 182"/>
                <a:gd name="T15" fmla="*/ 115 h 181"/>
                <a:gd name="T16" fmla="*/ 170 w 182"/>
                <a:gd name="T17" fmla="*/ 137 h 181"/>
                <a:gd name="T18" fmla="*/ 155 w 182"/>
                <a:gd name="T19" fmla="*/ 154 h 181"/>
                <a:gd name="T20" fmla="*/ 136 w 182"/>
                <a:gd name="T21" fmla="*/ 169 h 181"/>
                <a:gd name="T22" fmla="*/ 115 w 182"/>
                <a:gd name="T23" fmla="*/ 178 h 181"/>
                <a:gd name="T24" fmla="*/ 91 w 182"/>
                <a:gd name="T25" fmla="*/ 181 h 181"/>
                <a:gd name="T26" fmla="*/ 67 w 182"/>
                <a:gd name="T27" fmla="*/ 178 h 181"/>
                <a:gd name="T28" fmla="*/ 46 w 182"/>
                <a:gd name="T29" fmla="*/ 169 h 181"/>
                <a:gd name="T30" fmla="*/ 27 w 182"/>
                <a:gd name="T31" fmla="*/ 154 h 181"/>
                <a:gd name="T32" fmla="*/ 12 w 182"/>
                <a:gd name="T33" fmla="*/ 137 h 181"/>
                <a:gd name="T34" fmla="*/ 4 w 182"/>
                <a:gd name="T35" fmla="*/ 115 h 181"/>
                <a:gd name="T36" fmla="*/ 0 w 182"/>
                <a:gd name="T37" fmla="*/ 90 h 181"/>
                <a:gd name="T38" fmla="*/ 4 w 182"/>
                <a:gd name="T39" fmla="*/ 66 h 181"/>
                <a:gd name="T40" fmla="*/ 12 w 182"/>
                <a:gd name="T41" fmla="*/ 45 h 181"/>
                <a:gd name="T42" fmla="*/ 27 w 182"/>
                <a:gd name="T43" fmla="*/ 26 h 181"/>
                <a:gd name="T44" fmla="*/ 46 w 182"/>
                <a:gd name="T45" fmla="*/ 12 h 181"/>
                <a:gd name="T46" fmla="*/ 67 w 182"/>
                <a:gd name="T47" fmla="*/ 3 h 181"/>
                <a:gd name="T48" fmla="*/ 91 w 182"/>
                <a:gd name="T4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 h="181">
                  <a:moveTo>
                    <a:pt x="91" y="0"/>
                  </a:moveTo>
                  <a:lnTo>
                    <a:pt x="115" y="3"/>
                  </a:lnTo>
                  <a:lnTo>
                    <a:pt x="136" y="12"/>
                  </a:lnTo>
                  <a:lnTo>
                    <a:pt x="155" y="26"/>
                  </a:lnTo>
                  <a:lnTo>
                    <a:pt x="170" y="45"/>
                  </a:lnTo>
                  <a:lnTo>
                    <a:pt x="178" y="66"/>
                  </a:lnTo>
                  <a:lnTo>
                    <a:pt x="182" y="90"/>
                  </a:lnTo>
                  <a:lnTo>
                    <a:pt x="178" y="115"/>
                  </a:lnTo>
                  <a:lnTo>
                    <a:pt x="170" y="137"/>
                  </a:lnTo>
                  <a:lnTo>
                    <a:pt x="155" y="154"/>
                  </a:lnTo>
                  <a:lnTo>
                    <a:pt x="136" y="169"/>
                  </a:lnTo>
                  <a:lnTo>
                    <a:pt x="115" y="178"/>
                  </a:lnTo>
                  <a:lnTo>
                    <a:pt x="91" y="181"/>
                  </a:lnTo>
                  <a:lnTo>
                    <a:pt x="67" y="178"/>
                  </a:lnTo>
                  <a:lnTo>
                    <a:pt x="46" y="169"/>
                  </a:lnTo>
                  <a:lnTo>
                    <a:pt x="27" y="154"/>
                  </a:lnTo>
                  <a:lnTo>
                    <a:pt x="12" y="137"/>
                  </a:lnTo>
                  <a:lnTo>
                    <a:pt x="4" y="115"/>
                  </a:lnTo>
                  <a:lnTo>
                    <a:pt x="0" y="90"/>
                  </a:lnTo>
                  <a:lnTo>
                    <a:pt x="4" y="66"/>
                  </a:lnTo>
                  <a:lnTo>
                    <a:pt x="12" y="45"/>
                  </a:lnTo>
                  <a:lnTo>
                    <a:pt x="27" y="26"/>
                  </a:lnTo>
                  <a:lnTo>
                    <a:pt x="46" y="12"/>
                  </a:lnTo>
                  <a:lnTo>
                    <a:pt x="67" y="3"/>
                  </a:lnTo>
                  <a:lnTo>
                    <a:pt x="9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sp>
          <p:nvSpPr>
            <p:cNvPr id="64" name="Freeform 8">
              <a:extLst>
                <a:ext uri="{FF2B5EF4-FFF2-40B4-BE49-F238E27FC236}">
                  <a16:creationId xmlns:a16="http://schemas.microsoft.com/office/drawing/2014/main" id="{04455486-39ED-FB03-E598-99ACD26A23FF}"/>
                </a:ext>
              </a:extLst>
            </p:cNvPr>
            <p:cNvSpPr>
              <a:spLocks/>
            </p:cNvSpPr>
            <p:nvPr/>
          </p:nvSpPr>
          <p:spPr bwMode="auto">
            <a:xfrm>
              <a:off x="11142663" y="2020888"/>
              <a:ext cx="120650" cy="120650"/>
            </a:xfrm>
            <a:custGeom>
              <a:avLst/>
              <a:gdLst>
                <a:gd name="T0" fmla="*/ 669 w 762"/>
                <a:gd name="T1" fmla="*/ 0 h 761"/>
                <a:gd name="T2" fmla="*/ 688 w 762"/>
                <a:gd name="T3" fmla="*/ 0 h 761"/>
                <a:gd name="T4" fmla="*/ 706 w 762"/>
                <a:gd name="T5" fmla="*/ 4 h 761"/>
                <a:gd name="T6" fmla="*/ 723 w 762"/>
                <a:gd name="T7" fmla="*/ 12 h 761"/>
                <a:gd name="T8" fmla="*/ 738 w 762"/>
                <a:gd name="T9" fmla="*/ 24 h 761"/>
                <a:gd name="T10" fmla="*/ 750 w 762"/>
                <a:gd name="T11" fmla="*/ 39 h 761"/>
                <a:gd name="T12" fmla="*/ 759 w 762"/>
                <a:gd name="T13" fmla="*/ 56 h 761"/>
                <a:gd name="T14" fmla="*/ 762 w 762"/>
                <a:gd name="T15" fmla="*/ 73 h 761"/>
                <a:gd name="T16" fmla="*/ 762 w 762"/>
                <a:gd name="T17" fmla="*/ 92 h 761"/>
                <a:gd name="T18" fmla="*/ 759 w 762"/>
                <a:gd name="T19" fmla="*/ 110 h 761"/>
                <a:gd name="T20" fmla="*/ 750 w 762"/>
                <a:gd name="T21" fmla="*/ 128 h 761"/>
                <a:gd name="T22" fmla="*/ 738 w 762"/>
                <a:gd name="T23" fmla="*/ 143 h 761"/>
                <a:gd name="T24" fmla="*/ 144 w 762"/>
                <a:gd name="T25" fmla="*/ 736 h 761"/>
                <a:gd name="T26" fmla="*/ 131 w 762"/>
                <a:gd name="T27" fmla="*/ 747 h 761"/>
                <a:gd name="T28" fmla="*/ 116 w 762"/>
                <a:gd name="T29" fmla="*/ 754 h 761"/>
                <a:gd name="T30" fmla="*/ 101 w 762"/>
                <a:gd name="T31" fmla="*/ 759 h 761"/>
                <a:gd name="T32" fmla="*/ 84 w 762"/>
                <a:gd name="T33" fmla="*/ 761 h 761"/>
                <a:gd name="T34" fmla="*/ 68 w 762"/>
                <a:gd name="T35" fmla="*/ 759 h 761"/>
                <a:gd name="T36" fmla="*/ 52 w 762"/>
                <a:gd name="T37" fmla="*/ 754 h 761"/>
                <a:gd name="T38" fmla="*/ 38 w 762"/>
                <a:gd name="T39" fmla="*/ 747 h 761"/>
                <a:gd name="T40" fmla="*/ 24 w 762"/>
                <a:gd name="T41" fmla="*/ 736 h 761"/>
                <a:gd name="T42" fmla="*/ 12 w 762"/>
                <a:gd name="T43" fmla="*/ 720 h 761"/>
                <a:gd name="T44" fmla="*/ 4 w 762"/>
                <a:gd name="T45" fmla="*/ 704 h 761"/>
                <a:gd name="T46" fmla="*/ 0 w 762"/>
                <a:gd name="T47" fmla="*/ 686 h 761"/>
                <a:gd name="T48" fmla="*/ 0 w 762"/>
                <a:gd name="T49" fmla="*/ 667 h 761"/>
                <a:gd name="T50" fmla="*/ 4 w 762"/>
                <a:gd name="T51" fmla="*/ 650 h 761"/>
                <a:gd name="T52" fmla="*/ 12 w 762"/>
                <a:gd name="T53" fmla="*/ 632 h 761"/>
                <a:gd name="T54" fmla="*/ 24 w 762"/>
                <a:gd name="T55" fmla="*/ 618 h 761"/>
                <a:gd name="T56" fmla="*/ 619 w 762"/>
                <a:gd name="T57" fmla="*/ 24 h 761"/>
                <a:gd name="T58" fmla="*/ 635 w 762"/>
                <a:gd name="T59" fmla="*/ 12 h 761"/>
                <a:gd name="T60" fmla="*/ 652 w 762"/>
                <a:gd name="T61" fmla="*/ 4 h 761"/>
                <a:gd name="T62" fmla="*/ 669 w 762"/>
                <a:gd name="T6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61">
                  <a:moveTo>
                    <a:pt x="669" y="0"/>
                  </a:moveTo>
                  <a:lnTo>
                    <a:pt x="688" y="0"/>
                  </a:lnTo>
                  <a:lnTo>
                    <a:pt x="706" y="4"/>
                  </a:lnTo>
                  <a:lnTo>
                    <a:pt x="723" y="12"/>
                  </a:lnTo>
                  <a:lnTo>
                    <a:pt x="738" y="24"/>
                  </a:lnTo>
                  <a:lnTo>
                    <a:pt x="750" y="39"/>
                  </a:lnTo>
                  <a:lnTo>
                    <a:pt x="759" y="56"/>
                  </a:lnTo>
                  <a:lnTo>
                    <a:pt x="762" y="73"/>
                  </a:lnTo>
                  <a:lnTo>
                    <a:pt x="762" y="92"/>
                  </a:lnTo>
                  <a:lnTo>
                    <a:pt x="759" y="110"/>
                  </a:lnTo>
                  <a:lnTo>
                    <a:pt x="750" y="128"/>
                  </a:lnTo>
                  <a:lnTo>
                    <a:pt x="738" y="143"/>
                  </a:lnTo>
                  <a:lnTo>
                    <a:pt x="144" y="736"/>
                  </a:lnTo>
                  <a:lnTo>
                    <a:pt x="131" y="747"/>
                  </a:lnTo>
                  <a:lnTo>
                    <a:pt x="116" y="754"/>
                  </a:lnTo>
                  <a:lnTo>
                    <a:pt x="101" y="759"/>
                  </a:lnTo>
                  <a:lnTo>
                    <a:pt x="84" y="761"/>
                  </a:lnTo>
                  <a:lnTo>
                    <a:pt x="68" y="759"/>
                  </a:lnTo>
                  <a:lnTo>
                    <a:pt x="52" y="754"/>
                  </a:lnTo>
                  <a:lnTo>
                    <a:pt x="38" y="747"/>
                  </a:lnTo>
                  <a:lnTo>
                    <a:pt x="24" y="736"/>
                  </a:lnTo>
                  <a:lnTo>
                    <a:pt x="12" y="720"/>
                  </a:lnTo>
                  <a:lnTo>
                    <a:pt x="4" y="704"/>
                  </a:lnTo>
                  <a:lnTo>
                    <a:pt x="0" y="686"/>
                  </a:lnTo>
                  <a:lnTo>
                    <a:pt x="0" y="667"/>
                  </a:lnTo>
                  <a:lnTo>
                    <a:pt x="4" y="650"/>
                  </a:lnTo>
                  <a:lnTo>
                    <a:pt x="12" y="632"/>
                  </a:lnTo>
                  <a:lnTo>
                    <a:pt x="24" y="618"/>
                  </a:lnTo>
                  <a:lnTo>
                    <a:pt x="619" y="24"/>
                  </a:lnTo>
                  <a:lnTo>
                    <a:pt x="635" y="12"/>
                  </a:lnTo>
                  <a:lnTo>
                    <a:pt x="652" y="4"/>
                  </a:lnTo>
                  <a:lnTo>
                    <a:pt x="6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sp>
          <p:nvSpPr>
            <p:cNvPr id="65" name="Freeform 9">
              <a:extLst>
                <a:ext uri="{FF2B5EF4-FFF2-40B4-BE49-F238E27FC236}">
                  <a16:creationId xmlns:a16="http://schemas.microsoft.com/office/drawing/2014/main" id="{D574DBB0-8341-DB06-63E9-4C5F79865ACB}"/>
                </a:ext>
              </a:extLst>
            </p:cNvPr>
            <p:cNvSpPr>
              <a:spLocks/>
            </p:cNvSpPr>
            <p:nvPr/>
          </p:nvSpPr>
          <p:spPr bwMode="auto">
            <a:xfrm>
              <a:off x="11255375" y="2074863"/>
              <a:ext cx="65088" cy="65087"/>
            </a:xfrm>
            <a:custGeom>
              <a:avLst/>
              <a:gdLst>
                <a:gd name="T0" fmla="*/ 311 w 404"/>
                <a:gd name="T1" fmla="*/ 0 h 404"/>
                <a:gd name="T2" fmla="*/ 330 w 404"/>
                <a:gd name="T3" fmla="*/ 0 h 404"/>
                <a:gd name="T4" fmla="*/ 348 w 404"/>
                <a:gd name="T5" fmla="*/ 3 h 404"/>
                <a:gd name="T6" fmla="*/ 364 w 404"/>
                <a:gd name="T7" fmla="*/ 12 h 404"/>
                <a:gd name="T8" fmla="*/ 380 w 404"/>
                <a:gd name="T9" fmla="*/ 24 h 404"/>
                <a:gd name="T10" fmla="*/ 392 w 404"/>
                <a:gd name="T11" fmla="*/ 38 h 404"/>
                <a:gd name="T12" fmla="*/ 400 w 404"/>
                <a:gd name="T13" fmla="*/ 56 h 404"/>
                <a:gd name="T14" fmla="*/ 404 w 404"/>
                <a:gd name="T15" fmla="*/ 74 h 404"/>
                <a:gd name="T16" fmla="*/ 404 w 404"/>
                <a:gd name="T17" fmla="*/ 93 h 404"/>
                <a:gd name="T18" fmla="*/ 400 w 404"/>
                <a:gd name="T19" fmla="*/ 110 h 404"/>
                <a:gd name="T20" fmla="*/ 392 w 404"/>
                <a:gd name="T21" fmla="*/ 127 h 404"/>
                <a:gd name="T22" fmla="*/ 380 w 404"/>
                <a:gd name="T23" fmla="*/ 142 h 404"/>
                <a:gd name="T24" fmla="*/ 143 w 404"/>
                <a:gd name="T25" fmla="*/ 378 h 404"/>
                <a:gd name="T26" fmla="*/ 130 w 404"/>
                <a:gd name="T27" fmla="*/ 389 h 404"/>
                <a:gd name="T28" fmla="*/ 115 w 404"/>
                <a:gd name="T29" fmla="*/ 397 h 404"/>
                <a:gd name="T30" fmla="*/ 100 w 404"/>
                <a:gd name="T31" fmla="*/ 402 h 404"/>
                <a:gd name="T32" fmla="*/ 83 w 404"/>
                <a:gd name="T33" fmla="*/ 404 h 404"/>
                <a:gd name="T34" fmla="*/ 68 w 404"/>
                <a:gd name="T35" fmla="*/ 402 h 404"/>
                <a:gd name="T36" fmla="*/ 52 w 404"/>
                <a:gd name="T37" fmla="*/ 397 h 404"/>
                <a:gd name="T38" fmla="*/ 37 w 404"/>
                <a:gd name="T39" fmla="*/ 389 h 404"/>
                <a:gd name="T40" fmla="*/ 23 w 404"/>
                <a:gd name="T41" fmla="*/ 378 h 404"/>
                <a:gd name="T42" fmla="*/ 11 w 404"/>
                <a:gd name="T43" fmla="*/ 364 h 404"/>
                <a:gd name="T44" fmla="*/ 4 w 404"/>
                <a:gd name="T45" fmla="*/ 346 h 404"/>
                <a:gd name="T46" fmla="*/ 0 w 404"/>
                <a:gd name="T47" fmla="*/ 329 h 404"/>
                <a:gd name="T48" fmla="*/ 0 w 404"/>
                <a:gd name="T49" fmla="*/ 310 h 404"/>
                <a:gd name="T50" fmla="*/ 4 w 404"/>
                <a:gd name="T51" fmla="*/ 292 h 404"/>
                <a:gd name="T52" fmla="*/ 11 w 404"/>
                <a:gd name="T53" fmla="*/ 275 h 404"/>
                <a:gd name="T54" fmla="*/ 23 w 404"/>
                <a:gd name="T55" fmla="*/ 260 h 404"/>
                <a:gd name="T56" fmla="*/ 261 w 404"/>
                <a:gd name="T57" fmla="*/ 24 h 404"/>
                <a:gd name="T58" fmla="*/ 276 w 404"/>
                <a:gd name="T59" fmla="*/ 12 h 404"/>
                <a:gd name="T60" fmla="*/ 293 w 404"/>
                <a:gd name="T61" fmla="*/ 3 h 404"/>
                <a:gd name="T62" fmla="*/ 311 w 404"/>
                <a:gd name="T6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404">
                  <a:moveTo>
                    <a:pt x="311" y="0"/>
                  </a:moveTo>
                  <a:lnTo>
                    <a:pt x="330" y="0"/>
                  </a:lnTo>
                  <a:lnTo>
                    <a:pt x="348" y="3"/>
                  </a:lnTo>
                  <a:lnTo>
                    <a:pt x="364" y="12"/>
                  </a:lnTo>
                  <a:lnTo>
                    <a:pt x="380" y="24"/>
                  </a:lnTo>
                  <a:lnTo>
                    <a:pt x="392" y="38"/>
                  </a:lnTo>
                  <a:lnTo>
                    <a:pt x="400" y="56"/>
                  </a:lnTo>
                  <a:lnTo>
                    <a:pt x="404" y="74"/>
                  </a:lnTo>
                  <a:lnTo>
                    <a:pt x="404" y="93"/>
                  </a:lnTo>
                  <a:lnTo>
                    <a:pt x="400" y="110"/>
                  </a:lnTo>
                  <a:lnTo>
                    <a:pt x="392" y="127"/>
                  </a:lnTo>
                  <a:lnTo>
                    <a:pt x="380" y="142"/>
                  </a:lnTo>
                  <a:lnTo>
                    <a:pt x="143" y="378"/>
                  </a:lnTo>
                  <a:lnTo>
                    <a:pt x="130" y="389"/>
                  </a:lnTo>
                  <a:lnTo>
                    <a:pt x="115" y="397"/>
                  </a:lnTo>
                  <a:lnTo>
                    <a:pt x="100" y="402"/>
                  </a:lnTo>
                  <a:lnTo>
                    <a:pt x="83" y="404"/>
                  </a:lnTo>
                  <a:lnTo>
                    <a:pt x="68" y="402"/>
                  </a:lnTo>
                  <a:lnTo>
                    <a:pt x="52" y="397"/>
                  </a:lnTo>
                  <a:lnTo>
                    <a:pt x="37" y="389"/>
                  </a:lnTo>
                  <a:lnTo>
                    <a:pt x="23" y="378"/>
                  </a:lnTo>
                  <a:lnTo>
                    <a:pt x="11" y="364"/>
                  </a:lnTo>
                  <a:lnTo>
                    <a:pt x="4" y="346"/>
                  </a:lnTo>
                  <a:lnTo>
                    <a:pt x="0" y="329"/>
                  </a:lnTo>
                  <a:lnTo>
                    <a:pt x="0" y="310"/>
                  </a:lnTo>
                  <a:lnTo>
                    <a:pt x="4" y="292"/>
                  </a:lnTo>
                  <a:lnTo>
                    <a:pt x="11" y="275"/>
                  </a:lnTo>
                  <a:lnTo>
                    <a:pt x="23" y="260"/>
                  </a:lnTo>
                  <a:lnTo>
                    <a:pt x="261" y="24"/>
                  </a:lnTo>
                  <a:lnTo>
                    <a:pt x="276" y="12"/>
                  </a:lnTo>
                  <a:lnTo>
                    <a:pt x="293" y="3"/>
                  </a:lnTo>
                  <a:lnTo>
                    <a:pt x="31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grpSp>
      <p:grpSp>
        <p:nvGrpSpPr>
          <p:cNvPr id="58" name="Group 57">
            <a:extLst>
              <a:ext uri="{FF2B5EF4-FFF2-40B4-BE49-F238E27FC236}">
                <a16:creationId xmlns:a16="http://schemas.microsoft.com/office/drawing/2014/main" id="{85F4E528-8CFB-0EE0-EB8F-95B88F036D2A}"/>
              </a:ext>
            </a:extLst>
          </p:cNvPr>
          <p:cNvGrpSpPr/>
          <p:nvPr/>
        </p:nvGrpSpPr>
        <p:grpSpPr>
          <a:xfrm>
            <a:off x="10287193" y="2163307"/>
            <a:ext cx="740833" cy="620184"/>
            <a:chOff x="4435475" y="1962150"/>
            <a:chExt cx="555625" cy="465138"/>
          </a:xfrm>
          <a:solidFill>
            <a:schemeClr val="bg1"/>
          </a:solidFill>
        </p:grpSpPr>
        <p:sp>
          <p:nvSpPr>
            <p:cNvPr id="60" name="Freeform 51">
              <a:extLst>
                <a:ext uri="{FF2B5EF4-FFF2-40B4-BE49-F238E27FC236}">
                  <a16:creationId xmlns:a16="http://schemas.microsoft.com/office/drawing/2014/main" id="{A2D8084F-DA3B-8AB2-0150-ADBCFF6D670A}"/>
                </a:ext>
              </a:extLst>
            </p:cNvPr>
            <p:cNvSpPr>
              <a:spLocks noEditPoints="1"/>
            </p:cNvSpPr>
            <p:nvPr/>
          </p:nvSpPr>
          <p:spPr bwMode="auto">
            <a:xfrm>
              <a:off x="4435475" y="1962150"/>
              <a:ext cx="296863" cy="400050"/>
            </a:xfrm>
            <a:custGeom>
              <a:avLst/>
              <a:gdLst>
                <a:gd name="T0" fmla="*/ 752 w 1867"/>
                <a:gd name="T1" fmla="*/ 1587 h 2522"/>
                <a:gd name="T2" fmla="*/ 1207 w 1867"/>
                <a:gd name="T3" fmla="*/ 1624 h 2522"/>
                <a:gd name="T4" fmla="*/ 1090 w 1867"/>
                <a:gd name="T5" fmla="*/ 1411 h 2522"/>
                <a:gd name="T6" fmla="*/ 879 w 1867"/>
                <a:gd name="T7" fmla="*/ 1422 h 2522"/>
                <a:gd name="T8" fmla="*/ 649 w 1867"/>
                <a:gd name="T9" fmla="*/ 750 h 2522"/>
                <a:gd name="T10" fmla="*/ 615 w 1867"/>
                <a:gd name="T11" fmla="*/ 979 h 2522"/>
                <a:gd name="T12" fmla="*/ 740 w 1867"/>
                <a:gd name="T13" fmla="*/ 1185 h 2522"/>
                <a:gd name="T14" fmla="*/ 924 w 1867"/>
                <a:gd name="T15" fmla="*/ 1281 h 2522"/>
                <a:gd name="T16" fmla="*/ 1129 w 1867"/>
                <a:gd name="T17" fmla="*/ 1233 h 2522"/>
                <a:gd name="T18" fmla="*/ 1286 w 1867"/>
                <a:gd name="T19" fmla="*/ 1044 h 2522"/>
                <a:gd name="T20" fmla="*/ 1353 w 1867"/>
                <a:gd name="T21" fmla="*/ 787 h 2522"/>
                <a:gd name="T22" fmla="*/ 1277 w 1867"/>
                <a:gd name="T23" fmla="*/ 668 h 2522"/>
                <a:gd name="T24" fmla="*/ 762 w 1867"/>
                <a:gd name="T25" fmla="*/ 639 h 2522"/>
                <a:gd name="T26" fmla="*/ 923 w 1867"/>
                <a:gd name="T27" fmla="*/ 157 h 2522"/>
                <a:gd name="T28" fmla="*/ 779 w 1867"/>
                <a:gd name="T29" fmla="*/ 200 h 2522"/>
                <a:gd name="T30" fmla="*/ 618 w 1867"/>
                <a:gd name="T31" fmla="*/ 292 h 2522"/>
                <a:gd name="T32" fmla="*/ 527 w 1867"/>
                <a:gd name="T33" fmla="*/ 481 h 2522"/>
                <a:gd name="T34" fmla="*/ 558 w 1867"/>
                <a:gd name="T35" fmla="*/ 625 h 2522"/>
                <a:gd name="T36" fmla="*/ 647 w 1867"/>
                <a:gd name="T37" fmla="*/ 437 h 2522"/>
                <a:gd name="T38" fmla="*/ 746 w 1867"/>
                <a:gd name="T39" fmla="*/ 418 h 2522"/>
                <a:gd name="T40" fmla="*/ 805 w 1867"/>
                <a:gd name="T41" fmla="*/ 491 h 2522"/>
                <a:gd name="T42" fmla="*/ 1251 w 1867"/>
                <a:gd name="T43" fmla="*/ 518 h 2522"/>
                <a:gd name="T44" fmla="*/ 1409 w 1867"/>
                <a:gd name="T45" fmla="*/ 572 h 2522"/>
                <a:gd name="T46" fmla="*/ 1333 w 1867"/>
                <a:gd name="T47" fmla="*/ 328 h 2522"/>
                <a:gd name="T48" fmla="*/ 1152 w 1867"/>
                <a:gd name="T49" fmla="*/ 175 h 2522"/>
                <a:gd name="T50" fmla="*/ 1070 w 1867"/>
                <a:gd name="T51" fmla="*/ 3 h 2522"/>
                <a:gd name="T52" fmla="*/ 1332 w 1867"/>
                <a:gd name="T53" fmla="*/ 114 h 2522"/>
                <a:gd name="T54" fmla="*/ 1506 w 1867"/>
                <a:gd name="T55" fmla="*/ 345 h 2522"/>
                <a:gd name="T56" fmla="*/ 1552 w 1867"/>
                <a:gd name="T57" fmla="*/ 649 h 2522"/>
                <a:gd name="T58" fmla="*/ 1493 w 1867"/>
                <a:gd name="T59" fmla="*/ 849 h 2522"/>
                <a:gd name="T60" fmla="*/ 1409 w 1867"/>
                <a:gd name="T61" fmla="*/ 1123 h 2522"/>
                <a:gd name="T62" fmla="*/ 1259 w 1867"/>
                <a:gd name="T63" fmla="*/ 1316 h 2522"/>
                <a:gd name="T64" fmla="*/ 1286 w 1867"/>
                <a:gd name="T65" fmla="*/ 1492 h 2522"/>
                <a:gd name="T66" fmla="*/ 1450 w 1867"/>
                <a:gd name="T67" fmla="*/ 1604 h 2522"/>
                <a:gd name="T68" fmla="*/ 1633 w 1867"/>
                <a:gd name="T69" fmla="*/ 1631 h 2522"/>
                <a:gd name="T70" fmla="*/ 1825 w 1867"/>
                <a:gd name="T71" fmla="*/ 1750 h 2522"/>
                <a:gd name="T72" fmla="*/ 1860 w 1867"/>
                <a:gd name="T73" fmla="*/ 1858 h 2522"/>
                <a:gd name="T74" fmla="*/ 1794 w 1867"/>
                <a:gd name="T75" fmla="*/ 1901 h 2522"/>
                <a:gd name="T76" fmla="*/ 1712 w 1867"/>
                <a:gd name="T77" fmla="*/ 1842 h 2522"/>
                <a:gd name="T78" fmla="*/ 1561 w 1867"/>
                <a:gd name="T79" fmla="*/ 1765 h 2522"/>
                <a:gd name="T80" fmla="*/ 1369 w 1867"/>
                <a:gd name="T81" fmla="*/ 1731 h 2522"/>
                <a:gd name="T82" fmla="*/ 964 w 1867"/>
                <a:gd name="T83" fmla="*/ 2262 h 2522"/>
                <a:gd name="T84" fmla="*/ 558 w 1867"/>
                <a:gd name="T85" fmla="*/ 1731 h 2522"/>
                <a:gd name="T86" fmla="*/ 360 w 1867"/>
                <a:gd name="T87" fmla="*/ 1765 h 2522"/>
                <a:gd name="T88" fmla="*/ 196 w 1867"/>
                <a:gd name="T89" fmla="*/ 1867 h 2522"/>
                <a:gd name="T90" fmla="*/ 146 w 1867"/>
                <a:gd name="T91" fmla="*/ 2377 h 2522"/>
                <a:gd name="T92" fmla="*/ 1425 w 1867"/>
                <a:gd name="T93" fmla="*/ 2413 h 2522"/>
                <a:gd name="T94" fmla="*/ 1414 w 1867"/>
                <a:gd name="T95" fmla="*/ 2501 h 2522"/>
                <a:gd name="T96" fmla="*/ 53 w 1867"/>
                <a:gd name="T97" fmla="*/ 2520 h 2522"/>
                <a:gd name="T98" fmla="*/ 0 w 1867"/>
                <a:gd name="T99" fmla="*/ 2450 h 2522"/>
                <a:gd name="T100" fmla="*/ 45 w 1867"/>
                <a:gd name="T101" fmla="*/ 1833 h 2522"/>
                <a:gd name="T102" fmla="*/ 204 w 1867"/>
                <a:gd name="T103" fmla="*/ 1668 h 2522"/>
                <a:gd name="T104" fmla="*/ 395 w 1867"/>
                <a:gd name="T105" fmla="*/ 1616 h 2522"/>
                <a:gd name="T106" fmla="*/ 585 w 1867"/>
                <a:gd name="T107" fmla="*/ 1550 h 2522"/>
                <a:gd name="T108" fmla="*/ 693 w 1867"/>
                <a:gd name="T109" fmla="*/ 1383 h 2522"/>
                <a:gd name="T110" fmla="*/ 542 w 1867"/>
                <a:gd name="T111" fmla="*/ 1167 h 2522"/>
                <a:gd name="T112" fmla="*/ 434 w 1867"/>
                <a:gd name="T113" fmla="*/ 853 h 2522"/>
                <a:gd name="T114" fmla="*/ 381 w 1867"/>
                <a:gd name="T115" fmla="*/ 688 h 2522"/>
                <a:gd name="T116" fmla="*/ 392 w 1867"/>
                <a:gd name="T117" fmla="*/ 416 h 2522"/>
                <a:gd name="T118" fmla="*/ 508 w 1867"/>
                <a:gd name="T119" fmla="*/ 196 h 2522"/>
                <a:gd name="T120" fmla="*/ 708 w 1867"/>
                <a:gd name="T121" fmla="*/ 67 h 2522"/>
                <a:gd name="T122" fmla="*/ 953 w 1867"/>
                <a:gd name="T123" fmla="*/ 3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7" h="2522">
                  <a:moveTo>
                    <a:pt x="837" y="1411"/>
                  </a:moveTo>
                  <a:lnTo>
                    <a:pt x="823" y="1459"/>
                  </a:lnTo>
                  <a:lnTo>
                    <a:pt x="804" y="1505"/>
                  </a:lnTo>
                  <a:lnTo>
                    <a:pt x="780" y="1548"/>
                  </a:lnTo>
                  <a:lnTo>
                    <a:pt x="752" y="1587"/>
                  </a:lnTo>
                  <a:lnTo>
                    <a:pt x="720" y="1624"/>
                  </a:lnTo>
                  <a:lnTo>
                    <a:pt x="684" y="1657"/>
                  </a:lnTo>
                  <a:lnTo>
                    <a:pt x="964" y="2061"/>
                  </a:lnTo>
                  <a:lnTo>
                    <a:pt x="1243" y="1657"/>
                  </a:lnTo>
                  <a:lnTo>
                    <a:pt x="1207" y="1624"/>
                  </a:lnTo>
                  <a:lnTo>
                    <a:pt x="1175" y="1587"/>
                  </a:lnTo>
                  <a:lnTo>
                    <a:pt x="1148" y="1548"/>
                  </a:lnTo>
                  <a:lnTo>
                    <a:pt x="1123" y="1505"/>
                  </a:lnTo>
                  <a:lnTo>
                    <a:pt x="1104" y="1459"/>
                  </a:lnTo>
                  <a:lnTo>
                    <a:pt x="1090" y="1411"/>
                  </a:lnTo>
                  <a:lnTo>
                    <a:pt x="1049" y="1422"/>
                  </a:lnTo>
                  <a:lnTo>
                    <a:pt x="1006" y="1428"/>
                  </a:lnTo>
                  <a:lnTo>
                    <a:pt x="964" y="1430"/>
                  </a:lnTo>
                  <a:lnTo>
                    <a:pt x="920" y="1428"/>
                  </a:lnTo>
                  <a:lnTo>
                    <a:pt x="879" y="1422"/>
                  </a:lnTo>
                  <a:lnTo>
                    <a:pt x="837" y="1411"/>
                  </a:lnTo>
                  <a:close/>
                  <a:moveTo>
                    <a:pt x="730" y="618"/>
                  </a:moveTo>
                  <a:lnTo>
                    <a:pt x="706" y="664"/>
                  </a:lnTo>
                  <a:lnTo>
                    <a:pt x="679" y="708"/>
                  </a:lnTo>
                  <a:lnTo>
                    <a:pt x="649" y="750"/>
                  </a:lnTo>
                  <a:lnTo>
                    <a:pt x="615" y="789"/>
                  </a:lnTo>
                  <a:lnTo>
                    <a:pt x="578" y="826"/>
                  </a:lnTo>
                  <a:lnTo>
                    <a:pt x="587" y="878"/>
                  </a:lnTo>
                  <a:lnTo>
                    <a:pt x="599" y="929"/>
                  </a:lnTo>
                  <a:lnTo>
                    <a:pt x="615" y="979"/>
                  </a:lnTo>
                  <a:lnTo>
                    <a:pt x="633" y="1026"/>
                  </a:lnTo>
                  <a:lnTo>
                    <a:pt x="655" y="1070"/>
                  </a:lnTo>
                  <a:lnTo>
                    <a:pt x="681" y="1111"/>
                  </a:lnTo>
                  <a:lnTo>
                    <a:pt x="708" y="1150"/>
                  </a:lnTo>
                  <a:lnTo>
                    <a:pt x="740" y="1185"/>
                  </a:lnTo>
                  <a:lnTo>
                    <a:pt x="774" y="1214"/>
                  </a:lnTo>
                  <a:lnTo>
                    <a:pt x="809" y="1239"/>
                  </a:lnTo>
                  <a:lnTo>
                    <a:pt x="847" y="1259"/>
                  </a:lnTo>
                  <a:lnTo>
                    <a:pt x="885" y="1273"/>
                  </a:lnTo>
                  <a:lnTo>
                    <a:pt x="924" y="1281"/>
                  </a:lnTo>
                  <a:lnTo>
                    <a:pt x="964" y="1285"/>
                  </a:lnTo>
                  <a:lnTo>
                    <a:pt x="1006" y="1281"/>
                  </a:lnTo>
                  <a:lnTo>
                    <a:pt x="1048" y="1271"/>
                  </a:lnTo>
                  <a:lnTo>
                    <a:pt x="1089" y="1255"/>
                  </a:lnTo>
                  <a:lnTo>
                    <a:pt x="1129" y="1233"/>
                  </a:lnTo>
                  <a:lnTo>
                    <a:pt x="1166" y="1204"/>
                  </a:lnTo>
                  <a:lnTo>
                    <a:pt x="1201" y="1170"/>
                  </a:lnTo>
                  <a:lnTo>
                    <a:pt x="1234" y="1129"/>
                  </a:lnTo>
                  <a:lnTo>
                    <a:pt x="1261" y="1089"/>
                  </a:lnTo>
                  <a:lnTo>
                    <a:pt x="1286" y="1044"/>
                  </a:lnTo>
                  <a:lnTo>
                    <a:pt x="1306" y="997"/>
                  </a:lnTo>
                  <a:lnTo>
                    <a:pt x="1323" y="947"/>
                  </a:lnTo>
                  <a:lnTo>
                    <a:pt x="1337" y="895"/>
                  </a:lnTo>
                  <a:lnTo>
                    <a:pt x="1348" y="842"/>
                  </a:lnTo>
                  <a:lnTo>
                    <a:pt x="1353" y="787"/>
                  </a:lnTo>
                  <a:lnTo>
                    <a:pt x="1355" y="730"/>
                  </a:lnTo>
                  <a:lnTo>
                    <a:pt x="1342" y="709"/>
                  </a:lnTo>
                  <a:lnTo>
                    <a:pt x="1324" y="691"/>
                  </a:lnTo>
                  <a:lnTo>
                    <a:pt x="1302" y="677"/>
                  </a:lnTo>
                  <a:lnTo>
                    <a:pt x="1277" y="668"/>
                  </a:lnTo>
                  <a:lnTo>
                    <a:pt x="1251" y="665"/>
                  </a:lnTo>
                  <a:lnTo>
                    <a:pt x="870" y="665"/>
                  </a:lnTo>
                  <a:lnTo>
                    <a:pt x="832" y="662"/>
                  </a:lnTo>
                  <a:lnTo>
                    <a:pt x="796" y="654"/>
                  </a:lnTo>
                  <a:lnTo>
                    <a:pt x="762" y="639"/>
                  </a:lnTo>
                  <a:lnTo>
                    <a:pt x="730" y="618"/>
                  </a:lnTo>
                  <a:lnTo>
                    <a:pt x="730" y="618"/>
                  </a:lnTo>
                  <a:close/>
                  <a:moveTo>
                    <a:pt x="1010" y="146"/>
                  </a:moveTo>
                  <a:lnTo>
                    <a:pt x="967" y="149"/>
                  </a:lnTo>
                  <a:lnTo>
                    <a:pt x="923" y="157"/>
                  </a:lnTo>
                  <a:lnTo>
                    <a:pt x="882" y="170"/>
                  </a:lnTo>
                  <a:lnTo>
                    <a:pt x="840" y="190"/>
                  </a:lnTo>
                  <a:lnTo>
                    <a:pt x="825" y="195"/>
                  </a:lnTo>
                  <a:lnTo>
                    <a:pt x="809" y="197"/>
                  </a:lnTo>
                  <a:lnTo>
                    <a:pt x="779" y="200"/>
                  </a:lnTo>
                  <a:lnTo>
                    <a:pt x="749" y="208"/>
                  </a:lnTo>
                  <a:lnTo>
                    <a:pt x="713" y="221"/>
                  </a:lnTo>
                  <a:lnTo>
                    <a:pt x="678" y="240"/>
                  </a:lnTo>
                  <a:lnTo>
                    <a:pt x="647" y="263"/>
                  </a:lnTo>
                  <a:lnTo>
                    <a:pt x="618" y="292"/>
                  </a:lnTo>
                  <a:lnTo>
                    <a:pt x="592" y="323"/>
                  </a:lnTo>
                  <a:lnTo>
                    <a:pt x="570" y="358"/>
                  </a:lnTo>
                  <a:lnTo>
                    <a:pt x="552" y="397"/>
                  </a:lnTo>
                  <a:lnTo>
                    <a:pt x="537" y="437"/>
                  </a:lnTo>
                  <a:lnTo>
                    <a:pt x="527" y="481"/>
                  </a:lnTo>
                  <a:lnTo>
                    <a:pt x="520" y="526"/>
                  </a:lnTo>
                  <a:lnTo>
                    <a:pt x="517" y="573"/>
                  </a:lnTo>
                  <a:lnTo>
                    <a:pt x="519" y="621"/>
                  </a:lnTo>
                  <a:lnTo>
                    <a:pt x="525" y="670"/>
                  </a:lnTo>
                  <a:lnTo>
                    <a:pt x="558" y="625"/>
                  </a:lnTo>
                  <a:lnTo>
                    <a:pt x="587" y="578"/>
                  </a:lnTo>
                  <a:lnTo>
                    <a:pt x="609" y="527"/>
                  </a:lnTo>
                  <a:lnTo>
                    <a:pt x="626" y="475"/>
                  </a:lnTo>
                  <a:lnTo>
                    <a:pt x="634" y="455"/>
                  </a:lnTo>
                  <a:lnTo>
                    <a:pt x="647" y="437"/>
                  </a:lnTo>
                  <a:lnTo>
                    <a:pt x="663" y="424"/>
                  </a:lnTo>
                  <a:lnTo>
                    <a:pt x="683" y="415"/>
                  </a:lnTo>
                  <a:lnTo>
                    <a:pt x="704" y="411"/>
                  </a:lnTo>
                  <a:lnTo>
                    <a:pt x="725" y="412"/>
                  </a:lnTo>
                  <a:lnTo>
                    <a:pt x="746" y="418"/>
                  </a:lnTo>
                  <a:lnTo>
                    <a:pt x="764" y="430"/>
                  </a:lnTo>
                  <a:lnTo>
                    <a:pt x="778" y="445"/>
                  </a:lnTo>
                  <a:lnTo>
                    <a:pt x="788" y="464"/>
                  </a:lnTo>
                  <a:lnTo>
                    <a:pt x="796" y="478"/>
                  </a:lnTo>
                  <a:lnTo>
                    <a:pt x="805" y="491"/>
                  </a:lnTo>
                  <a:lnTo>
                    <a:pt x="818" y="501"/>
                  </a:lnTo>
                  <a:lnTo>
                    <a:pt x="834" y="511"/>
                  </a:lnTo>
                  <a:lnTo>
                    <a:pt x="851" y="517"/>
                  </a:lnTo>
                  <a:lnTo>
                    <a:pt x="870" y="518"/>
                  </a:lnTo>
                  <a:lnTo>
                    <a:pt x="1251" y="518"/>
                  </a:lnTo>
                  <a:lnTo>
                    <a:pt x="1286" y="522"/>
                  </a:lnTo>
                  <a:lnTo>
                    <a:pt x="1320" y="528"/>
                  </a:lnTo>
                  <a:lnTo>
                    <a:pt x="1352" y="539"/>
                  </a:lnTo>
                  <a:lnTo>
                    <a:pt x="1382" y="553"/>
                  </a:lnTo>
                  <a:lnTo>
                    <a:pt x="1409" y="572"/>
                  </a:lnTo>
                  <a:lnTo>
                    <a:pt x="1404" y="518"/>
                  </a:lnTo>
                  <a:lnTo>
                    <a:pt x="1394" y="466"/>
                  </a:lnTo>
                  <a:lnTo>
                    <a:pt x="1378" y="417"/>
                  </a:lnTo>
                  <a:lnTo>
                    <a:pt x="1358" y="372"/>
                  </a:lnTo>
                  <a:lnTo>
                    <a:pt x="1333" y="328"/>
                  </a:lnTo>
                  <a:lnTo>
                    <a:pt x="1304" y="288"/>
                  </a:lnTo>
                  <a:lnTo>
                    <a:pt x="1271" y="253"/>
                  </a:lnTo>
                  <a:lnTo>
                    <a:pt x="1234" y="223"/>
                  </a:lnTo>
                  <a:lnTo>
                    <a:pt x="1194" y="196"/>
                  </a:lnTo>
                  <a:lnTo>
                    <a:pt x="1152" y="175"/>
                  </a:lnTo>
                  <a:lnTo>
                    <a:pt x="1106" y="159"/>
                  </a:lnTo>
                  <a:lnTo>
                    <a:pt x="1059" y="149"/>
                  </a:lnTo>
                  <a:lnTo>
                    <a:pt x="1010" y="146"/>
                  </a:lnTo>
                  <a:close/>
                  <a:moveTo>
                    <a:pt x="1010" y="0"/>
                  </a:moveTo>
                  <a:lnTo>
                    <a:pt x="1070" y="3"/>
                  </a:lnTo>
                  <a:lnTo>
                    <a:pt x="1127" y="14"/>
                  </a:lnTo>
                  <a:lnTo>
                    <a:pt x="1183" y="30"/>
                  </a:lnTo>
                  <a:lnTo>
                    <a:pt x="1235" y="52"/>
                  </a:lnTo>
                  <a:lnTo>
                    <a:pt x="1285" y="80"/>
                  </a:lnTo>
                  <a:lnTo>
                    <a:pt x="1332" y="114"/>
                  </a:lnTo>
                  <a:lnTo>
                    <a:pt x="1375" y="151"/>
                  </a:lnTo>
                  <a:lnTo>
                    <a:pt x="1415" y="194"/>
                  </a:lnTo>
                  <a:lnTo>
                    <a:pt x="1450" y="241"/>
                  </a:lnTo>
                  <a:lnTo>
                    <a:pt x="1481" y="291"/>
                  </a:lnTo>
                  <a:lnTo>
                    <a:pt x="1506" y="345"/>
                  </a:lnTo>
                  <a:lnTo>
                    <a:pt x="1527" y="401"/>
                  </a:lnTo>
                  <a:lnTo>
                    <a:pt x="1542" y="461"/>
                  </a:lnTo>
                  <a:lnTo>
                    <a:pt x="1552" y="523"/>
                  </a:lnTo>
                  <a:lnTo>
                    <a:pt x="1555" y="586"/>
                  </a:lnTo>
                  <a:lnTo>
                    <a:pt x="1552" y="649"/>
                  </a:lnTo>
                  <a:lnTo>
                    <a:pt x="1543" y="710"/>
                  </a:lnTo>
                  <a:lnTo>
                    <a:pt x="1528" y="770"/>
                  </a:lnTo>
                  <a:lnTo>
                    <a:pt x="1507" y="828"/>
                  </a:lnTo>
                  <a:lnTo>
                    <a:pt x="1501" y="839"/>
                  </a:lnTo>
                  <a:lnTo>
                    <a:pt x="1493" y="849"/>
                  </a:lnTo>
                  <a:lnTo>
                    <a:pt x="1484" y="907"/>
                  </a:lnTo>
                  <a:lnTo>
                    <a:pt x="1470" y="964"/>
                  </a:lnTo>
                  <a:lnTo>
                    <a:pt x="1454" y="1020"/>
                  </a:lnTo>
                  <a:lnTo>
                    <a:pt x="1433" y="1073"/>
                  </a:lnTo>
                  <a:lnTo>
                    <a:pt x="1409" y="1123"/>
                  </a:lnTo>
                  <a:lnTo>
                    <a:pt x="1382" y="1171"/>
                  </a:lnTo>
                  <a:lnTo>
                    <a:pt x="1351" y="1217"/>
                  </a:lnTo>
                  <a:lnTo>
                    <a:pt x="1322" y="1253"/>
                  </a:lnTo>
                  <a:lnTo>
                    <a:pt x="1291" y="1286"/>
                  </a:lnTo>
                  <a:lnTo>
                    <a:pt x="1259" y="1316"/>
                  </a:lnTo>
                  <a:lnTo>
                    <a:pt x="1226" y="1342"/>
                  </a:lnTo>
                  <a:lnTo>
                    <a:pt x="1234" y="1384"/>
                  </a:lnTo>
                  <a:lnTo>
                    <a:pt x="1247" y="1422"/>
                  </a:lnTo>
                  <a:lnTo>
                    <a:pt x="1265" y="1459"/>
                  </a:lnTo>
                  <a:lnTo>
                    <a:pt x="1286" y="1492"/>
                  </a:lnTo>
                  <a:lnTo>
                    <a:pt x="1313" y="1523"/>
                  </a:lnTo>
                  <a:lnTo>
                    <a:pt x="1342" y="1550"/>
                  </a:lnTo>
                  <a:lnTo>
                    <a:pt x="1375" y="1572"/>
                  </a:lnTo>
                  <a:lnTo>
                    <a:pt x="1411" y="1591"/>
                  </a:lnTo>
                  <a:lnTo>
                    <a:pt x="1450" y="1604"/>
                  </a:lnTo>
                  <a:lnTo>
                    <a:pt x="1490" y="1612"/>
                  </a:lnTo>
                  <a:lnTo>
                    <a:pt x="1533" y="1616"/>
                  </a:lnTo>
                  <a:lnTo>
                    <a:pt x="1541" y="1616"/>
                  </a:lnTo>
                  <a:lnTo>
                    <a:pt x="1587" y="1621"/>
                  </a:lnTo>
                  <a:lnTo>
                    <a:pt x="1633" y="1631"/>
                  </a:lnTo>
                  <a:lnTo>
                    <a:pt x="1675" y="1644"/>
                  </a:lnTo>
                  <a:lnTo>
                    <a:pt x="1717" y="1665"/>
                  </a:lnTo>
                  <a:lnTo>
                    <a:pt x="1756" y="1688"/>
                  </a:lnTo>
                  <a:lnTo>
                    <a:pt x="1792" y="1717"/>
                  </a:lnTo>
                  <a:lnTo>
                    <a:pt x="1825" y="1750"/>
                  </a:lnTo>
                  <a:lnTo>
                    <a:pt x="1854" y="1786"/>
                  </a:lnTo>
                  <a:lnTo>
                    <a:pt x="1862" y="1803"/>
                  </a:lnTo>
                  <a:lnTo>
                    <a:pt x="1867" y="1821"/>
                  </a:lnTo>
                  <a:lnTo>
                    <a:pt x="1867" y="1840"/>
                  </a:lnTo>
                  <a:lnTo>
                    <a:pt x="1860" y="1858"/>
                  </a:lnTo>
                  <a:lnTo>
                    <a:pt x="1851" y="1874"/>
                  </a:lnTo>
                  <a:lnTo>
                    <a:pt x="1837" y="1887"/>
                  </a:lnTo>
                  <a:lnTo>
                    <a:pt x="1823" y="1895"/>
                  </a:lnTo>
                  <a:lnTo>
                    <a:pt x="1809" y="1900"/>
                  </a:lnTo>
                  <a:lnTo>
                    <a:pt x="1794" y="1901"/>
                  </a:lnTo>
                  <a:lnTo>
                    <a:pt x="1777" y="1899"/>
                  </a:lnTo>
                  <a:lnTo>
                    <a:pt x="1761" y="1893"/>
                  </a:lnTo>
                  <a:lnTo>
                    <a:pt x="1746" y="1883"/>
                  </a:lnTo>
                  <a:lnTo>
                    <a:pt x="1735" y="1870"/>
                  </a:lnTo>
                  <a:lnTo>
                    <a:pt x="1712" y="1842"/>
                  </a:lnTo>
                  <a:lnTo>
                    <a:pt x="1687" y="1819"/>
                  </a:lnTo>
                  <a:lnTo>
                    <a:pt x="1658" y="1799"/>
                  </a:lnTo>
                  <a:lnTo>
                    <a:pt x="1627" y="1783"/>
                  </a:lnTo>
                  <a:lnTo>
                    <a:pt x="1595" y="1771"/>
                  </a:lnTo>
                  <a:lnTo>
                    <a:pt x="1561" y="1765"/>
                  </a:lnTo>
                  <a:lnTo>
                    <a:pt x="1526" y="1761"/>
                  </a:lnTo>
                  <a:lnTo>
                    <a:pt x="1519" y="1761"/>
                  </a:lnTo>
                  <a:lnTo>
                    <a:pt x="1467" y="1757"/>
                  </a:lnTo>
                  <a:lnTo>
                    <a:pt x="1417" y="1747"/>
                  </a:lnTo>
                  <a:lnTo>
                    <a:pt x="1369" y="1731"/>
                  </a:lnTo>
                  <a:lnTo>
                    <a:pt x="1023" y="2230"/>
                  </a:lnTo>
                  <a:lnTo>
                    <a:pt x="1012" y="2244"/>
                  </a:lnTo>
                  <a:lnTo>
                    <a:pt x="998" y="2253"/>
                  </a:lnTo>
                  <a:lnTo>
                    <a:pt x="981" y="2260"/>
                  </a:lnTo>
                  <a:lnTo>
                    <a:pt x="964" y="2262"/>
                  </a:lnTo>
                  <a:lnTo>
                    <a:pt x="946" y="2260"/>
                  </a:lnTo>
                  <a:lnTo>
                    <a:pt x="930" y="2253"/>
                  </a:lnTo>
                  <a:lnTo>
                    <a:pt x="916" y="2244"/>
                  </a:lnTo>
                  <a:lnTo>
                    <a:pt x="904" y="2230"/>
                  </a:lnTo>
                  <a:lnTo>
                    <a:pt x="558" y="1731"/>
                  </a:lnTo>
                  <a:lnTo>
                    <a:pt x="511" y="1747"/>
                  </a:lnTo>
                  <a:lnTo>
                    <a:pt x="461" y="1757"/>
                  </a:lnTo>
                  <a:lnTo>
                    <a:pt x="408" y="1761"/>
                  </a:lnTo>
                  <a:lnTo>
                    <a:pt x="401" y="1761"/>
                  </a:lnTo>
                  <a:lnTo>
                    <a:pt x="360" y="1765"/>
                  </a:lnTo>
                  <a:lnTo>
                    <a:pt x="321" y="1775"/>
                  </a:lnTo>
                  <a:lnTo>
                    <a:pt x="284" y="1790"/>
                  </a:lnTo>
                  <a:lnTo>
                    <a:pt x="251" y="1811"/>
                  </a:lnTo>
                  <a:lnTo>
                    <a:pt x="221" y="1837"/>
                  </a:lnTo>
                  <a:lnTo>
                    <a:pt x="196" y="1867"/>
                  </a:lnTo>
                  <a:lnTo>
                    <a:pt x="174" y="1900"/>
                  </a:lnTo>
                  <a:lnTo>
                    <a:pt x="158" y="1937"/>
                  </a:lnTo>
                  <a:lnTo>
                    <a:pt x="149" y="1975"/>
                  </a:lnTo>
                  <a:lnTo>
                    <a:pt x="146" y="2017"/>
                  </a:lnTo>
                  <a:lnTo>
                    <a:pt x="146" y="2377"/>
                  </a:lnTo>
                  <a:lnTo>
                    <a:pt x="1363" y="2377"/>
                  </a:lnTo>
                  <a:lnTo>
                    <a:pt x="1382" y="2379"/>
                  </a:lnTo>
                  <a:lnTo>
                    <a:pt x="1399" y="2386"/>
                  </a:lnTo>
                  <a:lnTo>
                    <a:pt x="1414" y="2398"/>
                  </a:lnTo>
                  <a:lnTo>
                    <a:pt x="1425" y="2413"/>
                  </a:lnTo>
                  <a:lnTo>
                    <a:pt x="1433" y="2430"/>
                  </a:lnTo>
                  <a:lnTo>
                    <a:pt x="1435" y="2450"/>
                  </a:lnTo>
                  <a:lnTo>
                    <a:pt x="1433" y="2469"/>
                  </a:lnTo>
                  <a:lnTo>
                    <a:pt x="1425" y="2486"/>
                  </a:lnTo>
                  <a:lnTo>
                    <a:pt x="1414" y="2501"/>
                  </a:lnTo>
                  <a:lnTo>
                    <a:pt x="1399" y="2513"/>
                  </a:lnTo>
                  <a:lnTo>
                    <a:pt x="1382" y="2520"/>
                  </a:lnTo>
                  <a:lnTo>
                    <a:pt x="1363" y="2522"/>
                  </a:lnTo>
                  <a:lnTo>
                    <a:pt x="73" y="2522"/>
                  </a:lnTo>
                  <a:lnTo>
                    <a:pt x="53" y="2520"/>
                  </a:lnTo>
                  <a:lnTo>
                    <a:pt x="36" y="2513"/>
                  </a:lnTo>
                  <a:lnTo>
                    <a:pt x="21" y="2501"/>
                  </a:lnTo>
                  <a:lnTo>
                    <a:pt x="10" y="2486"/>
                  </a:lnTo>
                  <a:lnTo>
                    <a:pt x="2" y="2469"/>
                  </a:lnTo>
                  <a:lnTo>
                    <a:pt x="0" y="2450"/>
                  </a:lnTo>
                  <a:lnTo>
                    <a:pt x="0" y="2017"/>
                  </a:lnTo>
                  <a:lnTo>
                    <a:pt x="3" y="1968"/>
                  </a:lnTo>
                  <a:lnTo>
                    <a:pt x="12" y="1921"/>
                  </a:lnTo>
                  <a:lnTo>
                    <a:pt x="26" y="1875"/>
                  </a:lnTo>
                  <a:lnTo>
                    <a:pt x="45" y="1833"/>
                  </a:lnTo>
                  <a:lnTo>
                    <a:pt x="69" y="1792"/>
                  </a:lnTo>
                  <a:lnTo>
                    <a:pt x="98" y="1755"/>
                  </a:lnTo>
                  <a:lnTo>
                    <a:pt x="130" y="1722"/>
                  </a:lnTo>
                  <a:lnTo>
                    <a:pt x="166" y="1692"/>
                  </a:lnTo>
                  <a:lnTo>
                    <a:pt x="204" y="1668"/>
                  </a:lnTo>
                  <a:lnTo>
                    <a:pt x="247" y="1647"/>
                  </a:lnTo>
                  <a:lnTo>
                    <a:pt x="291" y="1632"/>
                  </a:lnTo>
                  <a:lnTo>
                    <a:pt x="338" y="1621"/>
                  </a:lnTo>
                  <a:lnTo>
                    <a:pt x="387" y="1616"/>
                  </a:lnTo>
                  <a:lnTo>
                    <a:pt x="395" y="1616"/>
                  </a:lnTo>
                  <a:lnTo>
                    <a:pt x="437" y="1612"/>
                  </a:lnTo>
                  <a:lnTo>
                    <a:pt x="478" y="1604"/>
                  </a:lnTo>
                  <a:lnTo>
                    <a:pt x="516" y="1591"/>
                  </a:lnTo>
                  <a:lnTo>
                    <a:pt x="552" y="1572"/>
                  </a:lnTo>
                  <a:lnTo>
                    <a:pt x="585" y="1550"/>
                  </a:lnTo>
                  <a:lnTo>
                    <a:pt x="615" y="1523"/>
                  </a:lnTo>
                  <a:lnTo>
                    <a:pt x="641" y="1492"/>
                  </a:lnTo>
                  <a:lnTo>
                    <a:pt x="664" y="1458"/>
                  </a:lnTo>
                  <a:lnTo>
                    <a:pt x="681" y="1422"/>
                  </a:lnTo>
                  <a:lnTo>
                    <a:pt x="693" y="1383"/>
                  </a:lnTo>
                  <a:lnTo>
                    <a:pt x="701" y="1342"/>
                  </a:lnTo>
                  <a:lnTo>
                    <a:pt x="657" y="1306"/>
                  </a:lnTo>
                  <a:lnTo>
                    <a:pt x="616" y="1264"/>
                  </a:lnTo>
                  <a:lnTo>
                    <a:pt x="578" y="1218"/>
                  </a:lnTo>
                  <a:lnTo>
                    <a:pt x="542" y="1167"/>
                  </a:lnTo>
                  <a:lnTo>
                    <a:pt x="513" y="1111"/>
                  </a:lnTo>
                  <a:lnTo>
                    <a:pt x="486" y="1052"/>
                  </a:lnTo>
                  <a:lnTo>
                    <a:pt x="464" y="989"/>
                  </a:lnTo>
                  <a:lnTo>
                    <a:pt x="447" y="923"/>
                  </a:lnTo>
                  <a:lnTo>
                    <a:pt x="434" y="853"/>
                  </a:lnTo>
                  <a:lnTo>
                    <a:pt x="428" y="843"/>
                  </a:lnTo>
                  <a:lnTo>
                    <a:pt x="421" y="832"/>
                  </a:lnTo>
                  <a:lnTo>
                    <a:pt x="405" y="789"/>
                  </a:lnTo>
                  <a:lnTo>
                    <a:pt x="392" y="744"/>
                  </a:lnTo>
                  <a:lnTo>
                    <a:pt x="381" y="688"/>
                  </a:lnTo>
                  <a:lnTo>
                    <a:pt x="373" y="631"/>
                  </a:lnTo>
                  <a:lnTo>
                    <a:pt x="371" y="576"/>
                  </a:lnTo>
                  <a:lnTo>
                    <a:pt x="374" y="522"/>
                  </a:lnTo>
                  <a:lnTo>
                    <a:pt x="381" y="468"/>
                  </a:lnTo>
                  <a:lnTo>
                    <a:pt x="392" y="416"/>
                  </a:lnTo>
                  <a:lnTo>
                    <a:pt x="408" y="367"/>
                  </a:lnTo>
                  <a:lnTo>
                    <a:pt x="428" y="319"/>
                  </a:lnTo>
                  <a:lnTo>
                    <a:pt x="451" y="276"/>
                  </a:lnTo>
                  <a:lnTo>
                    <a:pt x="478" y="234"/>
                  </a:lnTo>
                  <a:lnTo>
                    <a:pt x="508" y="196"/>
                  </a:lnTo>
                  <a:lnTo>
                    <a:pt x="542" y="161"/>
                  </a:lnTo>
                  <a:lnTo>
                    <a:pt x="580" y="131"/>
                  </a:lnTo>
                  <a:lnTo>
                    <a:pt x="620" y="104"/>
                  </a:lnTo>
                  <a:lnTo>
                    <a:pt x="663" y="83"/>
                  </a:lnTo>
                  <a:lnTo>
                    <a:pt x="708" y="67"/>
                  </a:lnTo>
                  <a:lnTo>
                    <a:pt x="747" y="58"/>
                  </a:lnTo>
                  <a:lnTo>
                    <a:pt x="786" y="52"/>
                  </a:lnTo>
                  <a:lnTo>
                    <a:pt x="840" y="30"/>
                  </a:lnTo>
                  <a:lnTo>
                    <a:pt x="896" y="13"/>
                  </a:lnTo>
                  <a:lnTo>
                    <a:pt x="953" y="3"/>
                  </a:lnTo>
                  <a:lnTo>
                    <a:pt x="101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sp>
          <p:nvSpPr>
            <p:cNvPr id="61" name="Freeform 52">
              <a:extLst>
                <a:ext uri="{FF2B5EF4-FFF2-40B4-BE49-F238E27FC236}">
                  <a16:creationId xmlns:a16="http://schemas.microsoft.com/office/drawing/2014/main" id="{E32BA131-B477-1B8C-2011-8E2A749CD24E}"/>
                </a:ext>
              </a:extLst>
            </p:cNvPr>
            <p:cNvSpPr>
              <a:spLocks noEditPoints="1"/>
            </p:cNvSpPr>
            <p:nvPr/>
          </p:nvSpPr>
          <p:spPr bwMode="auto">
            <a:xfrm>
              <a:off x="4686300" y="2009775"/>
              <a:ext cx="304800" cy="417513"/>
            </a:xfrm>
            <a:custGeom>
              <a:avLst/>
              <a:gdLst>
                <a:gd name="T0" fmla="*/ 284 w 1928"/>
                <a:gd name="T1" fmla="*/ 1896 h 2628"/>
                <a:gd name="T2" fmla="*/ 146 w 1928"/>
                <a:gd name="T3" fmla="*/ 2122 h 2628"/>
                <a:gd name="T4" fmla="*/ 1732 w 1928"/>
                <a:gd name="T5" fmla="*/ 1971 h 2628"/>
                <a:gd name="T6" fmla="*/ 1518 w 1928"/>
                <a:gd name="T7" fmla="*/ 1866 h 2628"/>
                <a:gd name="T8" fmla="*/ 1305 w 1928"/>
                <a:gd name="T9" fmla="*/ 2081 h 2628"/>
                <a:gd name="T10" fmla="*/ 964 w 1928"/>
                <a:gd name="T11" fmla="*/ 2215 h 2628"/>
                <a:gd name="T12" fmla="*/ 623 w 1928"/>
                <a:gd name="T13" fmla="*/ 2081 h 2628"/>
                <a:gd name="T14" fmla="*/ 824 w 1928"/>
                <a:gd name="T15" fmla="*/ 1562 h 2628"/>
                <a:gd name="T16" fmla="*/ 619 w 1928"/>
                <a:gd name="T17" fmla="*/ 1806 h 2628"/>
                <a:gd name="T18" fmla="*/ 826 w 1928"/>
                <a:gd name="T19" fmla="*/ 2041 h 2628"/>
                <a:gd name="T20" fmla="*/ 1143 w 1928"/>
                <a:gd name="T21" fmla="*/ 2020 h 2628"/>
                <a:gd name="T22" fmla="*/ 1268 w 1928"/>
                <a:gd name="T23" fmla="*/ 1782 h 2628"/>
                <a:gd name="T24" fmla="*/ 1091 w 1928"/>
                <a:gd name="T25" fmla="*/ 1516 h 2628"/>
                <a:gd name="T26" fmla="*/ 1187 w 1928"/>
                <a:gd name="T27" fmla="*/ 721 h 2628"/>
                <a:gd name="T28" fmla="*/ 977 w 1928"/>
                <a:gd name="T29" fmla="*/ 904 h 2628"/>
                <a:gd name="T30" fmla="*/ 677 w 1928"/>
                <a:gd name="T31" fmla="*/ 950 h 2628"/>
                <a:gd name="T32" fmla="*/ 698 w 1928"/>
                <a:gd name="T33" fmla="*/ 1241 h 2628"/>
                <a:gd name="T34" fmla="*/ 963 w 1928"/>
                <a:gd name="T35" fmla="*/ 1389 h 2628"/>
                <a:gd name="T36" fmla="*/ 1218 w 1928"/>
                <a:gd name="T37" fmla="*/ 1254 h 2628"/>
                <a:gd name="T38" fmla="*/ 1352 w 1928"/>
                <a:gd name="T39" fmla="*/ 896 h 2628"/>
                <a:gd name="T40" fmla="*/ 880 w 1928"/>
                <a:gd name="T41" fmla="*/ 146 h 2628"/>
                <a:gd name="T42" fmla="*/ 636 w 1928"/>
                <a:gd name="T43" fmla="*/ 225 h 2628"/>
                <a:gd name="T44" fmla="*/ 416 w 1928"/>
                <a:gd name="T45" fmla="*/ 544 h 2628"/>
                <a:gd name="T46" fmla="*/ 399 w 1928"/>
                <a:gd name="T47" fmla="*/ 912 h 2628"/>
                <a:gd name="T48" fmla="*/ 576 w 1928"/>
                <a:gd name="T49" fmla="*/ 835 h 2628"/>
                <a:gd name="T50" fmla="*/ 883 w 1928"/>
                <a:gd name="T51" fmla="*/ 776 h 2628"/>
                <a:gd name="T52" fmla="*/ 1067 w 1928"/>
                <a:gd name="T53" fmla="*/ 634 h 2628"/>
                <a:gd name="T54" fmla="*/ 1180 w 1928"/>
                <a:gd name="T55" fmla="*/ 553 h 2628"/>
                <a:gd name="T56" fmla="*/ 1485 w 1928"/>
                <a:gd name="T57" fmla="*/ 825 h 2628"/>
                <a:gd name="T58" fmla="*/ 1564 w 1928"/>
                <a:gd name="T59" fmla="*/ 654 h 2628"/>
                <a:gd name="T60" fmla="*/ 1394 w 1928"/>
                <a:gd name="T61" fmla="*/ 304 h 2628"/>
                <a:gd name="T62" fmla="*/ 1131 w 1928"/>
                <a:gd name="T63" fmla="*/ 195 h 2628"/>
                <a:gd name="T64" fmla="*/ 1060 w 1928"/>
                <a:gd name="T65" fmla="*/ 189 h 2628"/>
                <a:gd name="T66" fmla="*/ 880 w 1928"/>
                <a:gd name="T67" fmla="*/ 146 h 2628"/>
                <a:gd name="T68" fmla="*/ 1111 w 1928"/>
                <a:gd name="T69" fmla="*/ 49 h 2628"/>
                <a:gd name="T70" fmla="*/ 1355 w 1928"/>
                <a:gd name="T71" fmla="*/ 100 h 2628"/>
                <a:gd name="T72" fmla="*/ 1640 w 1928"/>
                <a:gd name="T73" fmla="*/ 401 h 2628"/>
                <a:gd name="T74" fmla="*/ 1707 w 1928"/>
                <a:gd name="T75" fmla="*/ 841 h 2628"/>
                <a:gd name="T76" fmla="*/ 1553 w 1928"/>
                <a:gd name="T77" fmla="*/ 1201 h 2628"/>
                <a:gd name="T78" fmla="*/ 1445 w 1928"/>
                <a:gd name="T79" fmla="*/ 1182 h 2628"/>
                <a:gd name="T80" fmla="*/ 1226 w 1928"/>
                <a:gd name="T81" fmla="*/ 1447 h 2628"/>
                <a:gd name="T82" fmla="*/ 1376 w 1928"/>
                <a:gd name="T83" fmla="*/ 1678 h 2628"/>
                <a:gd name="T84" fmla="*/ 1636 w 1928"/>
                <a:gd name="T85" fmla="*/ 1736 h 2628"/>
                <a:gd name="T86" fmla="*/ 1882 w 1928"/>
                <a:gd name="T87" fmla="*/ 1937 h 2628"/>
                <a:gd name="T88" fmla="*/ 1917 w 1928"/>
                <a:gd name="T89" fmla="*/ 2592 h 2628"/>
                <a:gd name="T90" fmla="*/ 36 w 1928"/>
                <a:gd name="T91" fmla="*/ 2617 h 2628"/>
                <a:gd name="T92" fmla="*/ 12 w 1928"/>
                <a:gd name="T93" fmla="*/ 2026 h 2628"/>
                <a:gd name="T94" fmla="*/ 205 w 1928"/>
                <a:gd name="T95" fmla="*/ 1772 h 2628"/>
                <a:gd name="T96" fmla="*/ 477 w 1928"/>
                <a:gd name="T97" fmla="*/ 1710 h 2628"/>
                <a:gd name="T98" fmla="*/ 681 w 1928"/>
                <a:gd name="T99" fmla="*/ 1528 h 2628"/>
                <a:gd name="T100" fmla="*/ 545 w 1928"/>
                <a:gd name="T101" fmla="*/ 1276 h 2628"/>
                <a:gd name="T102" fmla="*/ 418 w 1928"/>
                <a:gd name="T103" fmla="*/ 1171 h 2628"/>
                <a:gd name="T104" fmla="*/ 294 w 1928"/>
                <a:gd name="T105" fmla="*/ 1077 h 2628"/>
                <a:gd name="T106" fmla="*/ 245 w 1928"/>
                <a:gd name="T107" fmla="*/ 659 h 2628"/>
                <a:gd name="T108" fmla="*/ 407 w 1928"/>
                <a:gd name="T109" fmla="*/ 246 h 2628"/>
                <a:gd name="T110" fmla="*/ 746 w 1928"/>
                <a:gd name="T111" fmla="*/ 15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8" h="2628">
                  <a:moveTo>
                    <a:pt x="482" y="1859"/>
                  </a:moveTo>
                  <a:lnTo>
                    <a:pt x="446" y="1864"/>
                  </a:lnTo>
                  <a:lnTo>
                    <a:pt x="409" y="1866"/>
                  </a:lnTo>
                  <a:lnTo>
                    <a:pt x="401" y="1867"/>
                  </a:lnTo>
                  <a:lnTo>
                    <a:pt x="360" y="1870"/>
                  </a:lnTo>
                  <a:lnTo>
                    <a:pt x="320" y="1880"/>
                  </a:lnTo>
                  <a:lnTo>
                    <a:pt x="284" y="1896"/>
                  </a:lnTo>
                  <a:lnTo>
                    <a:pt x="250" y="1916"/>
                  </a:lnTo>
                  <a:lnTo>
                    <a:pt x="220" y="1942"/>
                  </a:lnTo>
                  <a:lnTo>
                    <a:pt x="195" y="1971"/>
                  </a:lnTo>
                  <a:lnTo>
                    <a:pt x="175" y="2005"/>
                  </a:lnTo>
                  <a:lnTo>
                    <a:pt x="159" y="2042"/>
                  </a:lnTo>
                  <a:lnTo>
                    <a:pt x="149" y="2081"/>
                  </a:lnTo>
                  <a:lnTo>
                    <a:pt x="146" y="2122"/>
                  </a:lnTo>
                  <a:lnTo>
                    <a:pt x="146" y="2481"/>
                  </a:lnTo>
                  <a:lnTo>
                    <a:pt x="1781" y="2481"/>
                  </a:lnTo>
                  <a:lnTo>
                    <a:pt x="1781" y="2122"/>
                  </a:lnTo>
                  <a:lnTo>
                    <a:pt x="1778" y="2081"/>
                  </a:lnTo>
                  <a:lnTo>
                    <a:pt x="1768" y="2042"/>
                  </a:lnTo>
                  <a:lnTo>
                    <a:pt x="1753" y="2005"/>
                  </a:lnTo>
                  <a:lnTo>
                    <a:pt x="1732" y="1971"/>
                  </a:lnTo>
                  <a:lnTo>
                    <a:pt x="1706" y="1942"/>
                  </a:lnTo>
                  <a:lnTo>
                    <a:pt x="1677" y="1916"/>
                  </a:lnTo>
                  <a:lnTo>
                    <a:pt x="1643" y="1896"/>
                  </a:lnTo>
                  <a:lnTo>
                    <a:pt x="1606" y="1880"/>
                  </a:lnTo>
                  <a:lnTo>
                    <a:pt x="1567" y="1870"/>
                  </a:lnTo>
                  <a:lnTo>
                    <a:pt x="1526" y="1867"/>
                  </a:lnTo>
                  <a:lnTo>
                    <a:pt x="1518" y="1866"/>
                  </a:lnTo>
                  <a:lnTo>
                    <a:pt x="1481" y="1864"/>
                  </a:lnTo>
                  <a:lnTo>
                    <a:pt x="1445" y="1859"/>
                  </a:lnTo>
                  <a:lnTo>
                    <a:pt x="1427" y="1909"/>
                  </a:lnTo>
                  <a:lnTo>
                    <a:pt x="1403" y="1956"/>
                  </a:lnTo>
                  <a:lnTo>
                    <a:pt x="1375" y="2002"/>
                  </a:lnTo>
                  <a:lnTo>
                    <a:pt x="1342" y="2043"/>
                  </a:lnTo>
                  <a:lnTo>
                    <a:pt x="1305" y="2081"/>
                  </a:lnTo>
                  <a:lnTo>
                    <a:pt x="1264" y="2115"/>
                  </a:lnTo>
                  <a:lnTo>
                    <a:pt x="1220" y="2144"/>
                  </a:lnTo>
                  <a:lnTo>
                    <a:pt x="1174" y="2168"/>
                  </a:lnTo>
                  <a:lnTo>
                    <a:pt x="1125" y="2188"/>
                  </a:lnTo>
                  <a:lnTo>
                    <a:pt x="1072" y="2203"/>
                  </a:lnTo>
                  <a:lnTo>
                    <a:pt x="1019" y="2212"/>
                  </a:lnTo>
                  <a:lnTo>
                    <a:pt x="964" y="2215"/>
                  </a:lnTo>
                  <a:lnTo>
                    <a:pt x="909" y="2212"/>
                  </a:lnTo>
                  <a:lnTo>
                    <a:pt x="854" y="2203"/>
                  </a:lnTo>
                  <a:lnTo>
                    <a:pt x="802" y="2188"/>
                  </a:lnTo>
                  <a:lnTo>
                    <a:pt x="753" y="2168"/>
                  </a:lnTo>
                  <a:lnTo>
                    <a:pt x="707" y="2144"/>
                  </a:lnTo>
                  <a:lnTo>
                    <a:pt x="663" y="2115"/>
                  </a:lnTo>
                  <a:lnTo>
                    <a:pt x="623" y="2081"/>
                  </a:lnTo>
                  <a:lnTo>
                    <a:pt x="585" y="2043"/>
                  </a:lnTo>
                  <a:lnTo>
                    <a:pt x="552" y="2002"/>
                  </a:lnTo>
                  <a:lnTo>
                    <a:pt x="525" y="1956"/>
                  </a:lnTo>
                  <a:lnTo>
                    <a:pt x="500" y="1909"/>
                  </a:lnTo>
                  <a:lnTo>
                    <a:pt x="482" y="1859"/>
                  </a:lnTo>
                  <a:close/>
                  <a:moveTo>
                    <a:pt x="837" y="1516"/>
                  </a:moveTo>
                  <a:lnTo>
                    <a:pt x="824" y="1562"/>
                  </a:lnTo>
                  <a:lnTo>
                    <a:pt x="805" y="1605"/>
                  </a:lnTo>
                  <a:lnTo>
                    <a:pt x="783" y="1647"/>
                  </a:lnTo>
                  <a:lnTo>
                    <a:pt x="758" y="1685"/>
                  </a:lnTo>
                  <a:lnTo>
                    <a:pt x="728" y="1720"/>
                  </a:lnTo>
                  <a:lnTo>
                    <a:pt x="695" y="1753"/>
                  </a:lnTo>
                  <a:lnTo>
                    <a:pt x="659" y="1782"/>
                  </a:lnTo>
                  <a:lnTo>
                    <a:pt x="619" y="1806"/>
                  </a:lnTo>
                  <a:lnTo>
                    <a:pt x="634" y="1851"/>
                  </a:lnTo>
                  <a:lnTo>
                    <a:pt x="656" y="1893"/>
                  </a:lnTo>
                  <a:lnTo>
                    <a:pt x="681" y="1931"/>
                  </a:lnTo>
                  <a:lnTo>
                    <a:pt x="712" y="1965"/>
                  </a:lnTo>
                  <a:lnTo>
                    <a:pt x="746" y="1995"/>
                  </a:lnTo>
                  <a:lnTo>
                    <a:pt x="784" y="2020"/>
                  </a:lnTo>
                  <a:lnTo>
                    <a:pt x="826" y="2041"/>
                  </a:lnTo>
                  <a:lnTo>
                    <a:pt x="869" y="2056"/>
                  </a:lnTo>
                  <a:lnTo>
                    <a:pt x="916" y="2066"/>
                  </a:lnTo>
                  <a:lnTo>
                    <a:pt x="964" y="2069"/>
                  </a:lnTo>
                  <a:lnTo>
                    <a:pt x="1012" y="2066"/>
                  </a:lnTo>
                  <a:lnTo>
                    <a:pt x="1058" y="2056"/>
                  </a:lnTo>
                  <a:lnTo>
                    <a:pt x="1101" y="2041"/>
                  </a:lnTo>
                  <a:lnTo>
                    <a:pt x="1143" y="2020"/>
                  </a:lnTo>
                  <a:lnTo>
                    <a:pt x="1181" y="1995"/>
                  </a:lnTo>
                  <a:lnTo>
                    <a:pt x="1215" y="1965"/>
                  </a:lnTo>
                  <a:lnTo>
                    <a:pt x="1246" y="1931"/>
                  </a:lnTo>
                  <a:lnTo>
                    <a:pt x="1271" y="1893"/>
                  </a:lnTo>
                  <a:lnTo>
                    <a:pt x="1293" y="1851"/>
                  </a:lnTo>
                  <a:lnTo>
                    <a:pt x="1308" y="1806"/>
                  </a:lnTo>
                  <a:lnTo>
                    <a:pt x="1268" y="1782"/>
                  </a:lnTo>
                  <a:lnTo>
                    <a:pt x="1232" y="1753"/>
                  </a:lnTo>
                  <a:lnTo>
                    <a:pt x="1199" y="1720"/>
                  </a:lnTo>
                  <a:lnTo>
                    <a:pt x="1169" y="1685"/>
                  </a:lnTo>
                  <a:lnTo>
                    <a:pt x="1144" y="1647"/>
                  </a:lnTo>
                  <a:lnTo>
                    <a:pt x="1121" y="1605"/>
                  </a:lnTo>
                  <a:lnTo>
                    <a:pt x="1103" y="1562"/>
                  </a:lnTo>
                  <a:lnTo>
                    <a:pt x="1091" y="1516"/>
                  </a:lnTo>
                  <a:lnTo>
                    <a:pt x="1049" y="1526"/>
                  </a:lnTo>
                  <a:lnTo>
                    <a:pt x="1007" y="1533"/>
                  </a:lnTo>
                  <a:lnTo>
                    <a:pt x="963" y="1536"/>
                  </a:lnTo>
                  <a:lnTo>
                    <a:pt x="920" y="1533"/>
                  </a:lnTo>
                  <a:lnTo>
                    <a:pt x="879" y="1526"/>
                  </a:lnTo>
                  <a:lnTo>
                    <a:pt x="837" y="1516"/>
                  </a:lnTo>
                  <a:close/>
                  <a:moveTo>
                    <a:pt x="1187" y="721"/>
                  </a:moveTo>
                  <a:lnTo>
                    <a:pt x="1176" y="742"/>
                  </a:lnTo>
                  <a:lnTo>
                    <a:pt x="1151" y="779"/>
                  </a:lnTo>
                  <a:lnTo>
                    <a:pt x="1124" y="812"/>
                  </a:lnTo>
                  <a:lnTo>
                    <a:pt x="1092" y="842"/>
                  </a:lnTo>
                  <a:lnTo>
                    <a:pt x="1057" y="868"/>
                  </a:lnTo>
                  <a:lnTo>
                    <a:pt x="1018" y="888"/>
                  </a:lnTo>
                  <a:lnTo>
                    <a:pt x="977" y="904"/>
                  </a:lnTo>
                  <a:lnTo>
                    <a:pt x="933" y="916"/>
                  </a:lnTo>
                  <a:lnTo>
                    <a:pt x="888" y="922"/>
                  </a:lnTo>
                  <a:lnTo>
                    <a:pt x="842" y="923"/>
                  </a:lnTo>
                  <a:lnTo>
                    <a:pt x="813" y="923"/>
                  </a:lnTo>
                  <a:lnTo>
                    <a:pt x="766" y="927"/>
                  </a:lnTo>
                  <a:lnTo>
                    <a:pt x="720" y="936"/>
                  </a:lnTo>
                  <a:lnTo>
                    <a:pt x="677" y="950"/>
                  </a:lnTo>
                  <a:lnTo>
                    <a:pt x="631" y="970"/>
                  </a:lnTo>
                  <a:lnTo>
                    <a:pt x="589" y="995"/>
                  </a:lnTo>
                  <a:lnTo>
                    <a:pt x="603" y="1052"/>
                  </a:lnTo>
                  <a:lnTo>
                    <a:pt x="621" y="1105"/>
                  </a:lnTo>
                  <a:lnTo>
                    <a:pt x="644" y="1154"/>
                  </a:lnTo>
                  <a:lnTo>
                    <a:pt x="669" y="1200"/>
                  </a:lnTo>
                  <a:lnTo>
                    <a:pt x="698" y="1241"/>
                  </a:lnTo>
                  <a:lnTo>
                    <a:pt x="730" y="1278"/>
                  </a:lnTo>
                  <a:lnTo>
                    <a:pt x="764" y="1311"/>
                  </a:lnTo>
                  <a:lnTo>
                    <a:pt x="801" y="1338"/>
                  </a:lnTo>
                  <a:lnTo>
                    <a:pt x="840" y="1360"/>
                  </a:lnTo>
                  <a:lnTo>
                    <a:pt x="879" y="1376"/>
                  </a:lnTo>
                  <a:lnTo>
                    <a:pt x="920" y="1386"/>
                  </a:lnTo>
                  <a:lnTo>
                    <a:pt x="963" y="1389"/>
                  </a:lnTo>
                  <a:lnTo>
                    <a:pt x="1003" y="1387"/>
                  </a:lnTo>
                  <a:lnTo>
                    <a:pt x="1042" y="1377"/>
                  </a:lnTo>
                  <a:lnTo>
                    <a:pt x="1080" y="1364"/>
                  </a:lnTo>
                  <a:lnTo>
                    <a:pt x="1117" y="1344"/>
                  </a:lnTo>
                  <a:lnTo>
                    <a:pt x="1152" y="1319"/>
                  </a:lnTo>
                  <a:lnTo>
                    <a:pt x="1186" y="1289"/>
                  </a:lnTo>
                  <a:lnTo>
                    <a:pt x="1218" y="1254"/>
                  </a:lnTo>
                  <a:lnTo>
                    <a:pt x="1249" y="1212"/>
                  </a:lnTo>
                  <a:lnTo>
                    <a:pt x="1276" y="1167"/>
                  </a:lnTo>
                  <a:lnTo>
                    <a:pt x="1299" y="1118"/>
                  </a:lnTo>
                  <a:lnTo>
                    <a:pt x="1318" y="1067"/>
                  </a:lnTo>
                  <a:lnTo>
                    <a:pt x="1334" y="1011"/>
                  </a:lnTo>
                  <a:lnTo>
                    <a:pt x="1346" y="955"/>
                  </a:lnTo>
                  <a:lnTo>
                    <a:pt x="1352" y="896"/>
                  </a:lnTo>
                  <a:lnTo>
                    <a:pt x="1353" y="890"/>
                  </a:lnTo>
                  <a:lnTo>
                    <a:pt x="1326" y="850"/>
                  </a:lnTo>
                  <a:lnTo>
                    <a:pt x="1296" y="811"/>
                  </a:lnTo>
                  <a:lnTo>
                    <a:pt x="1262" y="777"/>
                  </a:lnTo>
                  <a:lnTo>
                    <a:pt x="1226" y="747"/>
                  </a:lnTo>
                  <a:lnTo>
                    <a:pt x="1187" y="721"/>
                  </a:lnTo>
                  <a:close/>
                  <a:moveTo>
                    <a:pt x="880" y="146"/>
                  </a:moveTo>
                  <a:lnTo>
                    <a:pt x="869" y="146"/>
                  </a:lnTo>
                  <a:lnTo>
                    <a:pt x="865" y="146"/>
                  </a:lnTo>
                  <a:lnTo>
                    <a:pt x="816" y="150"/>
                  </a:lnTo>
                  <a:lnTo>
                    <a:pt x="769" y="161"/>
                  </a:lnTo>
                  <a:lnTo>
                    <a:pt x="723" y="177"/>
                  </a:lnTo>
                  <a:lnTo>
                    <a:pt x="679" y="198"/>
                  </a:lnTo>
                  <a:lnTo>
                    <a:pt x="636" y="225"/>
                  </a:lnTo>
                  <a:lnTo>
                    <a:pt x="596" y="257"/>
                  </a:lnTo>
                  <a:lnTo>
                    <a:pt x="558" y="293"/>
                  </a:lnTo>
                  <a:lnTo>
                    <a:pt x="523" y="336"/>
                  </a:lnTo>
                  <a:lnTo>
                    <a:pt x="490" y="382"/>
                  </a:lnTo>
                  <a:lnTo>
                    <a:pt x="461" y="433"/>
                  </a:lnTo>
                  <a:lnTo>
                    <a:pt x="436" y="488"/>
                  </a:lnTo>
                  <a:lnTo>
                    <a:pt x="416" y="544"/>
                  </a:lnTo>
                  <a:lnTo>
                    <a:pt x="401" y="603"/>
                  </a:lnTo>
                  <a:lnTo>
                    <a:pt x="391" y="663"/>
                  </a:lnTo>
                  <a:lnTo>
                    <a:pt x="385" y="725"/>
                  </a:lnTo>
                  <a:lnTo>
                    <a:pt x="385" y="788"/>
                  </a:lnTo>
                  <a:lnTo>
                    <a:pt x="387" y="830"/>
                  </a:lnTo>
                  <a:lnTo>
                    <a:pt x="392" y="869"/>
                  </a:lnTo>
                  <a:lnTo>
                    <a:pt x="399" y="912"/>
                  </a:lnTo>
                  <a:lnTo>
                    <a:pt x="409" y="955"/>
                  </a:lnTo>
                  <a:lnTo>
                    <a:pt x="433" y="932"/>
                  </a:lnTo>
                  <a:lnTo>
                    <a:pt x="461" y="908"/>
                  </a:lnTo>
                  <a:lnTo>
                    <a:pt x="489" y="887"/>
                  </a:lnTo>
                  <a:lnTo>
                    <a:pt x="518" y="868"/>
                  </a:lnTo>
                  <a:lnTo>
                    <a:pt x="547" y="851"/>
                  </a:lnTo>
                  <a:lnTo>
                    <a:pt x="576" y="835"/>
                  </a:lnTo>
                  <a:lnTo>
                    <a:pt x="601" y="823"/>
                  </a:lnTo>
                  <a:lnTo>
                    <a:pt x="625" y="813"/>
                  </a:lnTo>
                  <a:lnTo>
                    <a:pt x="684" y="794"/>
                  </a:lnTo>
                  <a:lnTo>
                    <a:pt x="746" y="783"/>
                  </a:lnTo>
                  <a:lnTo>
                    <a:pt x="809" y="777"/>
                  </a:lnTo>
                  <a:lnTo>
                    <a:pt x="847" y="777"/>
                  </a:lnTo>
                  <a:lnTo>
                    <a:pt x="883" y="776"/>
                  </a:lnTo>
                  <a:lnTo>
                    <a:pt x="918" y="770"/>
                  </a:lnTo>
                  <a:lnTo>
                    <a:pt x="950" y="758"/>
                  </a:lnTo>
                  <a:lnTo>
                    <a:pt x="980" y="742"/>
                  </a:lnTo>
                  <a:lnTo>
                    <a:pt x="1007" y="723"/>
                  </a:lnTo>
                  <a:lnTo>
                    <a:pt x="1030" y="698"/>
                  </a:lnTo>
                  <a:lnTo>
                    <a:pt x="1048" y="671"/>
                  </a:lnTo>
                  <a:lnTo>
                    <a:pt x="1067" y="634"/>
                  </a:lnTo>
                  <a:lnTo>
                    <a:pt x="1083" y="595"/>
                  </a:lnTo>
                  <a:lnTo>
                    <a:pt x="1093" y="578"/>
                  </a:lnTo>
                  <a:lnTo>
                    <a:pt x="1105" y="563"/>
                  </a:lnTo>
                  <a:lnTo>
                    <a:pt x="1122" y="554"/>
                  </a:lnTo>
                  <a:lnTo>
                    <a:pt x="1142" y="548"/>
                  </a:lnTo>
                  <a:lnTo>
                    <a:pt x="1161" y="548"/>
                  </a:lnTo>
                  <a:lnTo>
                    <a:pt x="1180" y="553"/>
                  </a:lnTo>
                  <a:lnTo>
                    <a:pt x="1233" y="578"/>
                  </a:lnTo>
                  <a:lnTo>
                    <a:pt x="1283" y="609"/>
                  </a:lnTo>
                  <a:lnTo>
                    <a:pt x="1331" y="644"/>
                  </a:lnTo>
                  <a:lnTo>
                    <a:pt x="1375" y="684"/>
                  </a:lnTo>
                  <a:lnTo>
                    <a:pt x="1415" y="727"/>
                  </a:lnTo>
                  <a:lnTo>
                    <a:pt x="1452" y="774"/>
                  </a:lnTo>
                  <a:lnTo>
                    <a:pt x="1485" y="825"/>
                  </a:lnTo>
                  <a:lnTo>
                    <a:pt x="1514" y="880"/>
                  </a:lnTo>
                  <a:lnTo>
                    <a:pt x="1537" y="935"/>
                  </a:lnTo>
                  <a:lnTo>
                    <a:pt x="1552" y="881"/>
                  </a:lnTo>
                  <a:lnTo>
                    <a:pt x="1562" y="827"/>
                  </a:lnTo>
                  <a:lnTo>
                    <a:pt x="1567" y="771"/>
                  </a:lnTo>
                  <a:lnTo>
                    <a:pt x="1568" y="713"/>
                  </a:lnTo>
                  <a:lnTo>
                    <a:pt x="1564" y="654"/>
                  </a:lnTo>
                  <a:lnTo>
                    <a:pt x="1553" y="595"/>
                  </a:lnTo>
                  <a:lnTo>
                    <a:pt x="1538" y="539"/>
                  </a:lnTo>
                  <a:lnTo>
                    <a:pt x="1518" y="485"/>
                  </a:lnTo>
                  <a:lnTo>
                    <a:pt x="1494" y="433"/>
                  </a:lnTo>
                  <a:lnTo>
                    <a:pt x="1464" y="386"/>
                  </a:lnTo>
                  <a:lnTo>
                    <a:pt x="1430" y="342"/>
                  </a:lnTo>
                  <a:lnTo>
                    <a:pt x="1394" y="304"/>
                  </a:lnTo>
                  <a:lnTo>
                    <a:pt x="1355" y="272"/>
                  </a:lnTo>
                  <a:lnTo>
                    <a:pt x="1314" y="245"/>
                  </a:lnTo>
                  <a:lnTo>
                    <a:pt x="1271" y="224"/>
                  </a:lnTo>
                  <a:lnTo>
                    <a:pt x="1227" y="208"/>
                  </a:lnTo>
                  <a:lnTo>
                    <a:pt x="1181" y="198"/>
                  </a:lnTo>
                  <a:lnTo>
                    <a:pt x="1134" y="195"/>
                  </a:lnTo>
                  <a:lnTo>
                    <a:pt x="1131" y="195"/>
                  </a:lnTo>
                  <a:lnTo>
                    <a:pt x="1125" y="195"/>
                  </a:lnTo>
                  <a:lnTo>
                    <a:pt x="1115" y="196"/>
                  </a:lnTo>
                  <a:lnTo>
                    <a:pt x="1105" y="196"/>
                  </a:lnTo>
                  <a:lnTo>
                    <a:pt x="1098" y="196"/>
                  </a:lnTo>
                  <a:lnTo>
                    <a:pt x="1095" y="196"/>
                  </a:lnTo>
                  <a:lnTo>
                    <a:pt x="1077" y="195"/>
                  </a:lnTo>
                  <a:lnTo>
                    <a:pt x="1060" y="189"/>
                  </a:lnTo>
                  <a:lnTo>
                    <a:pt x="1028" y="175"/>
                  </a:lnTo>
                  <a:lnTo>
                    <a:pt x="997" y="164"/>
                  </a:lnTo>
                  <a:lnTo>
                    <a:pt x="967" y="157"/>
                  </a:lnTo>
                  <a:lnTo>
                    <a:pt x="941" y="151"/>
                  </a:lnTo>
                  <a:lnTo>
                    <a:pt x="916" y="148"/>
                  </a:lnTo>
                  <a:lnTo>
                    <a:pt x="896" y="146"/>
                  </a:lnTo>
                  <a:lnTo>
                    <a:pt x="880" y="146"/>
                  </a:lnTo>
                  <a:close/>
                  <a:moveTo>
                    <a:pt x="861" y="0"/>
                  </a:moveTo>
                  <a:lnTo>
                    <a:pt x="911" y="0"/>
                  </a:lnTo>
                  <a:lnTo>
                    <a:pt x="961" y="6"/>
                  </a:lnTo>
                  <a:lnTo>
                    <a:pt x="1010" y="16"/>
                  </a:lnTo>
                  <a:lnTo>
                    <a:pt x="1059" y="30"/>
                  </a:lnTo>
                  <a:lnTo>
                    <a:pt x="1105" y="49"/>
                  </a:lnTo>
                  <a:lnTo>
                    <a:pt x="1111" y="49"/>
                  </a:lnTo>
                  <a:lnTo>
                    <a:pt x="1119" y="49"/>
                  </a:lnTo>
                  <a:lnTo>
                    <a:pt x="1129" y="48"/>
                  </a:lnTo>
                  <a:lnTo>
                    <a:pt x="1137" y="48"/>
                  </a:lnTo>
                  <a:lnTo>
                    <a:pt x="1194" y="52"/>
                  </a:lnTo>
                  <a:lnTo>
                    <a:pt x="1249" y="62"/>
                  </a:lnTo>
                  <a:lnTo>
                    <a:pt x="1303" y="79"/>
                  </a:lnTo>
                  <a:lnTo>
                    <a:pt x="1355" y="100"/>
                  </a:lnTo>
                  <a:lnTo>
                    <a:pt x="1405" y="129"/>
                  </a:lnTo>
                  <a:lnTo>
                    <a:pt x="1453" y="163"/>
                  </a:lnTo>
                  <a:lnTo>
                    <a:pt x="1499" y="201"/>
                  </a:lnTo>
                  <a:lnTo>
                    <a:pt x="1540" y="246"/>
                  </a:lnTo>
                  <a:lnTo>
                    <a:pt x="1579" y="295"/>
                  </a:lnTo>
                  <a:lnTo>
                    <a:pt x="1612" y="346"/>
                  </a:lnTo>
                  <a:lnTo>
                    <a:pt x="1640" y="401"/>
                  </a:lnTo>
                  <a:lnTo>
                    <a:pt x="1665" y="459"/>
                  </a:lnTo>
                  <a:lnTo>
                    <a:pt x="1685" y="519"/>
                  </a:lnTo>
                  <a:lnTo>
                    <a:pt x="1700" y="580"/>
                  </a:lnTo>
                  <a:lnTo>
                    <a:pt x="1710" y="644"/>
                  </a:lnTo>
                  <a:lnTo>
                    <a:pt x="1714" y="709"/>
                  </a:lnTo>
                  <a:lnTo>
                    <a:pt x="1714" y="776"/>
                  </a:lnTo>
                  <a:lnTo>
                    <a:pt x="1707" y="841"/>
                  </a:lnTo>
                  <a:lnTo>
                    <a:pt x="1696" y="905"/>
                  </a:lnTo>
                  <a:lnTo>
                    <a:pt x="1680" y="967"/>
                  </a:lnTo>
                  <a:lnTo>
                    <a:pt x="1659" y="1026"/>
                  </a:lnTo>
                  <a:lnTo>
                    <a:pt x="1632" y="1084"/>
                  </a:lnTo>
                  <a:lnTo>
                    <a:pt x="1601" y="1138"/>
                  </a:lnTo>
                  <a:lnTo>
                    <a:pt x="1565" y="1189"/>
                  </a:lnTo>
                  <a:lnTo>
                    <a:pt x="1553" y="1201"/>
                  </a:lnTo>
                  <a:lnTo>
                    <a:pt x="1539" y="1209"/>
                  </a:lnTo>
                  <a:lnTo>
                    <a:pt x="1523" y="1215"/>
                  </a:lnTo>
                  <a:lnTo>
                    <a:pt x="1507" y="1217"/>
                  </a:lnTo>
                  <a:lnTo>
                    <a:pt x="1486" y="1214"/>
                  </a:lnTo>
                  <a:lnTo>
                    <a:pt x="1469" y="1206"/>
                  </a:lnTo>
                  <a:lnTo>
                    <a:pt x="1455" y="1195"/>
                  </a:lnTo>
                  <a:lnTo>
                    <a:pt x="1445" y="1182"/>
                  </a:lnTo>
                  <a:lnTo>
                    <a:pt x="1437" y="1166"/>
                  </a:lnTo>
                  <a:lnTo>
                    <a:pt x="1412" y="1223"/>
                  </a:lnTo>
                  <a:lnTo>
                    <a:pt x="1381" y="1276"/>
                  </a:lnTo>
                  <a:lnTo>
                    <a:pt x="1347" y="1326"/>
                  </a:lnTo>
                  <a:lnTo>
                    <a:pt x="1310" y="1371"/>
                  </a:lnTo>
                  <a:lnTo>
                    <a:pt x="1269" y="1412"/>
                  </a:lnTo>
                  <a:lnTo>
                    <a:pt x="1226" y="1447"/>
                  </a:lnTo>
                  <a:lnTo>
                    <a:pt x="1233" y="1488"/>
                  </a:lnTo>
                  <a:lnTo>
                    <a:pt x="1246" y="1526"/>
                  </a:lnTo>
                  <a:lnTo>
                    <a:pt x="1264" y="1564"/>
                  </a:lnTo>
                  <a:lnTo>
                    <a:pt x="1286" y="1597"/>
                  </a:lnTo>
                  <a:lnTo>
                    <a:pt x="1312" y="1628"/>
                  </a:lnTo>
                  <a:lnTo>
                    <a:pt x="1342" y="1654"/>
                  </a:lnTo>
                  <a:lnTo>
                    <a:pt x="1376" y="1678"/>
                  </a:lnTo>
                  <a:lnTo>
                    <a:pt x="1411" y="1696"/>
                  </a:lnTo>
                  <a:lnTo>
                    <a:pt x="1450" y="1710"/>
                  </a:lnTo>
                  <a:lnTo>
                    <a:pt x="1490" y="1718"/>
                  </a:lnTo>
                  <a:lnTo>
                    <a:pt x="1533" y="1720"/>
                  </a:lnTo>
                  <a:lnTo>
                    <a:pt x="1540" y="1721"/>
                  </a:lnTo>
                  <a:lnTo>
                    <a:pt x="1589" y="1725"/>
                  </a:lnTo>
                  <a:lnTo>
                    <a:pt x="1636" y="1736"/>
                  </a:lnTo>
                  <a:lnTo>
                    <a:pt x="1681" y="1752"/>
                  </a:lnTo>
                  <a:lnTo>
                    <a:pt x="1722" y="1772"/>
                  </a:lnTo>
                  <a:lnTo>
                    <a:pt x="1762" y="1798"/>
                  </a:lnTo>
                  <a:lnTo>
                    <a:pt x="1798" y="1827"/>
                  </a:lnTo>
                  <a:lnTo>
                    <a:pt x="1830" y="1861"/>
                  </a:lnTo>
                  <a:lnTo>
                    <a:pt x="1858" y="1897"/>
                  </a:lnTo>
                  <a:lnTo>
                    <a:pt x="1882" y="1937"/>
                  </a:lnTo>
                  <a:lnTo>
                    <a:pt x="1901" y="1980"/>
                  </a:lnTo>
                  <a:lnTo>
                    <a:pt x="1916" y="2026"/>
                  </a:lnTo>
                  <a:lnTo>
                    <a:pt x="1924" y="2074"/>
                  </a:lnTo>
                  <a:lnTo>
                    <a:pt x="1928" y="2122"/>
                  </a:lnTo>
                  <a:lnTo>
                    <a:pt x="1928" y="2555"/>
                  </a:lnTo>
                  <a:lnTo>
                    <a:pt x="1924" y="2574"/>
                  </a:lnTo>
                  <a:lnTo>
                    <a:pt x="1917" y="2592"/>
                  </a:lnTo>
                  <a:lnTo>
                    <a:pt x="1905" y="2607"/>
                  </a:lnTo>
                  <a:lnTo>
                    <a:pt x="1891" y="2617"/>
                  </a:lnTo>
                  <a:lnTo>
                    <a:pt x="1873" y="2625"/>
                  </a:lnTo>
                  <a:lnTo>
                    <a:pt x="1854" y="2628"/>
                  </a:lnTo>
                  <a:lnTo>
                    <a:pt x="73" y="2628"/>
                  </a:lnTo>
                  <a:lnTo>
                    <a:pt x="53" y="2625"/>
                  </a:lnTo>
                  <a:lnTo>
                    <a:pt x="36" y="2617"/>
                  </a:lnTo>
                  <a:lnTo>
                    <a:pt x="22" y="2607"/>
                  </a:lnTo>
                  <a:lnTo>
                    <a:pt x="10" y="2592"/>
                  </a:lnTo>
                  <a:lnTo>
                    <a:pt x="2" y="2574"/>
                  </a:lnTo>
                  <a:lnTo>
                    <a:pt x="0" y="2555"/>
                  </a:lnTo>
                  <a:lnTo>
                    <a:pt x="0" y="2122"/>
                  </a:lnTo>
                  <a:lnTo>
                    <a:pt x="2" y="2074"/>
                  </a:lnTo>
                  <a:lnTo>
                    <a:pt x="12" y="2026"/>
                  </a:lnTo>
                  <a:lnTo>
                    <a:pt x="26" y="1980"/>
                  </a:lnTo>
                  <a:lnTo>
                    <a:pt x="45" y="1937"/>
                  </a:lnTo>
                  <a:lnTo>
                    <a:pt x="69" y="1897"/>
                  </a:lnTo>
                  <a:lnTo>
                    <a:pt x="97" y="1861"/>
                  </a:lnTo>
                  <a:lnTo>
                    <a:pt x="129" y="1827"/>
                  </a:lnTo>
                  <a:lnTo>
                    <a:pt x="165" y="1798"/>
                  </a:lnTo>
                  <a:lnTo>
                    <a:pt x="205" y="1772"/>
                  </a:lnTo>
                  <a:lnTo>
                    <a:pt x="247" y="1752"/>
                  </a:lnTo>
                  <a:lnTo>
                    <a:pt x="292" y="1736"/>
                  </a:lnTo>
                  <a:lnTo>
                    <a:pt x="339" y="1725"/>
                  </a:lnTo>
                  <a:lnTo>
                    <a:pt x="386" y="1721"/>
                  </a:lnTo>
                  <a:lnTo>
                    <a:pt x="394" y="1720"/>
                  </a:lnTo>
                  <a:lnTo>
                    <a:pt x="436" y="1718"/>
                  </a:lnTo>
                  <a:lnTo>
                    <a:pt x="477" y="1710"/>
                  </a:lnTo>
                  <a:lnTo>
                    <a:pt x="516" y="1696"/>
                  </a:lnTo>
                  <a:lnTo>
                    <a:pt x="552" y="1678"/>
                  </a:lnTo>
                  <a:lnTo>
                    <a:pt x="585" y="1654"/>
                  </a:lnTo>
                  <a:lnTo>
                    <a:pt x="615" y="1628"/>
                  </a:lnTo>
                  <a:lnTo>
                    <a:pt x="641" y="1597"/>
                  </a:lnTo>
                  <a:lnTo>
                    <a:pt x="663" y="1564"/>
                  </a:lnTo>
                  <a:lnTo>
                    <a:pt x="681" y="1528"/>
                  </a:lnTo>
                  <a:lnTo>
                    <a:pt x="694" y="1488"/>
                  </a:lnTo>
                  <a:lnTo>
                    <a:pt x="701" y="1447"/>
                  </a:lnTo>
                  <a:lnTo>
                    <a:pt x="671" y="1423"/>
                  </a:lnTo>
                  <a:lnTo>
                    <a:pt x="642" y="1398"/>
                  </a:lnTo>
                  <a:lnTo>
                    <a:pt x="614" y="1369"/>
                  </a:lnTo>
                  <a:lnTo>
                    <a:pt x="578" y="1324"/>
                  </a:lnTo>
                  <a:lnTo>
                    <a:pt x="545" y="1276"/>
                  </a:lnTo>
                  <a:lnTo>
                    <a:pt x="516" y="1224"/>
                  </a:lnTo>
                  <a:lnTo>
                    <a:pt x="491" y="1169"/>
                  </a:lnTo>
                  <a:lnTo>
                    <a:pt x="469" y="1111"/>
                  </a:lnTo>
                  <a:lnTo>
                    <a:pt x="458" y="1128"/>
                  </a:lnTo>
                  <a:lnTo>
                    <a:pt x="447" y="1144"/>
                  </a:lnTo>
                  <a:lnTo>
                    <a:pt x="434" y="1159"/>
                  </a:lnTo>
                  <a:lnTo>
                    <a:pt x="418" y="1171"/>
                  </a:lnTo>
                  <a:lnTo>
                    <a:pt x="400" y="1177"/>
                  </a:lnTo>
                  <a:lnTo>
                    <a:pt x="381" y="1179"/>
                  </a:lnTo>
                  <a:lnTo>
                    <a:pt x="361" y="1175"/>
                  </a:lnTo>
                  <a:lnTo>
                    <a:pt x="344" y="1167"/>
                  </a:lnTo>
                  <a:lnTo>
                    <a:pt x="329" y="1153"/>
                  </a:lnTo>
                  <a:lnTo>
                    <a:pt x="318" y="1137"/>
                  </a:lnTo>
                  <a:lnTo>
                    <a:pt x="294" y="1077"/>
                  </a:lnTo>
                  <a:lnTo>
                    <a:pt x="275" y="1017"/>
                  </a:lnTo>
                  <a:lnTo>
                    <a:pt x="259" y="954"/>
                  </a:lnTo>
                  <a:lnTo>
                    <a:pt x="247" y="889"/>
                  </a:lnTo>
                  <a:lnTo>
                    <a:pt x="242" y="843"/>
                  </a:lnTo>
                  <a:lnTo>
                    <a:pt x="240" y="793"/>
                  </a:lnTo>
                  <a:lnTo>
                    <a:pt x="240" y="725"/>
                  </a:lnTo>
                  <a:lnTo>
                    <a:pt x="245" y="659"/>
                  </a:lnTo>
                  <a:lnTo>
                    <a:pt x="255" y="594"/>
                  </a:lnTo>
                  <a:lnTo>
                    <a:pt x="268" y="530"/>
                  </a:lnTo>
                  <a:lnTo>
                    <a:pt x="287" y="469"/>
                  </a:lnTo>
                  <a:lnTo>
                    <a:pt x="311" y="409"/>
                  </a:lnTo>
                  <a:lnTo>
                    <a:pt x="339" y="351"/>
                  </a:lnTo>
                  <a:lnTo>
                    <a:pt x="370" y="297"/>
                  </a:lnTo>
                  <a:lnTo>
                    <a:pt x="407" y="246"/>
                  </a:lnTo>
                  <a:lnTo>
                    <a:pt x="447" y="197"/>
                  </a:lnTo>
                  <a:lnTo>
                    <a:pt x="491" y="154"/>
                  </a:lnTo>
                  <a:lnTo>
                    <a:pt x="537" y="115"/>
                  </a:lnTo>
                  <a:lnTo>
                    <a:pt x="586" y="82"/>
                  </a:lnTo>
                  <a:lnTo>
                    <a:pt x="637" y="55"/>
                  </a:lnTo>
                  <a:lnTo>
                    <a:pt x="691" y="32"/>
                  </a:lnTo>
                  <a:lnTo>
                    <a:pt x="746" y="15"/>
                  </a:lnTo>
                  <a:lnTo>
                    <a:pt x="802" y="5"/>
                  </a:lnTo>
                  <a:lnTo>
                    <a:pt x="8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grpSp>
      <p:sp>
        <p:nvSpPr>
          <p:cNvPr id="59" name="Freeform 139">
            <a:extLst>
              <a:ext uri="{FF2B5EF4-FFF2-40B4-BE49-F238E27FC236}">
                <a16:creationId xmlns:a16="http://schemas.microsoft.com/office/drawing/2014/main" id="{C086730A-771B-746D-0D3F-862BAC17C492}"/>
              </a:ext>
            </a:extLst>
          </p:cNvPr>
          <p:cNvSpPr>
            <a:spLocks noEditPoints="1"/>
          </p:cNvSpPr>
          <p:nvPr/>
        </p:nvSpPr>
        <p:spPr bwMode="auto">
          <a:xfrm>
            <a:off x="7281773" y="2140019"/>
            <a:ext cx="671848" cy="666760"/>
          </a:xfrm>
          <a:custGeom>
            <a:avLst/>
            <a:gdLst>
              <a:gd name="T0" fmla="*/ 1539 w 3432"/>
              <a:gd name="T1" fmla="*/ 2985 h 3409"/>
              <a:gd name="T2" fmla="*/ 1852 w 3432"/>
              <a:gd name="T3" fmla="*/ 3248 h 3409"/>
              <a:gd name="T4" fmla="*/ 2013 w 3432"/>
              <a:gd name="T5" fmla="*/ 3242 h 3409"/>
              <a:gd name="T6" fmla="*/ 2113 w 3432"/>
              <a:gd name="T7" fmla="*/ 3122 h 3409"/>
              <a:gd name="T8" fmla="*/ 2096 w 3432"/>
              <a:gd name="T9" fmla="*/ 2957 h 3409"/>
              <a:gd name="T10" fmla="*/ 1858 w 3432"/>
              <a:gd name="T11" fmla="*/ 2688 h 3409"/>
              <a:gd name="T12" fmla="*/ 1884 w 3432"/>
              <a:gd name="T13" fmla="*/ 2650 h 3409"/>
              <a:gd name="T14" fmla="*/ 2198 w 3432"/>
              <a:gd name="T15" fmla="*/ 2941 h 3409"/>
              <a:gd name="T16" fmla="*/ 2366 w 3432"/>
              <a:gd name="T17" fmla="*/ 2980 h 3409"/>
              <a:gd name="T18" fmla="*/ 2499 w 3432"/>
              <a:gd name="T19" fmla="*/ 2902 h 3409"/>
              <a:gd name="T20" fmla="*/ 2531 w 3432"/>
              <a:gd name="T21" fmla="*/ 2747 h 3409"/>
              <a:gd name="T22" fmla="*/ 2445 w 3432"/>
              <a:gd name="T23" fmla="*/ 2586 h 3409"/>
              <a:gd name="T24" fmla="*/ 2211 w 3432"/>
              <a:gd name="T25" fmla="*/ 2314 h 3409"/>
              <a:gd name="T26" fmla="*/ 2540 w 3432"/>
              <a:gd name="T27" fmla="*/ 2605 h 3409"/>
              <a:gd name="T28" fmla="*/ 2702 w 3432"/>
              <a:gd name="T29" fmla="*/ 2691 h 3409"/>
              <a:gd name="T30" fmla="*/ 2857 w 3432"/>
              <a:gd name="T31" fmla="*/ 2660 h 3409"/>
              <a:gd name="T32" fmla="*/ 2935 w 3432"/>
              <a:gd name="T33" fmla="*/ 2525 h 3409"/>
              <a:gd name="T34" fmla="*/ 2895 w 3432"/>
              <a:gd name="T35" fmla="*/ 2359 h 3409"/>
              <a:gd name="T36" fmla="*/ 2548 w 3432"/>
              <a:gd name="T37" fmla="*/ 1987 h 3409"/>
              <a:gd name="T38" fmla="*/ 2585 w 3432"/>
              <a:gd name="T39" fmla="*/ 1961 h 3409"/>
              <a:gd name="T40" fmla="*/ 2980 w 3432"/>
              <a:gd name="T41" fmla="*/ 2324 h 3409"/>
              <a:gd name="T42" fmla="*/ 3146 w 3432"/>
              <a:gd name="T43" fmla="*/ 2340 h 3409"/>
              <a:gd name="T44" fmla="*/ 3264 w 3432"/>
              <a:gd name="T45" fmla="*/ 2241 h 3409"/>
              <a:gd name="T46" fmla="*/ 3272 w 3432"/>
              <a:gd name="T47" fmla="*/ 2079 h 3409"/>
              <a:gd name="T48" fmla="*/ 1821 w 3432"/>
              <a:gd name="T49" fmla="*/ 579 h 3409"/>
              <a:gd name="T50" fmla="*/ 1238 w 3432"/>
              <a:gd name="T51" fmla="*/ 13 h 3409"/>
              <a:gd name="T52" fmla="*/ 2221 w 3432"/>
              <a:gd name="T53" fmla="*/ 5 h 3409"/>
              <a:gd name="T54" fmla="*/ 2317 w 3432"/>
              <a:gd name="T55" fmla="*/ 14 h 3409"/>
              <a:gd name="T56" fmla="*/ 3421 w 3432"/>
              <a:gd name="T57" fmla="*/ 1124 h 3409"/>
              <a:gd name="T58" fmla="*/ 3212 w 3432"/>
              <a:gd name="T59" fmla="*/ 1766 h 3409"/>
              <a:gd name="T60" fmla="*/ 3400 w 3432"/>
              <a:gd name="T61" fmla="*/ 2006 h 3409"/>
              <a:gd name="T62" fmla="*/ 3426 w 3432"/>
              <a:gd name="T63" fmla="*/ 2219 h 3409"/>
              <a:gd name="T64" fmla="*/ 3336 w 3432"/>
              <a:gd name="T65" fmla="*/ 2403 h 3409"/>
              <a:gd name="T66" fmla="*/ 3166 w 3432"/>
              <a:gd name="T67" fmla="*/ 2491 h 3409"/>
              <a:gd name="T68" fmla="*/ 3070 w 3432"/>
              <a:gd name="T69" fmla="*/ 2615 h 3409"/>
              <a:gd name="T70" fmla="*/ 2962 w 3432"/>
              <a:gd name="T71" fmla="*/ 2774 h 3409"/>
              <a:gd name="T72" fmla="*/ 2781 w 3432"/>
              <a:gd name="T73" fmla="*/ 2843 h 3409"/>
              <a:gd name="T74" fmla="*/ 2665 w 3432"/>
              <a:gd name="T75" fmla="*/ 2909 h 3409"/>
              <a:gd name="T76" fmla="*/ 2559 w 3432"/>
              <a:gd name="T77" fmla="*/ 3062 h 3409"/>
              <a:gd name="T78" fmla="*/ 2378 w 3432"/>
              <a:gd name="T79" fmla="*/ 3130 h 3409"/>
              <a:gd name="T80" fmla="*/ 2250 w 3432"/>
              <a:gd name="T81" fmla="*/ 3192 h 3409"/>
              <a:gd name="T82" fmla="*/ 2144 w 3432"/>
              <a:gd name="T83" fmla="*/ 3340 h 3409"/>
              <a:gd name="T84" fmla="*/ 1965 w 3432"/>
              <a:gd name="T85" fmla="*/ 3408 h 3409"/>
              <a:gd name="T86" fmla="*/ 1715 w 3432"/>
              <a:gd name="T87" fmla="*/ 3345 h 3409"/>
              <a:gd name="T88" fmla="*/ 1467 w 3432"/>
              <a:gd name="T89" fmla="*/ 3408 h 3409"/>
              <a:gd name="T90" fmla="*/ 1286 w 3432"/>
              <a:gd name="T91" fmla="*/ 3340 h 3409"/>
              <a:gd name="T92" fmla="*/ 1181 w 3432"/>
              <a:gd name="T93" fmla="*/ 3192 h 3409"/>
              <a:gd name="T94" fmla="*/ 1053 w 3432"/>
              <a:gd name="T95" fmla="*/ 3130 h 3409"/>
              <a:gd name="T96" fmla="*/ 872 w 3432"/>
              <a:gd name="T97" fmla="*/ 3062 h 3409"/>
              <a:gd name="T98" fmla="*/ 767 w 3432"/>
              <a:gd name="T99" fmla="*/ 2909 h 3409"/>
              <a:gd name="T100" fmla="*/ 651 w 3432"/>
              <a:gd name="T101" fmla="*/ 2843 h 3409"/>
              <a:gd name="T102" fmla="*/ 470 w 3432"/>
              <a:gd name="T103" fmla="*/ 2774 h 3409"/>
              <a:gd name="T104" fmla="*/ 361 w 3432"/>
              <a:gd name="T105" fmla="*/ 2615 h 3409"/>
              <a:gd name="T106" fmla="*/ 265 w 3432"/>
              <a:gd name="T107" fmla="*/ 2491 h 3409"/>
              <a:gd name="T108" fmla="*/ 95 w 3432"/>
              <a:gd name="T109" fmla="*/ 2403 h 3409"/>
              <a:gd name="T110" fmla="*/ 4 w 3432"/>
              <a:gd name="T111" fmla="*/ 2219 h 3409"/>
              <a:gd name="T112" fmla="*/ 31 w 3432"/>
              <a:gd name="T113" fmla="*/ 2006 h 3409"/>
              <a:gd name="T114" fmla="*/ 219 w 3432"/>
              <a:gd name="T115" fmla="*/ 1766 h 3409"/>
              <a:gd name="T116" fmla="*/ 2 w 3432"/>
              <a:gd name="T117" fmla="*/ 1150 h 3409"/>
              <a:gd name="T118" fmla="*/ 1096 w 3432"/>
              <a:gd name="T119" fmla="*/ 26 h 3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2" h="3409">
                <a:moveTo>
                  <a:pt x="1186" y="150"/>
                </a:moveTo>
                <a:lnTo>
                  <a:pt x="149" y="1186"/>
                </a:lnTo>
                <a:lnTo>
                  <a:pt x="414" y="1861"/>
                </a:lnTo>
                <a:lnTo>
                  <a:pt x="995" y="2442"/>
                </a:lnTo>
                <a:lnTo>
                  <a:pt x="1539" y="2985"/>
                </a:lnTo>
                <a:lnTo>
                  <a:pt x="1724" y="3171"/>
                </a:lnTo>
                <a:lnTo>
                  <a:pt x="1754" y="3196"/>
                </a:lnTo>
                <a:lnTo>
                  <a:pt x="1785" y="3219"/>
                </a:lnTo>
                <a:lnTo>
                  <a:pt x="1818" y="3236"/>
                </a:lnTo>
                <a:lnTo>
                  <a:pt x="1852" y="3248"/>
                </a:lnTo>
                <a:lnTo>
                  <a:pt x="1885" y="3257"/>
                </a:lnTo>
                <a:lnTo>
                  <a:pt x="1919" y="3260"/>
                </a:lnTo>
                <a:lnTo>
                  <a:pt x="1952" y="3259"/>
                </a:lnTo>
                <a:lnTo>
                  <a:pt x="1984" y="3252"/>
                </a:lnTo>
                <a:lnTo>
                  <a:pt x="2013" y="3242"/>
                </a:lnTo>
                <a:lnTo>
                  <a:pt x="2041" y="3226"/>
                </a:lnTo>
                <a:lnTo>
                  <a:pt x="2066" y="3205"/>
                </a:lnTo>
                <a:lnTo>
                  <a:pt x="2086" y="3180"/>
                </a:lnTo>
                <a:lnTo>
                  <a:pt x="2103" y="3152"/>
                </a:lnTo>
                <a:lnTo>
                  <a:pt x="2113" y="3122"/>
                </a:lnTo>
                <a:lnTo>
                  <a:pt x="2119" y="3091"/>
                </a:lnTo>
                <a:lnTo>
                  <a:pt x="2121" y="3058"/>
                </a:lnTo>
                <a:lnTo>
                  <a:pt x="2118" y="3024"/>
                </a:lnTo>
                <a:lnTo>
                  <a:pt x="2109" y="2991"/>
                </a:lnTo>
                <a:lnTo>
                  <a:pt x="2096" y="2957"/>
                </a:lnTo>
                <a:lnTo>
                  <a:pt x="2079" y="2924"/>
                </a:lnTo>
                <a:lnTo>
                  <a:pt x="2057" y="2893"/>
                </a:lnTo>
                <a:lnTo>
                  <a:pt x="2032" y="2864"/>
                </a:lnTo>
                <a:lnTo>
                  <a:pt x="1864" y="2696"/>
                </a:lnTo>
                <a:lnTo>
                  <a:pt x="1858" y="2688"/>
                </a:lnTo>
                <a:lnTo>
                  <a:pt x="1857" y="2678"/>
                </a:lnTo>
                <a:lnTo>
                  <a:pt x="1859" y="2667"/>
                </a:lnTo>
                <a:lnTo>
                  <a:pt x="1865" y="2659"/>
                </a:lnTo>
                <a:lnTo>
                  <a:pt x="1873" y="2652"/>
                </a:lnTo>
                <a:lnTo>
                  <a:pt x="1884" y="2650"/>
                </a:lnTo>
                <a:lnTo>
                  <a:pt x="1894" y="2652"/>
                </a:lnTo>
                <a:lnTo>
                  <a:pt x="1902" y="2658"/>
                </a:lnTo>
                <a:lnTo>
                  <a:pt x="2138" y="2893"/>
                </a:lnTo>
                <a:lnTo>
                  <a:pt x="2167" y="2919"/>
                </a:lnTo>
                <a:lnTo>
                  <a:pt x="2198" y="2941"/>
                </a:lnTo>
                <a:lnTo>
                  <a:pt x="2232" y="2958"/>
                </a:lnTo>
                <a:lnTo>
                  <a:pt x="2265" y="2971"/>
                </a:lnTo>
                <a:lnTo>
                  <a:pt x="2299" y="2978"/>
                </a:lnTo>
                <a:lnTo>
                  <a:pt x="2333" y="2982"/>
                </a:lnTo>
                <a:lnTo>
                  <a:pt x="2366" y="2980"/>
                </a:lnTo>
                <a:lnTo>
                  <a:pt x="2397" y="2974"/>
                </a:lnTo>
                <a:lnTo>
                  <a:pt x="2427" y="2963"/>
                </a:lnTo>
                <a:lnTo>
                  <a:pt x="2454" y="2948"/>
                </a:lnTo>
                <a:lnTo>
                  <a:pt x="2479" y="2927"/>
                </a:lnTo>
                <a:lnTo>
                  <a:pt x="2499" y="2902"/>
                </a:lnTo>
                <a:lnTo>
                  <a:pt x="2515" y="2875"/>
                </a:lnTo>
                <a:lnTo>
                  <a:pt x="2526" y="2845"/>
                </a:lnTo>
                <a:lnTo>
                  <a:pt x="2533" y="2814"/>
                </a:lnTo>
                <a:lnTo>
                  <a:pt x="2534" y="2780"/>
                </a:lnTo>
                <a:lnTo>
                  <a:pt x="2531" y="2747"/>
                </a:lnTo>
                <a:lnTo>
                  <a:pt x="2522" y="2713"/>
                </a:lnTo>
                <a:lnTo>
                  <a:pt x="2510" y="2679"/>
                </a:lnTo>
                <a:lnTo>
                  <a:pt x="2493" y="2647"/>
                </a:lnTo>
                <a:lnTo>
                  <a:pt x="2471" y="2616"/>
                </a:lnTo>
                <a:lnTo>
                  <a:pt x="2445" y="2586"/>
                </a:lnTo>
                <a:lnTo>
                  <a:pt x="2210" y="2351"/>
                </a:lnTo>
                <a:lnTo>
                  <a:pt x="2204" y="2341"/>
                </a:lnTo>
                <a:lnTo>
                  <a:pt x="2203" y="2332"/>
                </a:lnTo>
                <a:lnTo>
                  <a:pt x="2205" y="2322"/>
                </a:lnTo>
                <a:lnTo>
                  <a:pt x="2211" y="2314"/>
                </a:lnTo>
                <a:lnTo>
                  <a:pt x="2220" y="2307"/>
                </a:lnTo>
                <a:lnTo>
                  <a:pt x="2229" y="2305"/>
                </a:lnTo>
                <a:lnTo>
                  <a:pt x="2239" y="2307"/>
                </a:lnTo>
                <a:lnTo>
                  <a:pt x="2248" y="2312"/>
                </a:lnTo>
                <a:lnTo>
                  <a:pt x="2540" y="2605"/>
                </a:lnTo>
                <a:lnTo>
                  <a:pt x="2570" y="2631"/>
                </a:lnTo>
                <a:lnTo>
                  <a:pt x="2602" y="2652"/>
                </a:lnTo>
                <a:lnTo>
                  <a:pt x="2634" y="2670"/>
                </a:lnTo>
                <a:lnTo>
                  <a:pt x="2668" y="2682"/>
                </a:lnTo>
                <a:lnTo>
                  <a:pt x="2702" y="2691"/>
                </a:lnTo>
                <a:lnTo>
                  <a:pt x="2735" y="2694"/>
                </a:lnTo>
                <a:lnTo>
                  <a:pt x="2768" y="2692"/>
                </a:lnTo>
                <a:lnTo>
                  <a:pt x="2800" y="2687"/>
                </a:lnTo>
                <a:lnTo>
                  <a:pt x="2830" y="2676"/>
                </a:lnTo>
                <a:lnTo>
                  <a:pt x="2857" y="2660"/>
                </a:lnTo>
                <a:lnTo>
                  <a:pt x="2882" y="2639"/>
                </a:lnTo>
                <a:lnTo>
                  <a:pt x="2903" y="2615"/>
                </a:lnTo>
                <a:lnTo>
                  <a:pt x="2919" y="2587"/>
                </a:lnTo>
                <a:lnTo>
                  <a:pt x="2930" y="2557"/>
                </a:lnTo>
                <a:lnTo>
                  <a:pt x="2935" y="2525"/>
                </a:lnTo>
                <a:lnTo>
                  <a:pt x="2937" y="2492"/>
                </a:lnTo>
                <a:lnTo>
                  <a:pt x="2934" y="2459"/>
                </a:lnTo>
                <a:lnTo>
                  <a:pt x="2925" y="2424"/>
                </a:lnTo>
                <a:lnTo>
                  <a:pt x="2912" y="2391"/>
                </a:lnTo>
                <a:lnTo>
                  <a:pt x="2895" y="2359"/>
                </a:lnTo>
                <a:lnTo>
                  <a:pt x="2874" y="2328"/>
                </a:lnTo>
                <a:lnTo>
                  <a:pt x="2848" y="2297"/>
                </a:lnTo>
                <a:lnTo>
                  <a:pt x="2555" y="2005"/>
                </a:lnTo>
                <a:lnTo>
                  <a:pt x="2550" y="1996"/>
                </a:lnTo>
                <a:lnTo>
                  <a:pt x="2548" y="1987"/>
                </a:lnTo>
                <a:lnTo>
                  <a:pt x="2550" y="1977"/>
                </a:lnTo>
                <a:lnTo>
                  <a:pt x="2556" y="1968"/>
                </a:lnTo>
                <a:lnTo>
                  <a:pt x="2565" y="1962"/>
                </a:lnTo>
                <a:lnTo>
                  <a:pt x="2575" y="1960"/>
                </a:lnTo>
                <a:lnTo>
                  <a:pt x="2585" y="1961"/>
                </a:lnTo>
                <a:lnTo>
                  <a:pt x="2594" y="1967"/>
                </a:lnTo>
                <a:lnTo>
                  <a:pt x="2887" y="2260"/>
                </a:lnTo>
                <a:lnTo>
                  <a:pt x="2916" y="2286"/>
                </a:lnTo>
                <a:lnTo>
                  <a:pt x="2947" y="2307"/>
                </a:lnTo>
                <a:lnTo>
                  <a:pt x="2980" y="2324"/>
                </a:lnTo>
                <a:lnTo>
                  <a:pt x="3013" y="2337"/>
                </a:lnTo>
                <a:lnTo>
                  <a:pt x="3047" y="2345"/>
                </a:lnTo>
                <a:lnTo>
                  <a:pt x="3081" y="2349"/>
                </a:lnTo>
                <a:lnTo>
                  <a:pt x="3113" y="2347"/>
                </a:lnTo>
                <a:lnTo>
                  <a:pt x="3146" y="2340"/>
                </a:lnTo>
                <a:lnTo>
                  <a:pt x="3176" y="2330"/>
                </a:lnTo>
                <a:lnTo>
                  <a:pt x="3203" y="2315"/>
                </a:lnTo>
                <a:lnTo>
                  <a:pt x="3227" y="2293"/>
                </a:lnTo>
                <a:lnTo>
                  <a:pt x="3248" y="2268"/>
                </a:lnTo>
                <a:lnTo>
                  <a:pt x="3264" y="2241"/>
                </a:lnTo>
                <a:lnTo>
                  <a:pt x="3275" y="2211"/>
                </a:lnTo>
                <a:lnTo>
                  <a:pt x="3281" y="2180"/>
                </a:lnTo>
                <a:lnTo>
                  <a:pt x="3282" y="2147"/>
                </a:lnTo>
                <a:lnTo>
                  <a:pt x="3279" y="2113"/>
                </a:lnTo>
                <a:lnTo>
                  <a:pt x="3272" y="2079"/>
                </a:lnTo>
                <a:lnTo>
                  <a:pt x="3259" y="2046"/>
                </a:lnTo>
                <a:lnTo>
                  <a:pt x="3241" y="2013"/>
                </a:lnTo>
                <a:lnTo>
                  <a:pt x="3220" y="1981"/>
                </a:lnTo>
                <a:lnTo>
                  <a:pt x="3194" y="1952"/>
                </a:lnTo>
                <a:lnTo>
                  <a:pt x="1821" y="579"/>
                </a:lnTo>
                <a:lnTo>
                  <a:pt x="1186" y="150"/>
                </a:lnTo>
                <a:close/>
                <a:moveTo>
                  <a:pt x="1182" y="0"/>
                </a:moveTo>
                <a:lnTo>
                  <a:pt x="1182" y="0"/>
                </a:lnTo>
                <a:lnTo>
                  <a:pt x="1210" y="5"/>
                </a:lnTo>
                <a:lnTo>
                  <a:pt x="1238" y="13"/>
                </a:lnTo>
                <a:lnTo>
                  <a:pt x="1265" y="27"/>
                </a:lnTo>
                <a:lnTo>
                  <a:pt x="1715" y="333"/>
                </a:lnTo>
                <a:lnTo>
                  <a:pt x="2167" y="27"/>
                </a:lnTo>
                <a:lnTo>
                  <a:pt x="2194" y="13"/>
                </a:lnTo>
                <a:lnTo>
                  <a:pt x="2221" y="5"/>
                </a:lnTo>
                <a:lnTo>
                  <a:pt x="2250" y="0"/>
                </a:lnTo>
                <a:lnTo>
                  <a:pt x="2250" y="0"/>
                </a:lnTo>
                <a:lnTo>
                  <a:pt x="2272" y="1"/>
                </a:lnTo>
                <a:lnTo>
                  <a:pt x="2295" y="6"/>
                </a:lnTo>
                <a:lnTo>
                  <a:pt x="2317" y="14"/>
                </a:lnTo>
                <a:lnTo>
                  <a:pt x="2336" y="26"/>
                </a:lnTo>
                <a:lnTo>
                  <a:pt x="2354" y="41"/>
                </a:lnTo>
                <a:lnTo>
                  <a:pt x="3391" y="1078"/>
                </a:lnTo>
                <a:lnTo>
                  <a:pt x="3408" y="1099"/>
                </a:lnTo>
                <a:lnTo>
                  <a:pt x="3421" y="1124"/>
                </a:lnTo>
                <a:lnTo>
                  <a:pt x="3429" y="1150"/>
                </a:lnTo>
                <a:lnTo>
                  <a:pt x="3432" y="1178"/>
                </a:lnTo>
                <a:lnTo>
                  <a:pt x="3429" y="1206"/>
                </a:lnTo>
                <a:lnTo>
                  <a:pt x="3421" y="1234"/>
                </a:lnTo>
                <a:lnTo>
                  <a:pt x="3212" y="1766"/>
                </a:lnTo>
                <a:lnTo>
                  <a:pt x="3296" y="1850"/>
                </a:lnTo>
                <a:lnTo>
                  <a:pt x="3329" y="1887"/>
                </a:lnTo>
                <a:lnTo>
                  <a:pt x="3356" y="1924"/>
                </a:lnTo>
                <a:lnTo>
                  <a:pt x="3380" y="1965"/>
                </a:lnTo>
                <a:lnTo>
                  <a:pt x="3400" y="2006"/>
                </a:lnTo>
                <a:lnTo>
                  <a:pt x="3415" y="2049"/>
                </a:lnTo>
                <a:lnTo>
                  <a:pt x="3424" y="2091"/>
                </a:lnTo>
                <a:lnTo>
                  <a:pt x="3430" y="2134"/>
                </a:lnTo>
                <a:lnTo>
                  <a:pt x="3431" y="2177"/>
                </a:lnTo>
                <a:lnTo>
                  <a:pt x="3426" y="2219"/>
                </a:lnTo>
                <a:lnTo>
                  <a:pt x="3418" y="2260"/>
                </a:lnTo>
                <a:lnTo>
                  <a:pt x="3405" y="2298"/>
                </a:lnTo>
                <a:lnTo>
                  <a:pt x="3387" y="2336"/>
                </a:lnTo>
                <a:lnTo>
                  <a:pt x="3364" y="2371"/>
                </a:lnTo>
                <a:lnTo>
                  <a:pt x="3336" y="2403"/>
                </a:lnTo>
                <a:lnTo>
                  <a:pt x="3307" y="2428"/>
                </a:lnTo>
                <a:lnTo>
                  <a:pt x="3275" y="2450"/>
                </a:lnTo>
                <a:lnTo>
                  <a:pt x="3241" y="2467"/>
                </a:lnTo>
                <a:lnTo>
                  <a:pt x="3205" y="2481"/>
                </a:lnTo>
                <a:lnTo>
                  <a:pt x="3166" y="2491"/>
                </a:lnTo>
                <a:lnTo>
                  <a:pt x="3126" y="2496"/>
                </a:lnTo>
                <a:lnTo>
                  <a:pt x="3085" y="2497"/>
                </a:lnTo>
                <a:lnTo>
                  <a:pt x="3084" y="2537"/>
                </a:lnTo>
                <a:lnTo>
                  <a:pt x="3079" y="2576"/>
                </a:lnTo>
                <a:lnTo>
                  <a:pt x="3070" y="2615"/>
                </a:lnTo>
                <a:lnTo>
                  <a:pt x="3056" y="2651"/>
                </a:lnTo>
                <a:lnTo>
                  <a:pt x="3039" y="2686"/>
                </a:lnTo>
                <a:lnTo>
                  <a:pt x="3017" y="2718"/>
                </a:lnTo>
                <a:lnTo>
                  <a:pt x="2990" y="2748"/>
                </a:lnTo>
                <a:lnTo>
                  <a:pt x="2962" y="2774"/>
                </a:lnTo>
                <a:lnTo>
                  <a:pt x="2930" y="2795"/>
                </a:lnTo>
                <a:lnTo>
                  <a:pt x="2895" y="2814"/>
                </a:lnTo>
                <a:lnTo>
                  <a:pt x="2859" y="2828"/>
                </a:lnTo>
                <a:lnTo>
                  <a:pt x="2821" y="2837"/>
                </a:lnTo>
                <a:lnTo>
                  <a:pt x="2781" y="2843"/>
                </a:lnTo>
                <a:lnTo>
                  <a:pt x="2739" y="2844"/>
                </a:lnTo>
                <a:lnTo>
                  <a:pt x="2710" y="2842"/>
                </a:lnTo>
                <a:lnTo>
                  <a:pt x="2680" y="2837"/>
                </a:lnTo>
                <a:lnTo>
                  <a:pt x="2675" y="2874"/>
                </a:lnTo>
                <a:lnTo>
                  <a:pt x="2665" y="2909"/>
                </a:lnTo>
                <a:lnTo>
                  <a:pt x="2651" y="2944"/>
                </a:lnTo>
                <a:lnTo>
                  <a:pt x="2634" y="2977"/>
                </a:lnTo>
                <a:lnTo>
                  <a:pt x="2612" y="3008"/>
                </a:lnTo>
                <a:lnTo>
                  <a:pt x="2588" y="3036"/>
                </a:lnTo>
                <a:lnTo>
                  <a:pt x="2559" y="3062"/>
                </a:lnTo>
                <a:lnTo>
                  <a:pt x="2526" y="3084"/>
                </a:lnTo>
                <a:lnTo>
                  <a:pt x="2493" y="3102"/>
                </a:lnTo>
                <a:lnTo>
                  <a:pt x="2456" y="3116"/>
                </a:lnTo>
                <a:lnTo>
                  <a:pt x="2418" y="3125"/>
                </a:lnTo>
                <a:lnTo>
                  <a:pt x="2378" y="3130"/>
                </a:lnTo>
                <a:lnTo>
                  <a:pt x="2337" y="3131"/>
                </a:lnTo>
                <a:lnTo>
                  <a:pt x="2301" y="3129"/>
                </a:lnTo>
                <a:lnTo>
                  <a:pt x="2266" y="3122"/>
                </a:lnTo>
                <a:lnTo>
                  <a:pt x="2260" y="3158"/>
                </a:lnTo>
                <a:lnTo>
                  <a:pt x="2250" y="3192"/>
                </a:lnTo>
                <a:lnTo>
                  <a:pt x="2236" y="3226"/>
                </a:lnTo>
                <a:lnTo>
                  <a:pt x="2219" y="3257"/>
                </a:lnTo>
                <a:lnTo>
                  <a:pt x="2198" y="3287"/>
                </a:lnTo>
                <a:lnTo>
                  <a:pt x="2173" y="3314"/>
                </a:lnTo>
                <a:lnTo>
                  <a:pt x="2144" y="3340"/>
                </a:lnTo>
                <a:lnTo>
                  <a:pt x="2113" y="3361"/>
                </a:lnTo>
                <a:lnTo>
                  <a:pt x="2079" y="3379"/>
                </a:lnTo>
                <a:lnTo>
                  <a:pt x="2042" y="3393"/>
                </a:lnTo>
                <a:lnTo>
                  <a:pt x="2005" y="3403"/>
                </a:lnTo>
                <a:lnTo>
                  <a:pt x="1965" y="3408"/>
                </a:lnTo>
                <a:lnTo>
                  <a:pt x="1923" y="3409"/>
                </a:lnTo>
                <a:lnTo>
                  <a:pt x="1870" y="3404"/>
                </a:lnTo>
                <a:lnTo>
                  <a:pt x="1816" y="3391"/>
                </a:lnTo>
                <a:lnTo>
                  <a:pt x="1765" y="3371"/>
                </a:lnTo>
                <a:lnTo>
                  <a:pt x="1715" y="3345"/>
                </a:lnTo>
                <a:lnTo>
                  <a:pt x="1666" y="3371"/>
                </a:lnTo>
                <a:lnTo>
                  <a:pt x="1614" y="3391"/>
                </a:lnTo>
                <a:lnTo>
                  <a:pt x="1562" y="3404"/>
                </a:lnTo>
                <a:lnTo>
                  <a:pt x="1508" y="3409"/>
                </a:lnTo>
                <a:lnTo>
                  <a:pt x="1467" y="3408"/>
                </a:lnTo>
                <a:lnTo>
                  <a:pt x="1427" y="3403"/>
                </a:lnTo>
                <a:lnTo>
                  <a:pt x="1388" y="3393"/>
                </a:lnTo>
                <a:lnTo>
                  <a:pt x="1352" y="3379"/>
                </a:lnTo>
                <a:lnTo>
                  <a:pt x="1317" y="3361"/>
                </a:lnTo>
                <a:lnTo>
                  <a:pt x="1286" y="3340"/>
                </a:lnTo>
                <a:lnTo>
                  <a:pt x="1257" y="3314"/>
                </a:lnTo>
                <a:lnTo>
                  <a:pt x="1232" y="3287"/>
                </a:lnTo>
                <a:lnTo>
                  <a:pt x="1212" y="3257"/>
                </a:lnTo>
                <a:lnTo>
                  <a:pt x="1195" y="3226"/>
                </a:lnTo>
                <a:lnTo>
                  <a:pt x="1181" y="3192"/>
                </a:lnTo>
                <a:lnTo>
                  <a:pt x="1171" y="3158"/>
                </a:lnTo>
                <a:lnTo>
                  <a:pt x="1165" y="3122"/>
                </a:lnTo>
                <a:lnTo>
                  <a:pt x="1129" y="3129"/>
                </a:lnTo>
                <a:lnTo>
                  <a:pt x="1094" y="3131"/>
                </a:lnTo>
                <a:lnTo>
                  <a:pt x="1053" y="3130"/>
                </a:lnTo>
                <a:lnTo>
                  <a:pt x="1013" y="3125"/>
                </a:lnTo>
                <a:lnTo>
                  <a:pt x="975" y="3116"/>
                </a:lnTo>
                <a:lnTo>
                  <a:pt x="939" y="3102"/>
                </a:lnTo>
                <a:lnTo>
                  <a:pt x="904" y="3084"/>
                </a:lnTo>
                <a:lnTo>
                  <a:pt x="872" y="3062"/>
                </a:lnTo>
                <a:lnTo>
                  <a:pt x="843" y="3036"/>
                </a:lnTo>
                <a:lnTo>
                  <a:pt x="818" y="3008"/>
                </a:lnTo>
                <a:lnTo>
                  <a:pt x="797" y="2977"/>
                </a:lnTo>
                <a:lnTo>
                  <a:pt x="780" y="2944"/>
                </a:lnTo>
                <a:lnTo>
                  <a:pt x="767" y="2909"/>
                </a:lnTo>
                <a:lnTo>
                  <a:pt x="757" y="2874"/>
                </a:lnTo>
                <a:lnTo>
                  <a:pt x="751" y="2837"/>
                </a:lnTo>
                <a:lnTo>
                  <a:pt x="722" y="2842"/>
                </a:lnTo>
                <a:lnTo>
                  <a:pt x="692" y="2844"/>
                </a:lnTo>
                <a:lnTo>
                  <a:pt x="651" y="2843"/>
                </a:lnTo>
                <a:lnTo>
                  <a:pt x="611" y="2837"/>
                </a:lnTo>
                <a:lnTo>
                  <a:pt x="572" y="2828"/>
                </a:lnTo>
                <a:lnTo>
                  <a:pt x="536" y="2814"/>
                </a:lnTo>
                <a:lnTo>
                  <a:pt x="501" y="2795"/>
                </a:lnTo>
                <a:lnTo>
                  <a:pt x="470" y="2774"/>
                </a:lnTo>
                <a:lnTo>
                  <a:pt x="441" y="2748"/>
                </a:lnTo>
                <a:lnTo>
                  <a:pt x="414" y="2718"/>
                </a:lnTo>
                <a:lnTo>
                  <a:pt x="393" y="2686"/>
                </a:lnTo>
                <a:lnTo>
                  <a:pt x="374" y="2651"/>
                </a:lnTo>
                <a:lnTo>
                  <a:pt x="361" y="2615"/>
                </a:lnTo>
                <a:lnTo>
                  <a:pt x="352" y="2576"/>
                </a:lnTo>
                <a:lnTo>
                  <a:pt x="346" y="2537"/>
                </a:lnTo>
                <a:lnTo>
                  <a:pt x="345" y="2497"/>
                </a:lnTo>
                <a:lnTo>
                  <a:pt x="304" y="2496"/>
                </a:lnTo>
                <a:lnTo>
                  <a:pt x="265" y="2491"/>
                </a:lnTo>
                <a:lnTo>
                  <a:pt x="227" y="2481"/>
                </a:lnTo>
                <a:lnTo>
                  <a:pt x="190" y="2467"/>
                </a:lnTo>
                <a:lnTo>
                  <a:pt x="156" y="2450"/>
                </a:lnTo>
                <a:lnTo>
                  <a:pt x="124" y="2428"/>
                </a:lnTo>
                <a:lnTo>
                  <a:pt x="95" y="2403"/>
                </a:lnTo>
                <a:lnTo>
                  <a:pt x="67" y="2371"/>
                </a:lnTo>
                <a:lnTo>
                  <a:pt x="44" y="2336"/>
                </a:lnTo>
                <a:lnTo>
                  <a:pt x="26" y="2298"/>
                </a:lnTo>
                <a:lnTo>
                  <a:pt x="13" y="2260"/>
                </a:lnTo>
                <a:lnTo>
                  <a:pt x="4" y="2219"/>
                </a:lnTo>
                <a:lnTo>
                  <a:pt x="0" y="2177"/>
                </a:lnTo>
                <a:lnTo>
                  <a:pt x="1" y="2134"/>
                </a:lnTo>
                <a:lnTo>
                  <a:pt x="6" y="2091"/>
                </a:lnTo>
                <a:lnTo>
                  <a:pt x="17" y="2049"/>
                </a:lnTo>
                <a:lnTo>
                  <a:pt x="31" y="2006"/>
                </a:lnTo>
                <a:lnTo>
                  <a:pt x="51" y="1965"/>
                </a:lnTo>
                <a:lnTo>
                  <a:pt x="74" y="1924"/>
                </a:lnTo>
                <a:lnTo>
                  <a:pt x="102" y="1887"/>
                </a:lnTo>
                <a:lnTo>
                  <a:pt x="136" y="1850"/>
                </a:lnTo>
                <a:lnTo>
                  <a:pt x="219" y="1766"/>
                </a:lnTo>
                <a:lnTo>
                  <a:pt x="11" y="1234"/>
                </a:lnTo>
                <a:lnTo>
                  <a:pt x="2" y="1206"/>
                </a:lnTo>
                <a:lnTo>
                  <a:pt x="0" y="1179"/>
                </a:lnTo>
                <a:lnTo>
                  <a:pt x="0" y="1177"/>
                </a:lnTo>
                <a:lnTo>
                  <a:pt x="2" y="1150"/>
                </a:lnTo>
                <a:lnTo>
                  <a:pt x="11" y="1124"/>
                </a:lnTo>
                <a:lnTo>
                  <a:pt x="23" y="1099"/>
                </a:lnTo>
                <a:lnTo>
                  <a:pt x="41" y="1078"/>
                </a:lnTo>
                <a:lnTo>
                  <a:pt x="1078" y="41"/>
                </a:lnTo>
                <a:lnTo>
                  <a:pt x="1096" y="26"/>
                </a:lnTo>
                <a:lnTo>
                  <a:pt x="1115" y="14"/>
                </a:lnTo>
                <a:lnTo>
                  <a:pt x="1137" y="6"/>
                </a:lnTo>
                <a:lnTo>
                  <a:pt x="1159" y="1"/>
                </a:lnTo>
                <a:lnTo>
                  <a:pt x="118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Roboto"/>
            </a:endParaRPr>
          </a:p>
        </p:txBody>
      </p:sp>
      <p:sp>
        <p:nvSpPr>
          <p:cNvPr id="68" name="Title 2">
            <a:extLst>
              <a:ext uri="{FF2B5EF4-FFF2-40B4-BE49-F238E27FC236}">
                <a16:creationId xmlns:a16="http://schemas.microsoft.com/office/drawing/2014/main" id="{A9EF606F-39BB-50E2-45C0-B0CCC5BCB08D}"/>
              </a:ext>
            </a:extLst>
          </p:cNvPr>
          <p:cNvSpPr txBox="1">
            <a:spLocks/>
          </p:cNvSpPr>
          <p:nvPr/>
        </p:nvSpPr>
        <p:spPr>
          <a:xfrm>
            <a:off x="217288" y="220423"/>
            <a:ext cx="3362465" cy="66271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0" i="0" kern="1200" spc="-30" baseline="0">
                <a:solidFill>
                  <a:schemeClr val="tx1"/>
                </a:solidFill>
                <a:latin typeface="Haas Grot Text 65 Medium" panose="020D0504030502050203" pitchFamily="34" charset="77"/>
                <a:ea typeface="Roboto" panose="02000000000000000000" pitchFamily="2" charset="0"/>
                <a:cs typeface="Arial" panose="020B0604020202020204" pitchFamily="34" charset="0"/>
              </a:defRPr>
            </a:lvl1pPr>
          </a:lstStyle>
          <a:p>
            <a:r>
              <a:rPr lang="en-US">
                <a:solidFill>
                  <a:schemeClr val="bg1"/>
                </a:solidFill>
                <a:latin typeface="Arial"/>
                <a:ea typeface="Roboto"/>
                <a:cs typeface="Arial"/>
              </a:rPr>
              <a:t>About Gimmal</a:t>
            </a:r>
          </a:p>
        </p:txBody>
      </p:sp>
      <p:sp>
        <p:nvSpPr>
          <p:cNvPr id="69" name="Rectangle 68">
            <a:extLst>
              <a:ext uri="{FF2B5EF4-FFF2-40B4-BE49-F238E27FC236}">
                <a16:creationId xmlns:a16="http://schemas.microsoft.com/office/drawing/2014/main" id="{6A0C4ABE-7217-1E26-1303-1B2D366F93E3}"/>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BED201D0-C3B3-E7C2-84BE-7DEBB392F50A}"/>
              </a:ext>
            </a:extLst>
          </p:cNvPr>
          <p:cNvSpPr/>
          <p:nvPr/>
        </p:nvSpPr>
        <p:spPr>
          <a:xfrm>
            <a:off x="721757" y="1809231"/>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Rounded Corners 7">
            <a:extLst>
              <a:ext uri="{FF2B5EF4-FFF2-40B4-BE49-F238E27FC236}">
                <a16:creationId xmlns:a16="http://schemas.microsoft.com/office/drawing/2014/main" id="{F6D48E7F-DBBC-246A-2CE1-5C306789BE15}"/>
              </a:ext>
            </a:extLst>
          </p:cNvPr>
          <p:cNvSpPr/>
          <p:nvPr/>
        </p:nvSpPr>
        <p:spPr>
          <a:xfrm>
            <a:off x="6809195" y="1852040"/>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Rounded Corners 9">
            <a:extLst>
              <a:ext uri="{FF2B5EF4-FFF2-40B4-BE49-F238E27FC236}">
                <a16:creationId xmlns:a16="http://schemas.microsoft.com/office/drawing/2014/main" id="{9686A61A-6FCF-AC1C-1299-1AC839C8A230}"/>
              </a:ext>
            </a:extLst>
          </p:cNvPr>
          <p:cNvSpPr/>
          <p:nvPr/>
        </p:nvSpPr>
        <p:spPr>
          <a:xfrm>
            <a:off x="9848633" y="1852040"/>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72E396AE-CCA1-87C8-7415-FF02167BDDB9}"/>
              </a:ext>
            </a:extLst>
          </p:cNvPr>
          <p:cNvSpPr/>
          <p:nvPr/>
        </p:nvSpPr>
        <p:spPr>
          <a:xfrm>
            <a:off x="3761195" y="1852040"/>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74820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6229C2-CB8E-DF3A-FFCB-338078C755A1}"/>
              </a:ext>
            </a:extLst>
          </p:cNvPr>
          <p:cNvPicPr>
            <a:picLocks noChangeAspect="1"/>
          </p:cNvPicPr>
          <p:nvPr/>
        </p:nvPicPr>
        <p:blipFill>
          <a:blip r:embed="rId4">
            <a:alphaModFix amt="37000"/>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0" y="0"/>
            <a:ext cx="12192000" cy="6858000"/>
          </a:xfrm>
          <a:prstGeom prst="rect">
            <a:avLst/>
          </a:prstGeom>
        </p:spPr>
      </p:pic>
      <p:sp>
        <p:nvSpPr>
          <p:cNvPr id="49" name="Rectangle: Rounded Corners 48">
            <a:extLst>
              <a:ext uri="{FF2B5EF4-FFF2-40B4-BE49-F238E27FC236}">
                <a16:creationId xmlns:a16="http://schemas.microsoft.com/office/drawing/2014/main" id="{77ADB600-5F68-106D-E02C-3440F74453B4}"/>
              </a:ext>
            </a:extLst>
          </p:cNvPr>
          <p:cNvSpPr/>
          <p:nvPr/>
        </p:nvSpPr>
        <p:spPr>
          <a:xfrm>
            <a:off x="776785" y="2456597"/>
            <a:ext cx="10638430" cy="2586251"/>
          </a:xfrm>
          <a:prstGeom prst="roundRect">
            <a:avLst/>
          </a:prstGeom>
          <a:solidFill>
            <a:srgbClr val="363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00"/>
          </a:p>
        </p:txBody>
      </p:sp>
      <p:sp>
        <p:nvSpPr>
          <p:cNvPr id="5" name="Title 2">
            <a:extLst>
              <a:ext uri="{FF2B5EF4-FFF2-40B4-BE49-F238E27FC236}">
                <a16:creationId xmlns:a16="http://schemas.microsoft.com/office/drawing/2014/main" id="{1F96C7E7-D70F-4479-D7CC-E1E5564549F6}"/>
              </a:ext>
            </a:extLst>
          </p:cNvPr>
          <p:cNvSpPr txBox="1">
            <a:spLocks/>
          </p:cNvSpPr>
          <p:nvPr/>
        </p:nvSpPr>
        <p:spPr>
          <a:xfrm>
            <a:off x="217288" y="220423"/>
            <a:ext cx="11247881" cy="66271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0" i="0" kern="1200" spc="-30" baseline="0">
                <a:solidFill>
                  <a:schemeClr val="tx1"/>
                </a:solidFill>
                <a:latin typeface="Haas Grot Text 65 Medium" panose="020D0504030502050203" pitchFamily="34" charset="77"/>
                <a:ea typeface="Roboto" panose="02000000000000000000" pitchFamily="2" charset="0"/>
                <a:cs typeface="Arial" panose="020B0604020202020204" pitchFamily="34" charset="0"/>
              </a:defRPr>
            </a:lvl1pPr>
          </a:lstStyle>
          <a:p>
            <a:r>
              <a:rPr lang="en-US">
                <a:latin typeface="Arial" panose="020B0604020202020204" pitchFamily="34" charset="0"/>
              </a:rPr>
              <a:t>About Kindato</a:t>
            </a:r>
          </a:p>
        </p:txBody>
      </p:sp>
      <p:sp>
        <p:nvSpPr>
          <p:cNvPr id="6" name="Rectangle 5">
            <a:extLst>
              <a:ext uri="{FF2B5EF4-FFF2-40B4-BE49-F238E27FC236}">
                <a16:creationId xmlns:a16="http://schemas.microsoft.com/office/drawing/2014/main" id="{42A8F7C7-1AF0-1933-4F0F-C4E84E03A27F}"/>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65F3E949-B800-86F3-CBE2-98282DBCD59E}"/>
              </a:ext>
            </a:extLst>
          </p:cNvPr>
          <p:cNvSpPr txBox="1"/>
          <p:nvPr/>
        </p:nvSpPr>
        <p:spPr>
          <a:xfrm>
            <a:off x="217288" y="1007747"/>
            <a:ext cx="8414921" cy="1169551"/>
          </a:xfrm>
          <a:prstGeom prst="rect">
            <a:avLst/>
          </a:prstGeom>
          <a:noFill/>
        </p:spPr>
        <p:txBody>
          <a:bodyPr wrap="square" rtlCol="0">
            <a:spAutoFit/>
          </a:bodyPr>
          <a:lstStyle/>
          <a:p>
            <a:r>
              <a:rPr lang="en-GB" sz="1400" b="0" i="0">
                <a:solidFill>
                  <a:srgbClr val="FFFFFF"/>
                </a:solidFill>
                <a:effectLst/>
                <a:latin typeface="Arial" panose="020B0604020202020204" pitchFamily="34" charset="0"/>
                <a:cs typeface="Arial" panose="020B0604020202020204" pitchFamily="34" charset="0"/>
              </a:rPr>
              <a:t>We specialize in providing innovative technology solutions for Information Governance, eDiscovery, and Modern Work in Microsoft M365. </a:t>
            </a:r>
          </a:p>
          <a:p>
            <a:endParaRPr lang="en-GB" sz="1400">
              <a:solidFill>
                <a:srgbClr val="FFFFFF"/>
              </a:solidFill>
              <a:latin typeface="Arial" panose="020B0604020202020204" pitchFamily="34" charset="0"/>
              <a:cs typeface="Arial" panose="020B0604020202020204" pitchFamily="34" charset="0"/>
            </a:endParaRPr>
          </a:p>
          <a:p>
            <a:r>
              <a:rPr lang="en-GB" sz="1400">
                <a:solidFill>
                  <a:srgbClr val="FFFFFF"/>
                </a:solidFill>
                <a:latin typeface="Arial" panose="020B0604020202020204" pitchFamily="34" charset="0"/>
                <a:cs typeface="Arial" panose="020B0604020202020204" pitchFamily="34" charset="0"/>
              </a:rPr>
              <a:t>Our </a:t>
            </a:r>
            <a:r>
              <a:rPr lang="en-GB" sz="1400" err="1">
                <a:solidFill>
                  <a:srgbClr val="FFFFFF"/>
                </a:solidFill>
                <a:latin typeface="Arial" panose="020B0604020202020204" pitchFamily="34" charset="0"/>
                <a:cs typeface="Arial" panose="020B0604020202020204" pitchFamily="34" charset="0"/>
              </a:rPr>
              <a:t>RecQuest</a:t>
            </a:r>
            <a:r>
              <a:rPr lang="en-GB" sz="1400">
                <a:solidFill>
                  <a:srgbClr val="FFFFFF"/>
                </a:solidFill>
                <a:latin typeface="Arial" panose="020B0604020202020204" pitchFamily="34" charset="0"/>
                <a:cs typeface="Arial" panose="020B0604020202020204" pitchFamily="34" charset="0"/>
              </a:rPr>
              <a:t> applications provide technology solutions for DSAR and Public Records workflows through Microsoft TEAMS and SaaS</a:t>
            </a:r>
          </a:p>
        </p:txBody>
      </p:sp>
      <p:sp>
        <p:nvSpPr>
          <p:cNvPr id="40" name="Rectangle: Rounded Corners 39">
            <a:extLst>
              <a:ext uri="{FF2B5EF4-FFF2-40B4-BE49-F238E27FC236}">
                <a16:creationId xmlns:a16="http://schemas.microsoft.com/office/drawing/2014/main" id="{C546D7D3-214A-6943-AF3D-8AB389878624}"/>
              </a:ext>
            </a:extLst>
          </p:cNvPr>
          <p:cNvSpPr/>
          <p:nvPr/>
        </p:nvSpPr>
        <p:spPr>
          <a:xfrm>
            <a:off x="6631066" y="2656849"/>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ectangle: Rounded Corners 40">
            <a:extLst>
              <a:ext uri="{FF2B5EF4-FFF2-40B4-BE49-F238E27FC236}">
                <a16:creationId xmlns:a16="http://schemas.microsoft.com/office/drawing/2014/main" id="{1053F8C0-C213-7D12-253C-1FBFD9960AD1}"/>
              </a:ext>
            </a:extLst>
          </p:cNvPr>
          <p:cNvSpPr/>
          <p:nvPr/>
        </p:nvSpPr>
        <p:spPr>
          <a:xfrm>
            <a:off x="3947500" y="2656849"/>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Rounded Corners 41">
            <a:extLst>
              <a:ext uri="{FF2B5EF4-FFF2-40B4-BE49-F238E27FC236}">
                <a16:creationId xmlns:a16="http://schemas.microsoft.com/office/drawing/2014/main" id="{539D4380-0441-2808-C543-7831117489BA}"/>
              </a:ext>
            </a:extLst>
          </p:cNvPr>
          <p:cNvSpPr/>
          <p:nvPr/>
        </p:nvSpPr>
        <p:spPr>
          <a:xfrm>
            <a:off x="9337204" y="2656849"/>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A picture containing circle, colorfulness, graphics, electric blue&#10;&#10;Description automatically generated">
            <a:hlinkClick r:id="rId6"/>
            <a:extLst>
              <a:ext uri="{FF2B5EF4-FFF2-40B4-BE49-F238E27FC236}">
                <a16:creationId xmlns:a16="http://schemas.microsoft.com/office/drawing/2014/main" id="{9073182E-A1BD-6D60-764F-5F8537693E01}"/>
              </a:ext>
            </a:extLst>
          </p:cNvPr>
          <p:cNvPicPr>
            <a:picLocks noChangeAspect="1"/>
          </p:cNvPicPr>
          <p:nvPr/>
        </p:nvPicPr>
        <p:blipFill>
          <a:blip r:embed="rId7"/>
          <a:stretch>
            <a:fillRect/>
          </a:stretch>
        </p:blipFill>
        <p:spPr>
          <a:xfrm>
            <a:off x="9400343" y="2722901"/>
            <a:ext cx="1482169" cy="1482169"/>
          </a:xfrm>
          <a:prstGeom prst="rect">
            <a:avLst/>
          </a:prstGeom>
        </p:spPr>
      </p:pic>
      <p:pic>
        <p:nvPicPr>
          <p:cNvPr id="14" name="Picture 13" descr="A picture containing circle, screenshot, colorfulness, electric blue&#10;&#10;Description automatically generated">
            <a:hlinkClick r:id="rId8"/>
            <a:extLst>
              <a:ext uri="{FF2B5EF4-FFF2-40B4-BE49-F238E27FC236}">
                <a16:creationId xmlns:a16="http://schemas.microsoft.com/office/drawing/2014/main" id="{FED46168-F976-0591-5762-84D15C57DB0E}"/>
              </a:ext>
            </a:extLst>
          </p:cNvPr>
          <p:cNvPicPr>
            <a:picLocks noChangeAspect="1"/>
          </p:cNvPicPr>
          <p:nvPr/>
        </p:nvPicPr>
        <p:blipFill>
          <a:blip r:embed="rId9"/>
          <a:stretch>
            <a:fillRect/>
          </a:stretch>
        </p:blipFill>
        <p:spPr>
          <a:xfrm>
            <a:off x="4014727" y="2722901"/>
            <a:ext cx="1478142" cy="1482169"/>
          </a:xfrm>
          <a:prstGeom prst="rect">
            <a:avLst/>
          </a:prstGeom>
        </p:spPr>
      </p:pic>
      <p:pic>
        <p:nvPicPr>
          <p:cNvPr id="16" name="Picture 15" descr="A blue megaphone in a circle&#10;&#10;Description automatically generated with low confidence">
            <a:hlinkClick r:id="rId10"/>
            <a:extLst>
              <a:ext uri="{FF2B5EF4-FFF2-40B4-BE49-F238E27FC236}">
                <a16:creationId xmlns:a16="http://schemas.microsoft.com/office/drawing/2014/main" id="{1062F2BF-FF07-955C-7BA0-FA9EE625B9A1}"/>
              </a:ext>
            </a:extLst>
          </p:cNvPr>
          <p:cNvPicPr>
            <a:picLocks noChangeAspect="1"/>
          </p:cNvPicPr>
          <p:nvPr/>
        </p:nvPicPr>
        <p:blipFill>
          <a:blip r:embed="rId11"/>
          <a:stretch>
            <a:fillRect/>
          </a:stretch>
        </p:blipFill>
        <p:spPr>
          <a:xfrm>
            <a:off x="6697118" y="2722901"/>
            <a:ext cx="1482169" cy="1482169"/>
          </a:xfrm>
          <a:prstGeom prst="rect">
            <a:avLst/>
          </a:prstGeom>
        </p:spPr>
      </p:pic>
      <p:sp>
        <p:nvSpPr>
          <p:cNvPr id="25" name="TextBox 24">
            <a:hlinkClick r:id="rId6"/>
            <a:extLst>
              <a:ext uri="{FF2B5EF4-FFF2-40B4-BE49-F238E27FC236}">
                <a16:creationId xmlns:a16="http://schemas.microsoft.com/office/drawing/2014/main" id="{5BB0D0B0-3191-3ACF-758B-615E138B638F}"/>
              </a:ext>
            </a:extLst>
          </p:cNvPr>
          <p:cNvSpPr txBox="1"/>
          <p:nvPr/>
        </p:nvSpPr>
        <p:spPr>
          <a:xfrm>
            <a:off x="9314632" y="4341305"/>
            <a:ext cx="1653594" cy="338554"/>
          </a:xfrm>
          <a:prstGeom prst="rect">
            <a:avLst/>
          </a:prstGeom>
          <a:noFill/>
        </p:spPr>
        <p:txBody>
          <a:bodyPr wrap="none" rtlCol="0">
            <a:spAutoFit/>
          </a:bodyPr>
          <a:lstStyle/>
          <a:p>
            <a:pPr algn="ctr"/>
            <a:r>
              <a:rPr lang="en-ZA" sz="1600" b="1"/>
              <a:t>M365 eDiscovery</a:t>
            </a:r>
          </a:p>
        </p:txBody>
      </p:sp>
      <p:sp>
        <p:nvSpPr>
          <p:cNvPr id="26" name="TextBox 25">
            <a:hlinkClick r:id="rId8"/>
            <a:extLst>
              <a:ext uri="{FF2B5EF4-FFF2-40B4-BE49-F238E27FC236}">
                <a16:creationId xmlns:a16="http://schemas.microsoft.com/office/drawing/2014/main" id="{DA28E1D6-80BC-488C-85BF-E12E0161AE4C}"/>
              </a:ext>
            </a:extLst>
          </p:cNvPr>
          <p:cNvSpPr txBox="1"/>
          <p:nvPr/>
        </p:nvSpPr>
        <p:spPr>
          <a:xfrm>
            <a:off x="4148951" y="4341305"/>
            <a:ext cx="1209690" cy="584775"/>
          </a:xfrm>
          <a:prstGeom prst="rect">
            <a:avLst/>
          </a:prstGeom>
          <a:noFill/>
        </p:spPr>
        <p:txBody>
          <a:bodyPr wrap="none" rtlCol="0">
            <a:spAutoFit/>
          </a:bodyPr>
          <a:lstStyle/>
          <a:p>
            <a:pPr algn="ctr"/>
            <a:r>
              <a:rPr lang="en-ZA" sz="1600" b="1"/>
              <a:t>Information</a:t>
            </a:r>
          </a:p>
          <a:p>
            <a:pPr algn="ctr"/>
            <a:r>
              <a:rPr lang="en-ZA" sz="1600" b="1"/>
              <a:t>Governance</a:t>
            </a:r>
          </a:p>
        </p:txBody>
      </p:sp>
      <p:sp>
        <p:nvSpPr>
          <p:cNvPr id="27" name="TextBox 26">
            <a:hlinkClick r:id="rId10"/>
            <a:extLst>
              <a:ext uri="{FF2B5EF4-FFF2-40B4-BE49-F238E27FC236}">
                <a16:creationId xmlns:a16="http://schemas.microsoft.com/office/drawing/2014/main" id="{39022077-C772-600E-B775-39C8F476B1A8}"/>
              </a:ext>
            </a:extLst>
          </p:cNvPr>
          <p:cNvSpPr txBox="1"/>
          <p:nvPr/>
        </p:nvSpPr>
        <p:spPr>
          <a:xfrm>
            <a:off x="6421587" y="4341305"/>
            <a:ext cx="2033249" cy="584775"/>
          </a:xfrm>
          <a:prstGeom prst="rect">
            <a:avLst/>
          </a:prstGeom>
          <a:noFill/>
        </p:spPr>
        <p:txBody>
          <a:bodyPr wrap="none" rtlCol="0">
            <a:spAutoFit/>
          </a:bodyPr>
          <a:lstStyle/>
          <a:p>
            <a:pPr algn="ctr"/>
            <a:r>
              <a:rPr lang="en-ZA" sz="1600" b="1" err="1"/>
              <a:t>RecQuest</a:t>
            </a:r>
            <a:r>
              <a:rPr lang="en-ZA" sz="1600" b="1"/>
              <a:t> for DSAR &amp; </a:t>
            </a:r>
          </a:p>
          <a:p>
            <a:pPr algn="ctr"/>
            <a:r>
              <a:rPr lang="en-ZA" sz="1600" b="1"/>
              <a:t>Public Requests</a:t>
            </a:r>
          </a:p>
        </p:txBody>
      </p:sp>
      <p:sp>
        <p:nvSpPr>
          <p:cNvPr id="36" name="TextBox 35">
            <a:extLst>
              <a:ext uri="{FF2B5EF4-FFF2-40B4-BE49-F238E27FC236}">
                <a16:creationId xmlns:a16="http://schemas.microsoft.com/office/drawing/2014/main" id="{502FF1C1-B9FA-78CB-B189-1569CEE2CBF5}"/>
              </a:ext>
            </a:extLst>
          </p:cNvPr>
          <p:cNvSpPr txBox="1"/>
          <p:nvPr/>
        </p:nvSpPr>
        <p:spPr>
          <a:xfrm>
            <a:off x="217288" y="5316239"/>
            <a:ext cx="7763692" cy="738664"/>
          </a:xfrm>
          <a:prstGeom prst="rect">
            <a:avLst/>
          </a:prstGeom>
          <a:noFill/>
        </p:spPr>
        <p:txBody>
          <a:bodyPr wrap="square" rtlCol="0">
            <a:spAutoFit/>
          </a:bodyPr>
          <a:lstStyle/>
          <a:p>
            <a:r>
              <a:rPr lang="en-GB" sz="1400" b="0" i="0">
                <a:solidFill>
                  <a:srgbClr val="FFFFFF"/>
                </a:solidFill>
                <a:effectLst/>
                <a:latin typeface="Arial" panose="020B0604020202020204" pitchFamily="34" charset="0"/>
                <a:cs typeface="Arial" panose="020B0604020202020204" pitchFamily="34" charset="0"/>
              </a:rPr>
              <a:t>We have a wealth of experience in information governance and eDiscovery for Microsoft M365 in financial services, healthcare, and government organizations. We take pride in delivering projects on time, on budget, and to the highest quality standards. </a:t>
            </a:r>
            <a:endParaRPr lang="en-ZA" sz="1400">
              <a:solidFill>
                <a:srgbClr val="FFFFFF"/>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8B400E7-7711-854D-4F65-3FE34E33193B}"/>
              </a:ext>
            </a:extLst>
          </p:cNvPr>
          <p:cNvSpPr/>
          <p:nvPr/>
        </p:nvSpPr>
        <p:spPr>
          <a:xfrm>
            <a:off x="1269712" y="2656849"/>
            <a:ext cx="1614272" cy="1614272"/>
          </a:xfrm>
          <a:prstGeom prst="roundRect">
            <a:avLst>
              <a:gd name="adj" fmla="val 29162"/>
            </a:avLst>
          </a:prstGeom>
          <a:gradFill flip="none" rotWithShape="1">
            <a:gsLst>
              <a:gs pos="0">
                <a:srgbClr val="5D68FF">
                  <a:tint val="66000"/>
                  <a:satMod val="160000"/>
                  <a:alpha val="23000"/>
                </a:srgbClr>
              </a:gs>
              <a:gs pos="50000">
                <a:srgbClr val="5D68FF">
                  <a:tint val="44500"/>
                  <a:satMod val="160000"/>
                  <a:alpha val="23000"/>
                </a:srgbClr>
              </a:gs>
              <a:gs pos="100000">
                <a:srgbClr val="5D68FF">
                  <a:tint val="23500"/>
                  <a:satMod val="160000"/>
                  <a:alpha val="2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picture containing circle, colorfulness, screenshot, graphics&#10;&#10;Description automatically generated">
            <a:hlinkClick r:id="rId12"/>
            <a:extLst>
              <a:ext uri="{FF2B5EF4-FFF2-40B4-BE49-F238E27FC236}">
                <a16:creationId xmlns:a16="http://schemas.microsoft.com/office/drawing/2014/main" id="{D80706DA-7392-A837-FEE3-20737770E15B}"/>
              </a:ext>
            </a:extLst>
          </p:cNvPr>
          <p:cNvPicPr>
            <a:picLocks noChangeAspect="1"/>
          </p:cNvPicPr>
          <p:nvPr/>
        </p:nvPicPr>
        <p:blipFill>
          <a:blip r:embed="rId13"/>
          <a:stretch>
            <a:fillRect/>
          </a:stretch>
        </p:blipFill>
        <p:spPr>
          <a:xfrm>
            <a:off x="1337776" y="2722901"/>
            <a:ext cx="1478142" cy="1482169"/>
          </a:xfrm>
          <a:prstGeom prst="rect">
            <a:avLst/>
          </a:prstGeom>
        </p:spPr>
      </p:pic>
      <p:sp>
        <p:nvSpPr>
          <p:cNvPr id="4" name="TextBox 3">
            <a:hlinkClick r:id="rId12"/>
            <a:extLst>
              <a:ext uri="{FF2B5EF4-FFF2-40B4-BE49-F238E27FC236}">
                <a16:creationId xmlns:a16="http://schemas.microsoft.com/office/drawing/2014/main" id="{F4FFB3A1-90AF-7B8A-F61D-6E54EC5C52B8}"/>
              </a:ext>
            </a:extLst>
          </p:cNvPr>
          <p:cNvSpPr txBox="1"/>
          <p:nvPr/>
        </p:nvSpPr>
        <p:spPr>
          <a:xfrm>
            <a:off x="1334497" y="4341305"/>
            <a:ext cx="1484702" cy="584775"/>
          </a:xfrm>
          <a:prstGeom prst="rect">
            <a:avLst/>
          </a:prstGeom>
          <a:noFill/>
        </p:spPr>
        <p:txBody>
          <a:bodyPr wrap="none" rtlCol="0">
            <a:spAutoFit/>
          </a:bodyPr>
          <a:lstStyle/>
          <a:p>
            <a:pPr algn="ctr"/>
            <a:r>
              <a:rPr lang="en-ZA" sz="1600" b="1"/>
              <a:t>Data</a:t>
            </a:r>
            <a:br>
              <a:rPr lang="en-ZA" sz="1600" b="1"/>
            </a:br>
            <a:r>
              <a:rPr lang="en-ZA" sz="1600" b="1"/>
              <a:t>Migrations + IG</a:t>
            </a:r>
          </a:p>
        </p:txBody>
      </p:sp>
    </p:spTree>
    <p:extLst>
      <p:ext uri="{BB962C8B-B14F-4D97-AF65-F5344CB8AC3E}">
        <p14:creationId xmlns:p14="http://schemas.microsoft.com/office/powerpoint/2010/main" val="269424240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6D90637-DFDB-D231-F32C-795E68AF93E0}"/>
              </a:ext>
            </a:extLst>
          </p:cNvPr>
          <p:cNvSpPr/>
          <p:nvPr/>
        </p:nvSpPr>
        <p:spPr>
          <a:xfrm rot="5400000">
            <a:off x="-135058" y="2911522"/>
            <a:ext cx="6145133" cy="2784143"/>
          </a:xfrm>
          <a:prstGeom prst="roundRect">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Rounded Corners 25">
            <a:extLst>
              <a:ext uri="{FF2B5EF4-FFF2-40B4-BE49-F238E27FC236}">
                <a16:creationId xmlns:a16="http://schemas.microsoft.com/office/drawing/2014/main" id="{3559E2BC-1910-B804-7049-352648B59F3D}"/>
              </a:ext>
            </a:extLst>
          </p:cNvPr>
          <p:cNvSpPr/>
          <p:nvPr/>
        </p:nvSpPr>
        <p:spPr>
          <a:xfrm>
            <a:off x="5981700" y="1882707"/>
            <a:ext cx="6576060" cy="726028"/>
          </a:xfrm>
          <a:prstGeom prst="roundRect">
            <a:avLst>
              <a:gd name="adj" fmla="val 50000"/>
            </a:avLst>
          </a:prstGeom>
          <a:gradFill flip="none" rotWithShape="1">
            <a:gsLst>
              <a:gs pos="0">
                <a:srgbClr val="002254"/>
              </a:gs>
              <a:gs pos="100000">
                <a:srgbClr val="0019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C50EB425-9C1A-2549-BE25-296153E7497E}"/>
              </a:ext>
            </a:extLst>
          </p:cNvPr>
          <p:cNvSpPr txBox="1"/>
          <p:nvPr/>
        </p:nvSpPr>
        <p:spPr>
          <a:xfrm>
            <a:off x="1582119" y="1416495"/>
            <a:ext cx="2538413" cy="523220"/>
          </a:xfrm>
          <a:prstGeom prst="rect">
            <a:avLst/>
          </a:prstGeom>
          <a:noFill/>
        </p:spPr>
        <p:txBody>
          <a:bodyPr wrap="square" rtlCol="0">
            <a:spAutoFit/>
          </a:bodyPr>
          <a:lstStyle/>
          <a:p>
            <a:pPr algn="ctr"/>
            <a:r>
              <a:rPr lang="en-US" sz="2800" b="1" dirty="0">
                <a:solidFill>
                  <a:schemeClr val="accent2">
                    <a:lumMod val="60000"/>
                    <a:lumOff val="40000"/>
                  </a:schemeClr>
                </a:solidFill>
                <a:latin typeface="Arial" panose="020B0604020202020204" pitchFamily="34" charset="0"/>
                <a:cs typeface="Arial" panose="020B0604020202020204" pitchFamily="34" charset="0"/>
              </a:rPr>
              <a:t>MaaS + IG</a:t>
            </a:r>
          </a:p>
        </p:txBody>
      </p:sp>
      <p:sp>
        <p:nvSpPr>
          <p:cNvPr id="7" name="Title 2">
            <a:extLst>
              <a:ext uri="{FF2B5EF4-FFF2-40B4-BE49-F238E27FC236}">
                <a16:creationId xmlns:a16="http://schemas.microsoft.com/office/drawing/2014/main" id="{68FB76C6-DBFE-4347-69CF-7415929DA77F}"/>
              </a:ext>
            </a:extLst>
          </p:cNvPr>
          <p:cNvSpPr txBox="1">
            <a:spLocks/>
          </p:cNvSpPr>
          <p:nvPr/>
        </p:nvSpPr>
        <p:spPr>
          <a:xfrm>
            <a:off x="217288" y="220423"/>
            <a:ext cx="11227951" cy="207240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0" i="0" kern="1200" spc="-30" baseline="0">
                <a:solidFill>
                  <a:schemeClr val="tx1"/>
                </a:solidFill>
                <a:latin typeface="Haas Grot Text 65 Medium" panose="020D0504030502050203" pitchFamily="34" charset="77"/>
                <a:ea typeface="Roboto" panose="02000000000000000000" pitchFamily="2" charset="0"/>
                <a:cs typeface="Arial" panose="020B0604020202020204" pitchFamily="34" charset="0"/>
              </a:defRPr>
            </a:lvl1pPr>
          </a:lstStyle>
          <a:p>
            <a:r>
              <a:rPr lang="en-GB">
                <a:latin typeface="Arial" panose="020B0604020202020204" pitchFamily="34" charset="0"/>
              </a:rPr>
              <a:t>Just Announced:  Kindato + Gimmal = </a:t>
            </a:r>
            <a:r>
              <a:rPr lang="en-GB" err="1">
                <a:latin typeface="Arial" panose="020B0604020202020204" pitchFamily="34" charset="0"/>
              </a:rPr>
              <a:t>MaaS</a:t>
            </a:r>
            <a:endParaRPr lang="en-US">
              <a:latin typeface="Arial" panose="020B0604020202020204" pitchFamily="34" charset="0"/>
            </a:endParaRPr>
          </a:p>
        </p:txBody>
      </p:sp>
      <p:sp>
        <p:nvSpPr>
          <p:cNvPr id="8" name="Rectangle 7">
            <a:extLst>
              <a:ext uri="{FF2B5EF4-FFF2-40B4-BE49-F238E27FC236}">
                <a16:creationId xmlns:a16="http://schemas.microsoft.com/office/drawing/2014/main" id="{30F7F1EF-92C8-81B0-E6A6-ED8B44ABCED2}"/>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DC0BFD78-DCF8-98AA-799A-41C226E909ED}"/>
              </a:ext>
            </a:extLst>
          </p:cNvPr>
          <p:cNvSpPr/>
          <p:nvPr/>
        </p:nvSpPr>
        <p:spPr>
          <a:xfrm>
            <a:off x="891541" y="2125184"/>
            <a:ext cx="1935480" cy="1203960"/>
          </a:xfrm>
          <a:prstGeom prst="roundRect">
            <a:avLst/>
          </a:prstGeom>
          <a:gradFill>
            <a:gsLst>
              <a:gs pos="0">
                <a:schemeClr val="bg1">
                  <a:lumMod val="50000"/>
                  <a:lumOff val="50000"/>
                </a:schemeClr>
              </a:gs>
              <a:gs pos="100000">
                <a:schemeClr val="bg2">
                  <a:lumMod val="75000"/>
                  <a:lumOff val="25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M365 Assessments</a:t>
            </a:r>
          </a:p>
        </p:txBody>
      </p:sp>
      <p:sp>
        <p:nvSpPr>
          <p:cNvPr id="11" name="Rectangle: Rounded Corners 10">
            <a:extLst>
              <a:ext uri="{FF2B5EF4-FFF2-40B4-BE49-F238E27FC236}">
                <a16:creationId xmlns:a16="http://schemas.microsoft.com/office/drawing/2014/main" id="{5A572C62-40B0-377D-7FD9-170B7080743C}"/>
              </a:ext>
            </a:extLst>
          </p:cNvPr>
          <p:cNvSpPr/>
          <p:nvPr/>
        </p:nvSpPr>
        <p:spPr>
          <a:xfrm>
            <a:off x="3048001" y="2125184"/>
            <a:ext cx="1935480" cy="1203960"/>
          </a:xfrm>
          <a:prstGeom prst="roundRect">
            <a:avLst/>
          </a:prstGeom>
          <a:gradFill>
            <a:gsLst>
              <a:gs pos="0">
                <a:schemeClr val="bg1">
                  <a:lumMod val="50000"/>
                  <a:lumOff val="50000"/>
                </a:schemeClr>
              </a:gs>
              <a:gs pos="100000">
                <a:schemeClr val="bg2">
                  <a:lumMod val="75000"/>
                  <a:lumOff val="25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Legacy Data Analysis</a:t>
            </a:r>
          </a:p>
          <a:p>
            <a:pPr algn="ctr"/>
            <a:r>
              <a:rPr lang="en-ZA"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&amp; Disposition</a:t>
            </a:r>
          </a:p>
        </p:txBody>
      </p:sp>
      <p:sp>
        <p:nvSpPr>
          <p:cNvPr id="12" name="Rectangle: Rounded Corners 11">
            <a:extLst>
              <a:ext uri="{FF2B5EF4-FFF2-40B4-BE49-F238E27FC236}">
                <a16:creationId xmlns:a16="http://schemas.microsoft.com/office/drawing/2014/main" id="{383C0849-1EEC-BE5F-AADB-BE40E302444B}"/>
              </a:ext>
            </a:extLst>
          </p:cNvPr>
          <p:cNvSpPr/>
          <p:nvPr/>
        </p:nvSpPr>
        <p:spPr>
          <a:xfrm>
            <a:off x="891541" y="3589015"/>
            <a:ext cx="1935480" cy="1203960"/>
          </a:xfrm>
          <a:prstGeom prst="roundRect">
            <a:avLst/>
          </a:prstGeom>
          <a:gradFill>
            <a:gsLst>
              <a:gs pos="0">
                <a:schemeClr val="bg1">
                  <a:lumMod val="50000"/>
                  <a:lumOff val="50000"/>
                </a:schemeClr>
              </a:gs>
              <a:gs pos="100000">
                <a:schemeClr val="bg2">
                  <a:lumMod val="75000"/>
                  <a:lumOff val="25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IG Policies &amp;</a:t>
            </a:r>
          </a:p>
          <a:p>
            <a:pPr algn="ctr"/>
            <a:r>
              <a:rPr lang="en-ZA"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Procedures</a:t>
            </a:r>
          </a:p>
        </p:txBody>
      </p:sp>
      <p:sp>
        <p:nvSpPr>
          <p:cNvPr id="13" name="Rectangle: Rounded Corners 12">
            <a:extLst>
              <a:ext uri="{FF2B5EF4-FFF2-40B4-BE49-F238E27FC236}">
                <a16:creationId xmlns:a16="http://schemas.microsoft.com/office/drawing/2014/main" id="{9CBCB3DB-DA69-D5F9-81FF-AEE109B63383}"/>
              </a:ext>
            </a:extLst>
          </p:cNvPr>
          <p:cNvSpPr/>
          <p:nvPr/>
        </p:nvSpPr>
        <p:spPr>
          <a:xfrm>
            <a:off x="3048001" y="3589015"/>
            <a:ext cx="1935480" cy="1203960"/>
          </a:xfrm>
          <a:prstGeom prst="roundRect">
            <a:avLst/>
          </a:prstGeom>
          <a:gradFill>
            <a:gsLst>
              <a:gs pos="0">
                <a:schemeClr val="bg1">
                  <a:lumMod val="50000"/>
                  <a:lumOff val="50000"/>
                </a:schemeClr>
              </a:gs>
              <a:gs pos="100000">
                <a:schemeClr val="bg2">
                  <a:lumMod val="75000"/>
                  <a:lumOff val="25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Knowledge &amp; Content</a:t>
            </a:r>
          </a:p>
          <a:p>
            <a:pPr algn="ctr"/>
            <a:r>
              <a:rPr lang="en-ZA"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Management</a:t>
            </a:r>
          </a:p>
        </p:txBody>
      </p:sp>
      <p:sp>
        <p:nvSpPr>
          <p:cNvPr id="14" name="Rectangle: Rounded Corners 13">
            <a:extLst>
              <a:ext uri="{FF2B5EF4-FFF2-40B4-BE49-F238E27FC236}">
                <a16:creationId xmlns:a16="http://schemas.microsoft.com/office/drawing/2014/main" id="{D1244E03-C3F3-B84C-029C-9DE79F287499}"/>
              </a:ext>
            </a:extLst>
          </p:cNvPr>
          <p:cNvSpPr/>
          <p:nvPr/>
        </p:nvSpPr>
        <p:spPr>
          <a:xfrm>
            <a:off x="1969771" y="5052846"/>
            <a:ext cx="1935480" cy="1203960"/>
          </a:xfrm>
          <a:prstGeom prst="roundRect">
            <a:avLst/>
          </a:prstGeom>
          <a:gradFill>
            <a:gsLst>
              <a:gs pos="0">
                <a:schemeClr val="bg1">
                  <a:lumMod val="50000"/>
                  <a:lumOff val="50000"/>
                </a:schemeClr>
              </a:gs>
              <a:gs pos="100000">
                <a:schemeClr val="bg2">
                  <a:lumMod val="75000"/>
                  <a:lumOff val="25000"/>
                </a:schemeClr>
              </a:gs>
            </a:gsLst>
            <a:lin ang="5400000" scaled="1"/>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atin typeface="Arial" panose="020B0604020202020204" pitchFamily="34" charset="0"/>
                <a:cs typeface="Arial" panose="020B0604020202020204" pitchFamily="34" charset="0"/>
              </a:rPr>
              <a:t>Physical</a:t>
            </a:r>
          </a:p>
          <a:p>
            <a:pPr algn="ctr"/>
            <a:r>
              <a:rPr lang="en-ZA">
                <a:latin typeface="Arial" panose="020B0604020202020204" pitchFamily="34" charset="0"/>
                <a:cs typeface="Arial" panose="020B0604020202020204" pitchFamily="34" charset="0"/>
              </a:rPr>
              <a:t>Records</a:t>
            </a:r>
          </a:p>
        </p:txBody>
      </p:sp>
      <p:sp>
        <p:nvSpPr>
          <p:cNvPr id="18" name="TextBox 17">
            <a:extLst>
              <a:ext uri="{FF2B5EF4-FFF2-40B4-BE49-F238E27FC236}">
                <a16:creationId xmlns:a16="http://schemas.microsoft.com/office/drawing/2014/main" id="{9F86F243-852B-D645-2521-8BAD90724004}"/>
              </a:ext>
            </a:extLst>
          </p:cNvPr>
          <p:cNvSpPr txBox="1"/>
          <p:nvPr/>
        </p:nvSpPr>
        <p:spPr>
          <a:xfrm>
            <a:off x="7727526" y="2014889"/>
            <a:ext cx="3206327" cy="461665"/>
          </a:xfrm>
          <a:prstGeom prst="rect">
            <a:avLst/>
          </a:prstGeom>
          <a:noFill/>
        </p:spPr>
        <p:txBody>
          <a:bodyPr wrap="none" rtlCol="0">
            <a:spAutoFit/>
          </a:bodyPr>
          <a:lstStyle/>
          <a:p>
            <a:r>
              <a:rPr lang="en-ZA" sz="2400" b="1" i="0">
                <a:effectLst>
                  <a:outerShdw blurRad="127000" dist="152400" dir="5400000" algn="t" rotWithShape="0">
                    <a:prstClr val="black">
                      <a:alpha val="61000"/>
                    </a:prstClr>
                  </a:outerShdw>
                </a:effectLst>
                <a:latin typeface="Arial" panose="020B0604020202020204" pitchFamily="34" charset="0"/>
                <a:cs typeface="Arial" panose="020B0604020202020204" pitchFamily="34" charset="0"/>
              </a:rPr>
              <a:t>Lift &amp; Shift Migration</a:t>
            </a:r>
          </a:p>
        </p:txBody>
      </p:sp>
      <p:sp>
        <p:nvSpPr>
          <p:cNvPr id="27" name="Rectangle: Rounded Corners 26">
            <a:extLst>
              <a:ext uri="{FF2B5EF4-FFF2-40B4-BE49-F238E27FC236}">
                <a16:creationId xmlns:a16="http://schemas.microsoft.com/office/drawing/2014/main" id="{1001E569-E6E7-A246-388F-D08CE8888C3E}"/>
              </a:ext>
            </a:extLst>
          </p:cNvPr>
          <p:cNvSpPr/>
          <p:nvPr/>
        </p:nvSpPr>
        <p:spPr>
          <a:xfrm>
            <a:off x="5981700" y="3240259"/>
            <a:ext cx="6576060" cy="726028"/>
          </a:xfrm>
          <a:prstGeom prst="roundRect">
            <a:avLst>
              <a:gd name="adj" fmla="val 50000"/>
            </a:avLst>
          </a:prstGeom>
          <a:gradFill flip="none" rotWithShape="1">
            <a:gsLst>
              <a:gs pos="0">
                <a:srgbClr val="002254"/>
              </a:gs>
              <a:gs pos="100000">
                <a:srgbClr val="0019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Rounded Corners 27">
            <a:extLst>
              <a:ext uri="{FF2B5EF4-FFF2-40B4-BE49-F238E27FC236}">
                <a16:creationId xmlns:a16="http://schemas.microsoft.com/office/drawing/2014/main" id="{6078ABC3-68A4-5B23-9507-83386F425E85}"/>
              </a:ext>
            </a:extLst>
          </p:cNvPr>
          <p:cNvSpPr/>
          <p:nvPr/>
        </p:nvSpPr>
        <p:spPr>
          <a:xfrm>
            <a:off x="5981700" y="4511061"/>
            <a:ext cx="6576060" cy="1109465"/>
          </a:xfrm>
          <a:prstGeom prst="roundRect">
            <a:avLst>
              <a:gd name="adj" fmla="val 50000"/>
            </a:avLst>
          </a:prstGeom>
          <a:gradFill flip="none" rotWithShape="1">
            <a:gsLst>
              <a:gs pos="0">
                <a:srgbClr val="002254"/>
              </a:gs>
              <a:gs pos="100000">
                <a:srgbClr val="0019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87E6A757-A0E4-3545-3F1C-2452B27DC182}"/>
              </a:ext>
            </a:extLst>
          </p:cNvPr>
          <p:cNvSpPr txBox="1"/>
          <p:nvPr/>
        </p:nvSpPr>
        <p:spPr>
          <a:xfrm>
            <a:off x="7727526" y="3372441"/>
            <a:ext cx="2763898" cy="461665"/>
          </a:xfrm>
          <a:prstGeom prst="rect">
            <a:avLst/>
          </a:prstGeom>
          <a:noFill/>
        </p:spPr>
        <p:txBody>
          <a:bodyPr wrap="none" rtlCol="0">
            <a:spAutoFit/>
          </a:bodyPr>
          <a:lstStyle/>
          <a:p>
            <a:r>
              <a:rPr lang="en-ZA" sz="2400" b="1" i="0">
                <a:effectLst>
                  <a:outerShdw blurRad="127000" dist="152400" dir="5400000" algn="t" rotWithShape="0">
                    <a:prstClr val="black">
                      <a:alpha val="61000"/>
                    </a:prstClr>
                  </a:outerShdw>
                </a:effectLst>
                <a:latin typeface="Arial" panose="020B0604020202020204" pitchFamily="34" charset="0"/>
                <a:cs typeface="Arial" panose="020B0604020202020204" pitchFamily="34" charset="0"/>
              </a:rPr>
              <a:t>Filtered Migration​</a:t>
            </a:r>
          </a:p>
        </p:txBody>
      </p:sp>
      <p:sp>
        <p:nvSpPr>
          <p:cNvPr id="24" name="TextBox 23">
            <a:extLst>
              <a:ext uri="{FF2B5EF4-FFF2-40B4-BE49-F238E27FC236}">
                <a16:creationId xmlns:a16="http://schemas.microsoft.com/office/drawing/2014/main" id="{95678AD7-9612-8EA2-D639-C6BAB2E4E9E9}"/>
              </a:ext>
            </a:extLst>
          </p:cNvPr>
          <p:cNvSpPr txBox="1"/>
          <p:nvPr/>
        </p:nvSpPr>
        <p:spPr>
          <a:xfrm>
            <a:off x="7727526" y="4650295"/>
            <a:ext cx="3103735" cy="830997"/>
          </a:xfrm>
          <a:prstGeom prst="rect">
            <a:avLst/>
          </a:prstGeom>
          <a:noFill/>
        </p:spPr>
        <p:txBody>
          <a:bodyPr wrap="none" rtlCol="0">
            <a:spAutoFit/>
          </a:bodyPr>
          <a:lstStyle/>
          <a:p>
            <a:r>
              <a:rPr lang="en-ZA" sz="2400" b="1" i="0">
                <a:effectLst>
                  <a:outerShdw blurRad="127000" dist="152400" dir="5400000" algn="t" rotWithShape="0">
                    <a:prstClr val="black">
                      <a:alpha val="61000"/>
                    </a:prstClr>
                  </a:outerShdw>
                </a:effectLst>
                <a:latin typeface="Arial" panose="020B0604020202020204" pitchFamily="34" charset="0"/>
                <a:cs typeface="Arial" panose="020B0604020202020204" pitchFamily="34" charset="0"/>
              </a:rPr>
              <a:t>Intelligent Migration</a:t>
            </a:r>
          </a:p>
          <a:p>
            <a:r>
              <a:rPr lang="en-ZA" sz="2400" b="1">
                <a:effectLst>
                  <a:outerShdw blurRad="127000" dist="152400" dir="5400000" algn="t" rotWithShape="0">
                    <a:prstClr val="black">
                      <a:alpha val="61000"/>
                    </a:prstClr>
                  </a:outerShdw>
                </a:effectLst>
                <a:latin typeface="Arial" panose="020B0604020202020204" pitchFamily="34" charset="0"/>
                <a:cs typeface="Arial" panose="020B0604020202020204" pitchFamily="34" charset="0"/>
              </a:rPr>
              <a:t>Using AI</a:t>
            </a:r>
            <a:r>
              <a:rPr lang="en-ZA" sz="2400" b="1" i="0">
                <a:effectLst>
                  <a:outerShdw blurRad="127000" dist="152400" dir="5400000" algn="t" rotWithShape="0">
                    <a:prstClr val="black">
                      <a:alpha val="61000"/>
                    </a:prstClr>
                  </a:outerShdw>
                </a:effectLst>
                <a:latin typeface="Arial" panose="020B0604020202020204" pitchFamily="34" charset="0"/>
                <a:cs typeface="Arial" panose="020B0604020202020204" pitchFamily="34" charset="0"/>
              </a:rPr>
              <a:t>​</a:t>
            </a:r>
          </a:p>
        </p:txBody>
      </p:sp>
      <p:pic>
        <p:nvPicPr>
          <p:cNvPr id="30" name="Picture 29" descr="A picture containing cartoon, graphics, electric blue, creativity&#10;&#10;Description automatically generated">
            <a:extLst>
              <a:ext uri="{FF2B5EF4-FFF2-40B4-BE49-F238E27FC236}">
                <a16:creationId xmlns:a16="http://schemas.microsoft.com/office/drawing/2014/main" id="{067E154B-94FB-79FD-9298-FC4CED24E1A5}"/>
              </a:ext>
            </a:extLst>
          </p:cNvPr>
          <p:cNvPicPr>
            <a:picLocks noChangeAspect="1"/>
          </p:cNvPicPr>
          <p:nvPr/>
        </p:nvPicPr>
        <p:blipFill>
          <a:blip r:embed="rId3"/>
          <a:stretch>
            <a:fillRect/>
          </a:stretch>
        </p:blipFill>
        <p:spPr>
          <a:xfrm>
            <a:off x="6213823" y="2960738"/>
            <a:ext cx="1281580" cy="1285070"/>
          </a:xfrm>
          <a:prstGeom prst="rect">
            <a:avLst/>
          </a:prstGeom>
          <a:effectLst>
            <a:outerShdw blurRad="50800" dist="114300" dir="5400000" algn="t" rotWithShape="0">
              <a:prstClr val="black">
                <a:alpha val="40000"/>
              </a:prstClr>
            </a:outerShdw>
          </a:effectLst>
        </p:spPr>
      </p:pic>
      <p:pic>
        <p:nvPicPr>
          <p:cNvPr id="32" name="Picture 31" descr="A picture containing circle, graphics, cartoon, screenshot&#10;&#10;Description automatically generated">
            <a:extLst>
              <a:ext uri="{FF2B5EF4-FFF2-40B4-BE49-F238E27FC236}">
                <a16:creationId xmlns:a16="http://schemas.microsoft.com/office/drawing/2014/main" id="{7EB95F56-6821-C30F-5609-BAD406AC9D61}"/>
              </a:ext>
            </a:extLst>
          </p:cNvPr>
          <p:cNvPicPr>
            <a:picLocks noChangeAspect="1"/>
          </p:cNvPicPr>
          <p:nvPr/>
        </p:nvPicPr>
        <p:blipFill>
          <a:blip r:embed="rId4"/>
          <a:stretch>
            <a:fillRect/>
          </a:stretch>
        </p:blipFill>
        <p:spPr>
          <a:xfrm>
            <a:off x="6213823" y="1603186"/>
            <a:ext cx="1281580" cy="1285070"/>
          </a:xfrm>
          <a:prstGeom prst="rect">
            <a:avLst/>
          </a:prstGeom>
          <a:effectLst>
            <a:outerShdw blurRad="50800" dist="114300" dir="5400000" algn="t" rotWithShape="0">
              <a:prstClr val="black">
                <a:alpha val="40000"/>
              </a:prstClr>
            </a:outerShdw>
          </a:effectLst>
        </p:spPr>
      </p:pic>
      <p:pic>
        <p:nvPicPr>
          <p:cNvPr id="34" name="Picture 33" descr="A picture containing circle, graphics, screenshot, colorfulness&#10;&#10;Description automatically generated">
            <a:extLst>
              <a:ext uri="{FF2B5EF4-FFF2-40B4-BE49-F238E27FC236}">
                <a16:creationId xmlns:a16="http://schemas.microsoft.com/office/drawing/2014/main" id="{A7DCB941-7EE0-27C8-C4DB-57F3D599E642}"/>
              </a:ext>
            </a:extLst>
          </p:cNvPr>
          <p:cNvPicPr>
            <a:picLocks noChangeAspect="1"/>
          </p:cNvPicPr>
          <p:nvPr/>
        </p:nvPicPr>
        <p:blipFill>
          <a:blip r:embed="rId5"/>
          <a:stretch>
            <a:fillRect/>
          </a:stretch>
        </p:blipFill>
        <p:spPr>
          <a:xfrm>
            <a:off x="6213823" y="4423258"/>
            <a:ext cx="1281580" cy="1285070"/>
          </a:xfrm>
          <a:prstGeom prst="rect">
            <a:avLst/>
          </a:prstGeom>
          <a:effectLst>
            <a:outerShdw blurRad="50800" dist="114300" dir="5400000" algn="t" rotWithShape="0">
              <a:prstClr val="black">
                <a:alpha val="40000"/>
              </a:prstClr>
            </a:outerShdw>
          </a:effectLst>
        </p:spPr>
      </p:pic>
      <p:sp>
        <p:nvSpPr>
          <p:cNvPr id="37" name="Footer Placeholder 3">
            <a:extLst>
              <a:ext uri="{FF2B5EF4-FFF2-40B4-BE49-F238E27FC236}">
                <a16:creationId xmlns:a16="http://schemas.microsoft.com/office/drawing/2014/main" id="{84D7657D-76B6-FF19-6A13-207ACB95A546}"/>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39" name="Graphic 38">
            <a:extLst>
              <a:ext uri="{FF2B5EF4-FFF2-40B4-BE49-F238E27FC236}">
                <a16:creationId xmlns:a16="http://schemas.microsoft.com/office/drawing/2014/main" id="{FB73C50F-955E-188B-8674-C556EB2E0F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150690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91644B9-9BD0-C20B-07E2-5E348BD88351}"/>
              </a:ext>
            </a:extLst>
          </p:cNvPr>
          <p:cNvSpPr/>
          <p:nvPr/>
        </p:nvSpPr>
        <p:spPr>
          <a:xfrm>
            <a:off x="5158854" y="2292824"/>
            <a:ext cx="7758752" cy="2784143"/>
          </a:xfrm>
          <a:prstGeom prst="roundRect">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Content Placeholder 1">
            <a:extLst>
              <a:ext uri="{FF2B5EF4-FFF2-40B4-BE49-F238E27FC236}">
                <a16:creationId xmlns:a16="http://schemas.microsoft.com/office/drawing/2014/main" id="{D27A21D8-7010-4AF5-4511-147DE5E6E4E8}"/>
              </a:ext>
            </a:extLst>
          </p:cNvPr>
          <p:cNvSpPr>
            <a:spLocks noGrp="1"/>
          </p:cNvSpPr>
          <p:nvPr>
            <p:ph sz="half" idx="1"/>
          </p:nvPr>
        </p:nvSpPr>
        <p:spPr>
          <a:xfrm>
            <a:off x="217289" y="2292824"/>
            <a:ext cx="4463750" cy="3127095"/>
          </a:xfrm>
        </p:spPr>
        <p:txBody>
          <a:bodyPr vert="horz" lIns="91440" tIns="45720" rIns="91440" bIns="45720" rtlCol="0" anchor="t">
            <a:normAutofit/>
          </a:bodyPr>
          <a:lstStyle/>
          <a:p>
            <a:r>
              <a:rPr lang="en-US" sz="2400">
                <a:latin typeface="Arial"/>
                <a:cs typeface="Arial"/>
              </a:rPr>
              <a:t>What is Information Governance and why is it important?</a:t>
            </a:r>
            <a:endParaRPr lang="en-US" sz="2400">
              <a:latin typeface="Arial" panose="020B0604020202020204" pitchFamily="34" charset="0"/>
            </a:endParaRPr>
          </a:p>
          <a:p>
            <a:r>
              <a:rPr lang="en-US" sz="2400">
                <a:latin typeface="Arial"/>
                <a:cs typeface="Arial"/>
              </a:rPr>
              <a:t>Migrations – the perfect intersection of IG, law, and technology </a:t>
            </a:r>
            <a:endParaRPr lang="en-US" sz="2400">
              <a:latin typeface="Arial" panose="020B0604020202020204" pitchFamily="34" charset="0"/>
            </a:endParaRPr>
          </a:p>
          <a:p>
            <a:endParaRPr lang="en-US">
              <a:latin typeface="Arial" panose="020B0604020202020204" pitchFamily="34" charset="0"/>
            </a:endParaRPr>
          </a:p>
        </p:txBody>
      </p:sp>
      <p:sp>
        <p:nvSpPr>
          <p:cNvPr id="3" name="Title 2">
            <a:extLst>
              <a:ext uri="{FF2B5EF4-FFF2-40B4-BE49-F238E27FC236}">
                <a16:creationId xmlns:a16="http://schemas.microsoft.com/office/drawing/2014/main" id="{7F358B7B-2B37-3E86-99C0-C929FE7289EF}"/>
              </a:ext>
            </a:extLst>
          </p:cNvPr>
          <p:cNvSpPr>
            <a:spLocks noGrp="1"/>
          </p:cNvSpPr>
          <p:nvPr>
            <p:ph type="title"/>
          </p:nvPr>
        </p:nvSpPr>
        <p:spPr>
          <a:xfrm>
            <a:off x="217289" y="220423"/>
            <a:ext cx="6572472" cy="2072401"/>
          </a:xfrm>
        </p:spPr>
        <p:txBody>
          <a:bodyPr>
            <a:normAutofit fontScale="90000"/>
          </a:bodyPr>
          <a:lstStyle/>
          <a:p>
            <a:r>
              <a:rPr lang="en-US">
                <a:latin typeface="Arial" panose="020B0604020202020204" pitchFamily="34" charset="0"/>
              </a:rPr>
              <a:t>Setting the Stage: Understanding the Importance of Information Governance (IG) </a:t>
            </a:r>
          </a:p>
        </p:txBody>
      </p:sp>
      <p:sp>
        <p:nvSpPr>
          <p:cNvPr id="7" name="Rectangle 6">
            <a:extLst>
              <a:ext uri="{FF2B5EF4-FFF2-40B4-BE49-F238E27FC236}">
                <a16:creationId xmlns:a16="http://schemas.microsoft.com/office/drawing/2014/main" id="{E9915814-09FB-FE78-09A6-8DD8EC66D131}"/>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A picture containing text, circle, logo, trademark&#10;&#10;Description automatically generated">
            <a:extLst>
              <a:ext uri="{FF2B5EF4-FFF2-40B4-BE49-F238E27FC236}">
                <a16:creationId xmlns:a16="http://schemas.microsoft.com/office/drawing/2014/main" id="{8850D923-F849-73C0-DF99-4B062E07B07C}"/>
              </a:ext>
            </a:extLst>
          </p:cNvPr>
          <p:cNvPicPr>
            <a:picLocks noChangeAspect="1"/>
          </p:cNvPicPr>
          <p:nvPr/>
        </p:nvPicPr>
        <p:blipFill>
          <a:blip r:embed="rId3"/>
          <a:stretch>
            <a:fillRect/>
          </a:stretch>
        </p:blipFill>
        <p:spPr>
          <a:xfrm>
            <a:off x="6600328" y="1194097"/>
            <a:ext cx="4594348" cy="4674948"/>
          </a:xfrm>
          <a:prstGeom prst="rect">
            <a:avLst/>
          </a:prstGeom>
          <a:effectLst>
            <a:reflection blurRad="330200" stA="50000" endA="300" endPos="55000" dir="5400000" sy="-100000" algn="bl" rotWithShape="0"/>
          </a:effectLst>
        </p:spPr>
      </p:pic>
      <p:sp>
        <p:nvSpPr>
          <p:cNvPr id="9" name="Footer Placeholder 3">
            <a:extLst>
              <a:ext uri="{FF2B5EF4-FFF2-40B4-BE49-F238E27FC236}">
                <a16:creationId xmlns:a16="http://schemas.microsoft.com/office/drawing/2014/main" id="{680F6A9E-9F77-BA00-50A2-46DD288D5C7C}"/>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11" name="Graphic 10">
            <a:extLst>
              <a:ext uri="{FF2B5EF4-FFF2-40B4-BE49-F238E27FC236}">
                <a16:creationId xmlns:a16="http://schemas.microsoft.com/office/drawing/2014/main" id="{5FE13CE4-4C9B-CECD-F241-1BCC475F2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278637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7AECACF-5CF4-A61A-F536-43807C6BB606}"/>
              </a:ext>
            </a:extLst>
          </p:cNvPr>
          <p:cNvSpPr/>
          <p:nvPr/>
        </p:nvSpPr>
        <p:spPr>
          <a:xfrm>
            <a:off x="3604260" y="2036927"/>
            <a:ext cx="9237146" cy="2784143"/>
          </a:xfrm>
          <a:prstGeom prst="roundRect">
            <a:avLst/>
          </a:prstGeom>
          <a:solidFill>
            <a:srgbClr val="000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 </a:t>
            </a:r>
          </a:p>
        </p:txBody>
      </p:sp>
      <p:sp>
        <p:nvSpPr>
          <p:cNvPr id="2" name="Content Placeholder 1">
            <a:extLst>
              <a:ext uri="{FF2B5EF4-FFF2-40B4-BE49-F238E27FC236}">
                <a16:creationId xmlns:a16="http://schemas.microsoft.com/office/drawing/2014/main" id="{D27A21D8-7010-4AF5-4511-147DE5E6E4E8}"/>
              </a:ext>
            </a:extLst>
          </p:cNvPr>
          <p:cNvSpPr>
            <a:spLocks noGrp="1"/>
          </p:cNvSpPr>
          <p:nvPr>
            <p:ph sz="half" idx="1"/>
          </p:nvPr>
        </p:nvSpPr>
        <p:spPr>
          <a:xfrm>
            <a:off x="219170" y="1607662"/>
            <a:ext cx="3103838" cy="3549285"/>
          </a:xfrm>
        </p:spPr>
        <p:txBody>
          <a:bodyPr/>
          <a:lstStyle/>
          <a:p>
            <a:r>
              <a:rPr lang="en-US">
                <a:latin typeface="Arial" panose="020B0604020202020204" pitchFamily="34" charset="0"/>
              </a:rPr>
              <a:t>Legal and regulatory landscape related to IG increasingly complex</a:t>
            </a:r>
          </a:p>
          <a:p>
            <a:r>
              <a:rPr lang="en-US">
                <a:latin typeface="Arial" panose="020B0604020202020204" pitchFamily="34" charset="0"/>
              </a:rPr>
              <a:t>Consider impact of data privacy, compliance, and cybersecurity on data movement </a:t>
            </a:r>
          </a:p>
          <a:p>
            <a:r>
              <a:rPr lang="en-US">
                <a:latin typeface="Arial" panose="020B0604020202020204" pitchFamily="34" charset="0"/>
              </a:rPr>
              <a:t>Data migration strategies  are impacted by these regulations</a:t>
            </a:r>
          </a:p>
          <a:p>
            <a:r>
              <a:rPr lang="en-US">
                <a:latin typeface="Arial" panose="020B0604020202020204" pitchFamily="34" charset="0"/>
              </a:rPr>
              <a:t>Legacy content sources like file shares and ECM systems are sources of dark data</a:t>
            </a:r>
          </a:p>
        </p:txBody>
      </p:sp>
      <p:sp>
        <p:nvSpPr>
          <p:cNvPr id="3" name="Title 2">
            <a:extLst>
              <a:ext uri="{FF2B5EF4-FFF2-40B4-BE49-F238E27FC236}">
                <a16:creationId xmlns:a16="http://schemas.microsoft.com/office/drawing/2014/main" id="{7F358B7B-2B37-3E86-99C0-C929FE7289EF}"/>
              </a:ext>
            </a:extLst>
          </p:cNvPr>
          <p:cNvSpPr>
            <a:spLocks noGrp="1"/>
          </p:cNvSpPr>
          <p:nvPr>
            <p:ph type="title"/>
          </p:nvPr>
        </p:nvSpPr>
        <p:spPr>
          <a:xfrm>
            <a:off x="217289" y="220423"/>
            <a:ext cx="9114280" cy="1325563"/>
          </a:xfrm>
        </p:spPr>
        <p:txBody>
          <a:bodyPr>
            <a:normAutofit/>
          </a:bodyPr>
          <a:lstStyle/>
          <a:p>
            <a:r>
              <a:rPr lang="en-US">
                <a:latin typeface="Arial" panose="020B0604020202020204" pitchFamily="34" charset="0"/>
              </a:rPr>
              <a:t>Legal and Regulatory Aspects of IG </a:t>
            </a:r>
          </a:p>
        </p:txBody>
      </p:sp>
      <p:sp>
        <p:nvSpPr>
          <p:cNvPr id="7" name="Rectangle 6">
            <a:extLst>
              <a:ext uri="{FF2B5EF4-FFF2-40B4-BE49-F238E27FC236}">
                <a16:creationId xmlns:a16="http://schemas.microsoft.com/office/drawing/2014/main" id="{695ED189-1B8D-A786-4D66-5718F7E4C78D}"/>
              </a:ext>
            </a:extLst>
          </p:cNvPr>
          <p:cNvSpPr/>
          <p:nvPr/>
        </p:nvSpPr>
        <p:spPr>
          <a:xfrm>
            <a:off x="0" y="265724"/>
            <a:ext cx="93785" cy="51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A map of the world&#10;&#10;Description automatically generated with medium confidence">
            <a:extLst>
              <a:ext uri="{FF2B5EF4-FFF2-40B4-BE49-F238E27FC236}">
                <a16:creationId xmlns:a16="http://schemas.microsoft.com/office/drawing/2014/main" id="{6912D4AC-23AC-84CF-5A19-DAC604FBA9D8}"/>
              </a:ext>
            </a:extLst>
          </p:cNvPr>
          <p:cNvPicPr>
            <a:picLocks noChangeAspect="1"/>
          </p:cNvPicPr>
          <p:nvPr/>
        </p:nvPicPr>
        <p:blipFill>
          <a:blip r:embed="rId3"/>
          <a:stretch>
            <a:fillRect/>
          </a:stretch>
        </p:blipFill>
        <p:spPr>
          <a:xfrm>
            <a:off x="3795640" y="1313451"/>
            <a:ext cx="7993616" cy="4231097"/>
          </a:xfrm>
          <a:prstGeom prst="rect">
            <a:avLst/>
          </a:prstGeom>
          <a:effectLst>
            <a:outerShdw blurRad="203200" dist="38100" dir="2700000" algn="tl" rotWithShape="0">
              <a:prstClr val="black">
                <a:alpha val="81000"/>
              </a:prstClr>
            </a:outerShdw>
            <a:reflection blurRad="228600" stA="50000" endA="300" endPos="60000" dist="127000" dir="5400000" sy="-100000" algn="bl" rotWithShape="0"/>
          </a:effectLst>
        </p:spPr>
      </p:pic>
      <p:sp>
        <p:nvSpPr>
          <p:cNvPr id="9" name="Footer Placeholder 3">
            <a:extLst>
              <a:ext uri="{FF2B5EF4-FFF2-40B4-BE49-F238E27FC236}">
                <a16:creationId xmlns:a16="http://schemas.microsoft.com/office/drawing/2014/main" id="{754FB682-110F-0E44-A1CA-9C72F6E65849}"/>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11" name="Graphic 10">
            <a:extLst>
              <a:ext uri="{FF2B5EF4-FFF2-40B4-BE49-F238E27FC236}">
                <a16:creationId xmlns:a16="http://schemas.microsoft.com/office/drawing/2014/main" id="{1238C45C-C559-30BA-499A-750A5201FC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364770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7B37EF7-86B3-0AA2-F036-5729CE5A1518}"/>
              </a:ext>
            </a:extLst>
          </p:cNvPr>
          <p:cNvSpPr/>
          <p:nvPr/>
        </p:nvSpPr>
        <p:spPr>
          <a:xfrm>
            <a:off x="1498762" y="2194338"/>
            <a:ext cx="12358541" cy="2784143"/>
          </a:xfrm>
          <a:prstGeom prst="roundRect">
            <a:avLst>
              <a:gd name="adj" fmla="val 46801"/>
            </a:avLst>
          </a:prstGeom>
          <a:solidFill>
            <a:srgbClr val="00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a:extLst>
              <a:ext uri="{FF2B5EF4-FFF2-40B4-BE49-F238E27FC236}">
                <a16:creationId xmlns:a16="http://schemas.microsoft.com/office/drawing/2014/main" id="{6529A8D6-8213-83E7-AFD1-6AC229C6FD08}"/>
              </a:ext>
            </a:extLst>
          </p:cNvPr>
          <p:cNvSpPr>
            <a:spLocks noGrp="1"/>
          </p:cNvSpPr>
          <p:nvPr>
            <p:ph type="title"/>
          </p:nvPr>
        </p:nvSpPr>
        <p:spPr/>
        <p:txBody>
          <a:bodyPr/>
          <a:lstStyle/>
          <a:p>
            <a:pPr algn="ctr"/>
            <a:r>
              <a:rPr lang="en-US">
                <a:latin typeface="Arial" panose="020B0604020202020204" pitchFamily="34" charset="0"/>
                <a:ea typeface="Roboto"/>
              </a:rPr>
              <a:t>Moving to the M365 Cloud</a:t>
            </a:r>
            <a:endParaRPr lang="en-US">
              <a:latin typeface="Arial" panose="020B0604020202020204" pitchFamily="34" charset="0"/>
            </a:endParaRPr>
          </a:p>
        </p:txBody>
      </p:sp>
      <p:pic>
        <p:nvPicPr>
          <p:cNvPr id="4" name="Picture 3" descr="A picture containing computer, computer, screenshot, multimedia software&#10;&#10;Description automatically generated">
            <a:extLst>
              <a:ext uri="{FF2B5EF4-FFF2-40B4-BE49-F238E27FC236}">
                <a16:creationId xmlns:a16="http://schemas.microsoft.com/office/drawing/2014/main" id="{7335245B-8D1D-E616-245C-E5F831188FA7}"/>
              </a:ext>
            </a:extLst>
          </p:cNvPr>
          <p:cNvPicPr>
            <a:picLocks noChangeAspect="1"/>
          </p:cNvPicPr>
          <p:nvPr/>
        </p:nvPicPr>
        <p:blipFill>
          <a:blip r:embed="rId3"/>
          <a:stretch>
            <a:fillRect/>
          </a:stretch>
        </p:blipFill>
        <p:spPr>
          <a:xfrm>
            <a:off x="1134580" y="1168925"/>
            <a:ext cx="9922840" cy="4520150"/>
          </a:xfrm>
          <a:prstGeom prst="rect">
            <a:avLst/>
          </a:prstGeom>
          <a:effectLst>
            <a:outerShdw blurRad="381000" dist="38100" dir="5400000" algn="t" rotWithShape="0">
              <a:prstClr val="black">
                <a:alpha val="78000"/>
              </a:prstClr>
            </a:outerShdw>
          </a:effectLst>
        </p:spPr>
      </p:pic>
      <p:sp>
        <p:nvSpPr>
          <p:cNvPr id="7" name="Footer Placeholder 3">
            <a:extLst>
              <a:ext uri="{FF2B5EF4-FFF2-40B4-BE49-F238E27FC236}">
                <a16:creationId xmlns:a16="http://schemas.microsoft.com/office/drawing/2014/main" id="{4EDA8A12-DCEA-407F-16FE-C2FC28D92D92}"/>
              </a:ext>
            </a:extLst>
          </p:cNvPr>
          <p:cNvSpPr txBox="1">
            <a:spLocks/>
          </p:cNvSpPr>
          <p:nvPr/>
        </p:nvSpPr>
        <p:spPr>
          <a:xfrm>
            <a:off x="508841" y="6487614"/>
            <a:ext cx="2648771" cy="214161"/>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2023 Gimmal &amp; Kindato</a:t>
            </a:r>
          </a:p>
        </p:txBody>
      </p:sp>
      <p:pic>
        <p:nvPicPr>
          <p:cNvPr id="9" name="Graphic 8">
            <a:extLst>
              <a:ext uri="{FF2B5EF4-FFF2-40B4-BE49-F238E27FC236}">
                <a16:creationId xmlns:a16="http://schemas.microsoft.com/office/drawing/2014/main" id="{7AF285C9-616E-9333-7B67-25C6693E8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78" y="6454120"/>
            <a:ext cx="320691" cy="255600"/>
          </a:xfrm>
          <a:prstGeom prst="rect">
            <a:avLst/>
          </a:prstGeom>
        </p:spPr>
      </p:pic>
    </p:spTree>
    <p:extLst>
      <p:ext uri="{BB962C8B-B14F-4D97-AF65-F5344CB8AC3E}">
        <p14:creationId xmlns:p14="http://schemas.microsoft.com/office/powerpoint/2010/main" val="1800704748"/>
      </p:ext>
    </p:extLst>
  </p:cSld>
  <p:clrMapOvr>
    <a:masterClrMapping/>
  </p:clrMapOvr>
</p:sld>
</file>

<file path=ppt/theme/theme1.xml><?xml version="1.0" encoding="utf-8"?>
<a:theme xmlns:a="http://schemas.openxmlformats.org/drawingml/2006/main" name="1_COVERS">
  <a:themeElements>
    <a:clrScheme name="Gimmal 2022">
      <a:dk1>
        <a:srgbClr val="000F26"/>
      </a:dk1>
      <a:lt1>
        <a:srgbClr val="FFFFFF"/>
      </a:lt1>
      <a:dk2>
        <a:srgbClr val="000F26"/>
      </a:dk2>
      <a:lt2>
        <a:srgbClr val="E8EAEF"/>
      </a:lt2>
      <a:accent1>
        <a:srgbClr val="00AAFF"/>
      </a:accent1>
      <a:accent2>
        <a:srgbClr val="00AAFF"/>
      </a:accent2>
      <a:accent3>
        <a:srgbClr val="00AAFF"/>
      </a:accent3>
      <a:accent4>
        <a:srgbClr val="00AAFF"/>
      </a:accent4>
      <a:accent5>
        <a:srgbClr val="004D99"/>
      </a:accent5>
      <a:accent6>
        <a:srgbClr val="004D99"/>
      </a:accent6>
      <a:hlink>
        <a:srgbClr val="20DB75"/>
      </a:hlink>
      <a:folHlink>
        <a:srgbClr val="20DB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VIDERS">
  <a:themeElements>
    <a:clrScheme name="Gimmal 2022">
      <a:dk1>
        <a:srgbClr val="000F26"/>
      </a:dk1>
      <a:lt1>
        <a:srgbClr val="FFFFFF"/>
      </a:lt1>
      <a:dk2>
        <a:srgbClr val="000F26"/>
      </a:dk2>
      <a:lt2>
        <a:srgbClr val="E8EAEF"/>
      </a:lt2>
      <a:accent1>
        <a:srgbClr val="00AAFF"/>
      </a:accent1>
      <a:accent2>
        <a:srgbClr val="00AAFF"/>
      </a:accent2>
      <a:accent3>
        <a:srgbClr val="00AAFF"/>
      </a:accent3>
      <a:accent4>
        <a:srgbClr val="00AAFF"/>
      </a:accent4>
      <a:accent5>
        <a:srgbClr val="004D99"/>
      </a:accent5>
      <a:accent6>
        <a:srgbClr val="004D99"/>
      </a:accent6>
      <a:hlink>
        <a:srgbClr val="20DB75"/>
      </a:hlink>
      <a:folHlink>
        <a:srgbClr val="20DB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GHT">
  <a:themeElements>
    <a:clrScheme name="Gimmal 2022">
      <a:dk1>
        <a:srgbClr val="000F26"/>
      </a:dk1>
      <a:lt1>
        <a:srgbClr val="FFFFFF"/>
      </a:lt1>
      <a:dk2>
        <a:srgbClr val="000F26"/>
      </a:dk2>
      <a:lt2>
        <a:srgbClr val="E8EAEF"/>
      </a:lt2>
      <a:accent1>
        <a:srgbClr val="00AAFF"/>
      </a:accent1>
      <a:accent2>
        <a:srgbClr val="00AAFF"/>
      </a:accent2>
      <a:accent3>
        <a:srgbClr val="00AAFF"/>
      </a:accent3>
      <a:accent4>
        <a:srgbClr val="00AAFF"/>
      </a:accent4>
      <a:accent5>
        <a:srgbClr val="004D99"/>
      </a:accent5>
      <a:accent6>
        <a:srgbClr val="004D99"/>
      </a:accent6>
      <a:hlink>
        <a:srgbClr val="20DB75"/>
      </a:hlink>
      <a:folHlink>
        <a:srgbClr val="20DB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RK">
  <a:themeElements>
    <a:clrScheme name="Gimmal 2022">
      <a:dk1>
        <a:srgbClr val="000F26"/>
      </a:dk1>
      <a:lt1>
        <a:srgbClr val="FFFFFF"/>
      </a:lt1>
      <a:dk2>
        <a:srgbClr val="000F26"/>
      </a:dk2>
      <a:lt2>
        <a:srgbClr val="E8EAEF"/>
      </a:lt2>
      <a:accent1>
        <a:srgbClr val="00AAFF"/>
      </a:accent1>
      <a:accent2>
        <a:srgbClr val="00AAFF"/>
      </a:accent2>
      <a:accent3>
        <a:srgbClr val="00AAFF"/>
      </a:accent3>
      <a:accent4>
        <a:srgbClr val="00AAFF"/>
      </a:accent4>
      <a:accent5>
        <a:srgbClr val="004D99"/>
      </a:accent5>
      <a:accent6>
        <a:srgbClr val="004D99"/>
      </a:accent6>
      <a:hlink>
        <a:srgbClr val="20DB75"/>
      </a:hlink>
      <a:folHlink>
        <a:srgbClr val="20DB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ED819690CE6C4FB1067DDE7C701566" ma:contentTypeVersion="18" ma:contentTypeDescription="Create a new document." ma:contentTypeScope="" ma:versionID="7f57fc1aed71af519f7698abd9503fc1">
  <xsd:schema xmlns:xsd="http://www.w3.org/2001/XMLSchema" xmlns:xs="http://www.w3.org/2001/XMLSchema" xmlns:p="http://schemas.microsoft.com/office/2006/metadata/properties" xmlns:ns2="9d624d5c-7fc9-4049-aa02-e8c9a6feddc4" xmlns:ns3="d61ef1d5-c514-4d3c-b60e-fce792afd5db" xmlns:ns4="f9eea215-6919-436e-9c71-b2505c613615" targetNamespace="http://schemas.microsoft.com/office/2006/metadata/properties" ma:root="true" ma:fieldsID="462cdf9a5aa3801d423a14a2dd78b77b" ns2:_="" ns3:_="" ns4:_="">
    <xsd:import namespace="9d624d5c-7fc9-4049-aa02-e8c9a6feddc4"/>
    <xsd:import namespace="d61ef1d5-c514-4d3c-b60e-fce792afd5db"/>
    <xsd:import namespace="f9eea215-6919-436e-9c71-b2505c613615"/>
    <xsd:element name="properties">
      <xsd:complexType>
        <xsd:sequence>
          <xsd:element name="documentManagement">
            <xsd:complexType>
              <xsd:all>
                <xsd:element ref="ns2:FormatType"/>
                <xsd:element ref="ns2:Product" minOccurs="0"/>
                <xsd:element ref="ns2:Description"/>
                <xsd:element ref="ns2:WebsiteUR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24d5c-7fc9-4049-aa02-e8c9a6feddc4" elementFormDefault="qualified">
    <xsd:import namespace="http://schemas.microsoft.com/office/2006/documentManagement/types"/>
    <xsd:import namespace="http://schemas.microsoft.com/office/infopath/2007/PartnerControls"/>
    <xsd:element name="FormatType" ma:index="8" ma:displayName="Content Format Type" ma:format="Dropdown" ma:internalName="FormatType">
      <xsd:simpleType>
        <xsd:restriction base="dms:Choice">
          <xsd:enumeration value="Whitepaper"/>
          <xsd:enumeration value="Video"/>
          <xsd:enumeration value="Case Study"/>
          <xsd:enumeration value="Infographic"/>
          <xsd:enumeration value="Brochure"/>
          <xsd:enumeration value="Data Sheet"/>
          <xsd:enumeration value="Image"/>
        </xsd:restriction>
      </xsd:simpleType>
    </xsd:element>
    <xsd:element name="Product" ma:index="9" nillable="true" ma:displayName="Content Product" ma:format="Dropdown" ma:internalName="Product" ma:requiredMultiChoice="true">
      <xsd:complexType>
        <xsd:complexContent>
          <xsd:extension base="dms:MultiChoice">
            <xsd:sequence>
              <xsd:element name="Value" maxOccurs="unbounded" minOccurs="0" nillable="true">
                <xsd:simpleType>
                  <xsd:restriction base="dms:Choice">
                    <xsd:enumeration value="Gimmal Records"/>
                    <xsd:enumeration value="Gimmal Link"/>
                    <xsd:enumeration value="Content Governance"/>
                    <xsd:enumeration value="Contract Management"/>
                    <xsd:enumeration value="Gimmal Discover"/>
                    <xsd:enumeration value="Gimmal Migrate"/>
                    <xsd:enumeration value="Gimmal Phsyical"/>
                  </xsd:restriction>
                </xsd:simpleType>
              </xsd:element>
            </xsd:sequence>
          </xsd:extension>
        </xsd:complexContent>
      </xsd:complexType>
    </xsd:element>
    <xsd:element name="Description" ma:index="10" ma:displayName="Description" ma:format="Dropdown" ma:internalName="Description">
      <xsd:simpleType>
        <xsd:restriction base="dms:Note">
          <xsd:maxLength value="255"/>
        </xsd:restriction>
      </xsd:simpleType>
    </xsd:element>
    <xsd:element name="WebsiteURL" ma:index="11" nillable="true" ma:displayName="Gated Location on Website" ma:format="Hyperlink" ma:internalName="WebsiteUR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269566-ff9b-44f2-9176-76bf411d04e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1ef1d5-c514-4d3c-b60e-fce792afd5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eea215-6919-436e-9c71-b2505c61361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4f317e9-fb77-4aed-b0c0-fc557139a9e9}" ma:internalName="TaxCatchAll" ma:showField="CatchAllData" ma:web="d61ef1d5-c514-4d3c-b60e-fce792afd5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eea215-6919-436e-9c71-b2505c613615" xsi:nil="true"/>
    <FormatType xmlns="9d624d5c-7fc9-4049-aa02-e8c9a6feddc4">Image</FormatType>
    <lcf76f155ced4ddcb4097134ff3c332f xmlns="9d624d5c-7fc9-4049-aa02-e8c9a6feddc4">
      <Terms xmlns="http://schemas.microsoft.com/office/infopath/2007/PartnerControls"/>
    </lcf76f155ced4ddcb4097134ff3c332f>
    <Description xmlns="9d624d5c-7fc9-4049-aa02-e8c9a6feddc4">something</Description>
    <WebsiteURL xmlns="9d624d5c-7fc9-4049-aa02-e8c9a6feddc4">
      <Url xsi:nil="true"/>
      <Description xsi:nil="true"/>
    </WebsiteURL>
    <Product xmlns="9d624d5c-7fc9-4049-aa02-e8c9a6feddc4">
      <Value>Gimmal Discover</Value>
      <Value>Gimmal Phsyical</Value>
      <Value>Gimmal Migrate</Value>
      <Value>Gimmal Records</Value>
      <Value>Gimmal Link</Value>
      <Value>Content Governance</Value>
    </Product>
  </documentManagement>
</p:properties>
</file>

<file path=customXml/itemProps1.xml><?xml version="1.0" encoding="utf-8"?>
<ds:datastoreItem xmlns:ds="http://schemas.openxmlformats.org/officeDocument/2006/customXml" ds:itemID="{D49EE75C-BA1F-4DBB-A838-5F933904F383}">
  <ds:schemaRefs>
    <ds:schemaRef ds:uri="9d624d5c-7fc9-4049-aa02-e8c9a6feddc4"/>
    <ds:schemaRef ds:uri="d61ef1d5-c514-4d3c-b60e-fce792afd5db"/>
    <ds:schemaRef ds:uri="f9eea215-6919-436e-9c71-b2505c6136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DBD68D-D8A9-46E5-A897-A9D8D2B5CB53}">
  <ds:schemaRefs>
    <ds:schemaRef ds:uri="http://schemas.microsoft.com/sharepoint/v3/contenttype/forms"/>
  </ds:schemaRefs>
</ds:datastoreItem>
</file>

<file path=customXml/itemProps3.xml><?xml version="1.0" encoding="utf-8"?>
<ds:datastoreItem xmlns:ds="http://schemas.openxmlformats.org/officeDocument/2006/customXml" ds:itemID="{097C6082-6107-484B-B204-375955BB2E91}">
  <ds:schemaRefs>
    <ds:schemaRef ds:uri="http://schemas.openxmlformats.org/package/2006/metadata/core-properties"/>
    <ds:schemaRef ds:uri="http://purl.org/dc/elements/1.1/"/>
    <ds:schemaRef ds:uri="http://schemas.microsoft.com/office/infopath/2007/PartnerControls"/>
    <ds:schemaRef ds:uri="9d624d5c-7fc9-4049-aa02-e8c9a6feddc4"/>
    <ds:schemaRef ds:uri="http://purl.org/dc/terms/"/>
    <ds:schemaRef ds:uri="f9eea215-6919-436e-9c71-b2505c613615"/>
    <ds:schemaRef ds:uri="http://schemas.microsoft.com/office/2006/documentManagement/types"/>
    <ds:schemaRef ds:uri="d61ef1d5-c514-4d3c-b60e-fce792afd5db"/>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2285</Words>
  <Application>Microsoft Office PowerPoint</Application>
  <PresentationFormat>Widescreen</PresentationFormat>
  <Paragraphs>319</Paragraphs>
  <Slides>19</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Calibri</vt:lpstr>
      <vt:lpstr>Haas Grot Text 55 Roman</vt:lpstr>
      <vt:lpstr>Haas Grot Text 65 Medium</vt:lpstr>
      <vt:lpstr>Roboto</vt:lpstr>
      <vt:lpstr>Söhne</vt:lpstr>
      <vt:lpstr>Wingdings</vt:lpstr>
      <vt:lpstr>1_COVERS</vt:lpstr>
      <vt:lpstr>2_DIVIDERS</vt:lpstr>
      <vt:lpstr>LIGHT</vt:lpstr>
      <vt:lpstr>DARK</vt:lpstr>
      <vt:lpstr>Who Owns IG Implementations In M365 Migrations? </vt:lpstr>
      <vt:lpstr>Agenda</vt:lpstr>
      <vt:lpstr>Introductions</vt:lpstr>
      <vt:lpstr>PowerPoint Presentation</vt:lpstr>
      <vt:lpstr>PowerPoint Presentation</vt:lpstr>
      <vt:lpstr>PowerPoint Presentation</vt:lpstr>
      <vt:lpstr>Setting the Stage: Understanding the Importance of Information Governance (IG) </vt:lpstr>
      <vt:lpstr>Legal and Regulatory Aspects of IG </vt:lpstr>
      <vt:lpstr>Moving to the M365 Cloud</vt:lpstr>
      <vt:lpstr>M365 Migration Implementation Roadmap </vt:lpstr>
      <vt:lpstr>IG Roles In M365 Migrations</vt:lpstr>
      <vt:lpstr>IG Roles In M365 Migrations</vt:lpstr>
      <vt:lpstr>IG Maturity  Model</vt:lpstr>
      <vt:lpstr>M365 Adoption: Preparation &amp; Execution</vt:lpstr>
      <vt:lpstr>M365 Data Migration: Challenges and Best Practices</vt:lpstr>
      <vt:lpstr>M365 Migration Tips</vt:lpstr>
      <vt:lpstr>4-Step Checklist for Success</vt:lpstr>
      <vt:lpstr>Q&amp;A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Fister</dc:creator>
  <cp:lastModifiedBy>Jason Velasco</cp:lastModifiedBy>
  <cp:revision>2</cp:revision>
  <dcterms:created xsi:type="dcterms:W3CDTF">2022-02-18T21:07:01Z</dcterms:created>
  <dcterms:modified xsi:type="dcterms:W3CDTF">2023-06-06T16:37:04Z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0x010100E6ED819690CE6C4FB1067DDE7C701566</vt:lpwstr>
  </property>
  <property fmtid="{D5CDD505-2E9C-101B-9397-08002B2CF9AE}" pid="3" name="MediaServiceImageTags">
    <vt:lpwstr/>
  </property>
</Properties>
</file>